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sldIdLst>
    <p:sldId id="289" r:id="rId2"/>
    <p:sldId id="257" r:id="rId3"/>
    <p:sldId id="274" r:id="rId4"/>
    <p:sldId id="273" r:id="rId5"/>
    <p:sldId id="258" r:id="rId6"/>
    <p:sldId id="276" r:id="rId7"/>
    <p:sldId id="266" r:id="rId8"/>
    <p:sldId id="267" r:id="rId9"/>
    <p:sldId id="268" r:id="rId10"/>
    <p:sldId id="269" r:id="rId11"/>
    <p:sldId id="275" r:id="rId12"/>
    <p:sldId id="277" r:id="rId13"/>
    <p:sldId id="259" r:id="rId14"/>
    <p:sldId id="260" r:id="rId15"/>
    <p:sldId id="287" r:id="rId16"/>
    <p:sldId id="261" r:id="rId17"/>
    <p:sldId id="262" r:id="rId18"/>
    <p:sldId id="282" r:id="rId19"/>
    <p:sldId id="281" r:id="rId20"/>
    <p:sldId id="283" r:id="rId21"/>
    <p:sldId id="291" r:id="rId22"/>
    <p:sldId id="297" r:id="rId23"/>
    <p:sldId id="298" r:id="rId24"/>
    <p:sldId id="294" r:id="rId25"/>
    <p:sldId id="299" r:id="rId26"/>
    <p:sldId id="280" r:id="rId27"/>
    <p:sldId id="284" r:id="rId28"/>
    <p:sldId id="296" r:id="rId29"/>
    <p:sldId id="278" r:id="rId30"/>
    <p:sldId id="263" r:id="rId31"/>
    <p:sldId id="264" r:id="rId32"/>
    <p:sldId id="265" r:id="rId33"/>
    <p:sldId id="285" r:id="rId34"/>
    <p:sldId id="286" r:id="rId35"/>
    <p:sldId id="270" r:id="rId36"/>
    <p:sldId id="288" r:id="rId37"/>
    <p:sldId id="279" r:id="rId38"/>
    <p:sldId id="271" r:id="rId39"/>
    <p:sldId id="290" r:id="rId4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61FF"/>
    <a:srgbClr val="8181FF"/>
    <a:srgbClr val="FF9933"/>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0" autoAdjust="0"/>
    <p:restoredTop sz="68305" autoAdjust="0"/>
  </p:normalViewPr>
  <p:slideViewPr>
    <p:cSldViewPr>
      <p:cViewPr varScale="1">
        <p:scale>
          <a:sx n="69" d="100"/>
          <a:sy n="69" d="100"/>
        </p:scale>
        <p:origin x="-996"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cs typeface="+mn-cs"/>
              </a:defRPr>
            </a:lvl1pPr>
          </a:lstStyle>
          <a:p>
            <a:pPr>
              <a:defRPr/>
            </a:pPr>
            <a:fld id="{4DDD41B9-7E67-4386-B5B5-998AA7FE345E}" type="datetimeFigureOut">
              <a:rPr lang="en-US"/>
              <a:pPr>
                <a:defRPr/>
              </a:pPr>
              <a:t>8/4/2011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cs typeface="+mn-cs"/>
              </a:defRPr>
            </a:lvl1pPr>
          </a:lstStyle>
          <a:p>
            <a:pPr>
              <a:defRPr/>
            </a:pPr>
            <a:fld id="{0906FE48-7FF7-4674-BA01-E9D9BA162CD7}" type="slidenum">
              <a:rPr lang="en-US"/>
              <a:pPr>
                <a:defRPr/>
              </a:pPr>
              <a:t>‹#›</a:t>
            </a:fld>
            <a:endParaRPr lang="en-US"/>
          </a:p>
        </p:txBody>
      </p:sp>
    </p:spTree>
    <p:extLst>
      <p:ext uri="{BB962C8B-B14F-4D97-AF65-F5344CB8AC3E}">
        <p14:creationId xmlns="" xmlns:p14="http://schemas.microsoft.com/office/powerpoint/2010/main" val="4279604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Finding and treating sick animals early is the key to maintaining a safe, nutritious food supply.  On dairies, this begins with a basic physical exam of the cow. </a:t>
            </a:r>
          </a:p>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C39A6EE-7ADB-49A5-94E3-79366E6C21B8}"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Immune suppression around calving makes these cows more likely to be infected by disease causing organisms such as salmonella, clostridium, and pneumonia.</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B9BC4E9-ED07-4352-9B2D-170B7BF1AE69}" type="slidenum">
              <a:rPr lang="en-US" smtClean="0"/>
              <a:pPr>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 daily monitoring, focus your attention on four main areas: </a:t>
            </a:r>
          </a:p>
          <a:p>
            <a:pPr eaLnBrk="1" hangingPunct="1">
              <a:spcBef>
                <a:spcPct val="0"/>
              </a:spcBef>
            </a:pPr>
            <a:r>
              <a:rPr lang="en-US" smtClean="0"/>
              <a:t>Temperature,</a:t>
            </a:r>
          </a:p>
          <a:p>
            <a:pPr eaLnBrk="1" hangingPunct="1">
              <a:spcBef>
                <a:spcPct val="0"/>
              </a:spcBef>
            </a:pPr>
            <a:r>
              <a:rPr lang="en-US" smtClean="0"/>
              <a:t>Appetite,</a:t>
            </a:r>
          </a:p>
          <a:p>
            <a:pPr eaLnBrk="1" hangingPunct="1">
              <a:spcBef>
                <a:spcPct val="0"/>
              </a:spcBef>
            </a:pPr>
            <a:r>
              <a:rPr lang="en-US" smtClean="0"/>
              <a:t>Uterine discharge (particularly fresh cows), and</a:t>
            </a:r>
          </a:p>
          <a:p>
            <a:pPr eaLnBrk="1" hangingPunct="1">
              <a:spcBef>
                <a:spcPct val="0"/>
              </a:spcBef>
            </a:pPr>
            <a:r>
              <a:rPr lang="en-US" smtClean="0"/>
              <a:t>Hydration status. </a:t>
            </a:r>
          </a:p>
          <a:p>
            <a:pPr eaLnBrk="1" hangingPunct="1">
              <a:spcBef>
                <a:spcPct val="0"/>
              </a:spcBef>
            </a:pPr>
            <a:endParaRPr lang="en-US"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0B3ABFE-E102-437C-9AD4-6ED55A07B881}" type="slidenum">
              <a:rPr lang="en-US" smtClean="0"/>
              <a:pPr>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Develop a systematic approach to check the cow from one end to the other.  Develop your own routine. Observe attitude, appetite, hydration, and temperature.  Systematically check eyes and ears, feet and legs, udder, uterus, heart rate, lungs, rumen and manure. By using one order consistently you will be less likely to miss something. </a:t>
            </a:r>
          </a:p>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F850B0B-EEE2-4BAE-8452-AD0FD89B34A6}" type="slidenum">
              <a:rPr lang="en-US" smtClean="0"/>
              <a:pPr>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CEC9D5-8D9A-4F07-9EC5-A0A3255C4C62}" type="slidenum">
              <a:rPr lang="en-US" smtClean="0"/>
              <a:pPr>
                <a:defRPr/>
              </a:pPr>
              <a:t>13</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Start with the cow’s attitude - Look at her eyes and ears.  Sunken eyes and droopy ears indicate a sign of something wrong. Sick cows typically seek solitude, lie down in corners of the corral and move slower with less energy than healthy cows.  Grade her as alert, mildly depressed, or depressed. For those cows that are mildly depressed or depressed, start looking for other symptoms to figure out why.</a:t>
            </a:r>
          </a:p>
          <a:p>
            <a:pPr eaLnBrk="1" hangingPunct="1">
              <a:spcBef>
                <a:spcPct val="0"/>
              </a:spcBef>
            </a:pPr>
            <a:endParaRPr lang="es-MX"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703C446-004B-43E5-BDF7-B380F433F6F1}" type="slidenum">
              <a:rPr lang="en-US" smtClean="0"/>
              <a:pPr>
                <a:defRPr/>
              </a:pPr>
              <a:t>14</a:t>
            </a:fld>
            <a:endParaRPr lang="en-U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Watch for cows that don’t come up to the feed bunk to eat.  Look at how much of the feed in front of a cow was eaten.  Compare her with other cows around her in the same pen. - Grade her appetite as aggressive, normal or not eating.  If she is not eating that means you need to find out why.</a:t>
            </a:r>
          </a:p>
          <a:p>
            <a:pPr eaLnBrk="1" hangingPunct="1">
              <a:spcBef>
                <a:spcPct val="0"/>
              </a:spcBef>
            </a:pPr>
            <a:r>
              <a:rPr lang="en-US" smtClean="0"/>
              <a:t>Panting and excessive salivation can be signs the animal isn’t feeling well.  Again compare her behavior to other animals in the same pen.</a:t>
            </a:r>
            <a:endParaRPr lang="es-MX"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a skin test to check for hydration. Normally when you pinch a fold of skin in a cow’s neck between your fingers it flattens out immediately upon release.  In a cow that is dehydrated, it will stay “tented” or raised for a period of time.  The longer it remains tented the more dehydrated the cow.  Look at her eyes, if they are sunken she may be suffering from severe dehydration.  It is very important to provide fluid therapy to cows that are in severe dehydration.</a:t>
            </a:r>
          </a:p>
          <a:p>
            <a:pPr eaLnBrk="1" hangingPunct="1">
              <a:spcBef>
                <a:spcPct val="0"/>
              </a:spcBef>
            </a:pP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2331FB-9E6E-4A1E-8EE0-59B81FD8B736}" type="slidenum">
              <a:rPr lang="en-US" smtClean="0"/>
              <a:pPr>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94A0643-290F-4A7A-9D92-4CD98BAB0717}" type="slidenum">
              <a:rPr lang="en-US" smtClean="0"/>
              <a:pPr>
                <a:defRPr/>
              </a:pPr>
              <a:t>16</a:t>
            </a:fld>
            <a:endParaRPr 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smtClean="0"/>
              <a:t>Even normal looking cows must be monitored to catch early symptoms.  When cows retain their placenta or the fetal membranes, abort, twin or have difficulty calving they are more likely to have problems later.  Spending a little extra time checking those cows that had problems earlier can lead to early identification of other problems.  Cows with low calcium levels or milk fever may not be able to get up.  These cows need extra attention as well.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91EF90E-75BD-4FC3-96A2-EB2484F63677}" type="slidenum">
              <a:rPr lang="en-US" smtClean="0"/>
              <a:pPr>
                <a:defRPr/>
              </a:pPr>
              <a:t>17</a:t>
            </a:fld>
            <a:endParaRPr 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is a list of some of the possible diseases you might find on a large dairy depending upon your training . Record the disease diagnosis and treatment for each cow.  At a minimum these records should include the date, cow identification, symptoms, diagnosis, and treatment. Follow set protocols for treatment developed by the herd veterinarian.  If antibiotics are necessary, follow withdrawal times for both milk and meat.  If you are unsure about something, contact your herd owner or veterinarian to get help.</a:t>
            </a:r>
          </a:p>
          <a:p>
            <a:pPr eaLnBrk="1" hangingPunct="1">
              <a:spcBef>
                <a:spcPct val="0"/>
              </a:spcBef>
            </a:pPr>
            <a:endParaRPr lang="es-MX"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Determine the heart rate by using a stethoscope.  Check both sides and listen for sounds that could indicate a heart murmur.</a:t>
            </a: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07A416B-0D29-459B-A790-6567732BCB27}" type="slidenum">
              <a:rPr lang="en-US" smtClean="0"/>
              <a:pPr>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Also use your stethoscope to check the rumen.  Listen to the sounds and decide if they are normal. Determine the number of contractions per minute.  Check for a ping that might tell you that the cow has a displaced abomassum. Look for abdominal distension or bloating.  A true clinical exam of the rumen also includes palpation through the rectum.  Finally look at the manure for consistency, smell, color, and particle size.  When these differ from herd mates, a gastrointestinal disorder may be the cause.</a:t>
            </a:r>
          </a:p>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D6FF008-CA90-44B1-9922-8ECD6C8B37D5}" type="slidenum">
              <a:rPr lang="en-US" smtClean="0"/>
              <a:pPr>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7588C54-62DA-4DC2-BF2C-0191D05663E7}" type="slidenum">
              <a:rPr lang="en-US" smtClean="0"/>
              <a:pPr>
                <a:defRPr/>
              </a:pPr>
              <a:t>2</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Frequently a staff member, trained by the herd veterinarian, identifies cows that appear abnormal and conducts a basic exam. </a:t>
            </a:r>
            <a:endParaRPr lang="es-MX"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Check the lungs.  Determine the respiration rate and listen for signs of congestion that might indicate the cow has pneumonia. Observe for nasal discharges, congestion, or coughing. Associate the finding with other clinical signs such as fever, dehydration, lack of appetite, etc. to determine if the cow has an illness or disorder.</a:t>
            </a:r>
          </a:p>
          <a:p>
            <a:pPr eaLnBrk="1" hangingPunct="1">
              <a:spcBef>
                <a:spcPct val="0"/>
              </a:spcBef>
            </a:pPr>
            <a:endParaRPr lang="en-US"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075A6F-2419-48AB-B174-386FF8529E7E}" type="slidenum">
              <a:rPr lang="en-US" smtClean="0"/>
              <a:pPr>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When checking a herd, you should always watch for symptoms beyond what you are used to seeing each day.  Many dairy employees are immigrants and may travel out of the U.S.  In addition there is more and more international travel by citizens from around the globe.  This increases the potential to bring in foreign animal diseases.  One example of a foreign animal disease we don’t find in the U.S. is foot and mouth disease.  Early detection of any disease, including foreign animal diseases, can prevent its spread and minimizes the impact on the herd.  </a:t>
            </a:r>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204C5C9-564F-4416-A38C-14FE6526781B}" type="slidenum">
              <a:rPr lang="en-US" smtClean="0"/>
              <a:pPr>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Foot and Mouth Disease is an example of a disease we don’t usually see in the U.S. Foot and Mouth Disease is caused by a virus.  It impacts cows, sheep, pigs, deer and other cloven hoofed animals.  It is a very contagious virus.  Animals may have a fever and blister-like lesions on teats, tongue, lips, and between hooves.  Milk production decreases dramatically in dairy cows.</a:t>
            </a:r>
          </a:p>
          <a:p>
            <a:pPr eaLnBrk="1" hangingPunct="1">
              <a:spcBef>
                <a:spcPct val="0"/>
              </a:spcBef>
            </a:pPr>
            <a:endParaRPr lang="en-US"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565BE2-94CC-452A-9DD1-3FB9E0FD3EED}" type="slidenum">
              <a:rPr lang="en-US" smtClean="0"/>
              <a:pPr>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Foot and Mouth Disease was last reported in the United States in 1929, Canada in 1952 and Mexico in 1954.  It is still found in South America and parts of Asia, Europe, and Africa.</a:t>
            </a:r>
          </a:p>
          <a:p>
            <a:pPr eaLnBrk="1" hangingPunct="1">
              <a:spcBef>
                <a:spcPct val="0"/>
              </a:spcBef>
            </a:pPr>
            <a:r>
              <a:rPr lang="en-US" smtClean="0"/>
              <a:t>Everyone in agriculture as well as our border security must work together to prevent the reintroduction of Foot and Mouth Disease.  </a:t>
            </a:r>
          </a:p>
          <a:p>
            <a:pPr eaLnBrk="1" hangingPunct="1">
              <a:spcBef>
                <a:spcPct val="0"/>
              </a:spcBef>
            </a:pPr>
            <a:endParaRPr lang="en-US"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B85E515-B07B-471E-B58C-2BF6201E0700}" type="slidenum">
              <a:rPr lang="en-US" smtClean="0"/>
              <a:pPr>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Although the United Kingdom had been free of FMD for a number of years, in 2001 a major outbreak occurred there.  In all, 6 million animals were slaughtered at an estimated cost of 17 billion dollars before the country was declared FMD free again. </a:t>
            </a:r>
          </a:p>
          <a:p>
            <a:pPr eaLnBrk="1" hangingPunct="1">
              <a:spcBef>
                <a:spcPct val="0"/>
              </a:spcBef>
            </a:pPr>
            <a:endParaRPr lang="en-US"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A3F0262-507A-4731-A911-747D8E02C237}" type="slidenum">
              <a:rPr lang="en-US" smtClean="0"/>
              <a:pPr>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tremendous losses resulted because the disease is very contagious so many animals were affected.  Currently eradication programs are based on slaughter and destroying carcasses.  In addition, the United Kingdom lost their markets both nationally, because people reduced meat consumption, and internationally because other countries banned importation of meat or milk from the United Kingdom to protect their livestock. </a:t>
            </a:r>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6B8B623-5DDD-4FE0-BD2A-28B72C4486AD}" type="slidenum">
              <a:rPr lang="en-US" smtClean="0"/>
              <a:pPr>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must always look for signs of disease in our animals. When you are out in the herd visually evaluating an udder, consider whether the abnormal signs are mastitis, from trauma, or something you don’t recognize.  If there are unusual lesions on the teat, is it frost bite or something you don’t recognize? Early identification is the key to preventing the spread of any disease, whether it is an unusual foreign animal disease such as foot and mouth disease or a more common disease like BVD. Whenever there are unusual symptoms report them to the owner, manager, or veterinarian.</a:t>
            </a:r>
          </a:p>
          <a:p>
            <a:pPr eaLnBrk="1" hangingPunct="1">
              <a:spcBef>
                <a:spcPct val="0"/>
              </a:spcBef>
            </a:pPr>
            <a:endParaRPr lang="en-US"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2EB7AFE-B259-409A-8A3C-45CEA8A55733}" type="slidenum">
              <a:rPr lang="en-US" smtClean="0"/>
              <a:pPr>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Whether working with the herd in the parlor or in pens, check the feet and legs.  Are the cows walking and standing normally or have a number of cows gotten “lame” and you see some lesions between the toes.  Whenever you see something you don’t recognize or have a lot of animals come down with something at once, report it at once to the farm manager, owner, or veterinarian.</a:t>
            </a: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D749672-CD0D-44DE-9A8F-4AFBECA6D3DD}" type="slidenum">
              <a:rPr lang="en-US" smtClean="0"/>
              <a:pPr>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Foot and Mouth Disease can be confused with other diseases that we do have in this country such as vesicular stomatitis, bovine viral diarrhea, foot rot or blue tongue.  Do NOT panic if you don’t recognize something, tell the owner, manager, or veterinarian so they can diagnose the problem. Again, early identification is the key to treating and preventing the spread of any disease.</a:t>
            </a:r>
          </a:p>
          <a:p>
            <a:pPr eaLnBrk="1" hangingPunct="1">
              <a:spcBef>
                <a:spcPct val="0"/>
              </a:spcBef>
            </a:pPr>
            <a:endParaRPr lang="en-US"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EC4DD9-4A0D-45DF-9CCC-7133D6E5563E}" type="slidenum">
              <a:rPr lang="en-US" smtClean="0"/>
              <a:pPr>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Digital thermometers provide rapid readings. Some herds develop a method for recording daily results of temperature readings and treatments directly on the cow between the hooks and pins.  There may be different colors for normal and high, as well as a means to indicate treatment.  These “cow side” records supplement the written record.  Keeping a written record is also important so proper meat and milk withdrawal times can be followed.  In addition, written records can be used to identify whether treatments are working.</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9B0FE8B-E497-4D63-B44B-523B5E07CDE3}" type="slidenum">
              <a:rPr lang="en-US" smtClean="0"/>
              <a:pPr>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goals of a </a:t>
            </a:r>
            <a:r>
              <a:rPr lang="en-US" b="1" i="1" smtClean="0"/>
              <a:t>Physical Exam Program</a:t>
            </a:r>
            <a:r>
              <a:rPr lang="en-US" smtClean="0"/>
              <a:t> include:</a:t>
            </a:r>
          </a:p>
          <a:p>
            <a:pPr eaLnBrk="1" hangingPunct="1">
              <a:spcBef>
                <a:spcPct val="0"/>
              </a:spcBef>
            </a:pPr>
            <a:r>
              <a:rPr lang="en-US" smtClean="0"/>
              <a:t>Identify sick cows early,</a:t>
            </a:r>
          </a:p>
          <a:p>
            <a:pPr eaLnBrk="1" hangingPunct="1">
              <a:spcBef>
                <a:spcPct val="0"/>
              </a:spcBef>
            </a:pPr>
            <a:r>
              <a:rPr lang="en-US" smtClean="0"/>
              <a:t>Treat sick cows early,</a:t>
            </a:r>
          </a:p>
          <a:p>
            <a:pPr eaLnBrk="1" hangingPunct="1">
              <a:spcBef>
                <a:spcPct val="0"/>
              </a:spcBef>
            </a:pPr>
            <a:r>
              <a:rPr lang="en-US" smtClean="0"/>
              <a:t>Prevent spread of diseases,</a:t>
            </a:r>
          </a:p>
          <a:p>
            <a:pPr eaLnBrk="1" hangingPunct="1">
              <a:spcBef>
                <a:spcPct val="0"/>
              </a:spcBef>
            </a:pPr>
            <a:r>
              <a:rPr lang="en-US" smtClean="0"/>
              <a:t>Protect the food supply, and</a:t>
            </a:r>
          </a:p>
          <a:p>
            <a:pPr eaLnBrk="1" hangingPunct="1">
              <a:spcBef>
                <a:spcPct val="0"/>
              </a:spcBef>
            </a:pPr>
            <a:r>
              <a:rPr lang="en-US" smtClean="0"/>
              <a:t>Improve animal welfare.</a:t>
            </a:r>
          </a:p>
          <a:p>
            <a:pPr eaLnBrk="1" hangingPunct="1">
              <a:spcBef>
                <a:spcPct val="0"/>
              </a:spcBef>
            </a:pPr>
            <a:r>
              <a:rPr lang="en-US" smtClean="0"/>
              <a:t>Besides these common goals, dairy employees may be the first to see abnormal symptoms that may indicate a foreign or emerging disease.  Anytime unfamiliar symptoms are seen, the herd owner, veterinarian or manager should be notified.</a:t>
            </a:r>
          </a:p>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0F750BF-9A95-4E3C-BA62-D45D1841523C}" type="slidenum">
              <a:rPr lang="en-US" smtClean="0"/>
              <a:pPr>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4271826-9373-4DEB-A095-14487BAA616D}" type="slidenum">
              <a:rPr lang="en-US" smtClean="0"/>
              <a:pPr>
                <a:defRPr/>
              </a:pPr>
              <a:t>30</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In most herds, body temperatures between 101.5 and 102 °F are considered normal.  Temperatures less than 101 °F are too low and over 103 °F are too high.  These values may be adjusted in consultation with the herd owner and veterinarian for particular conditions, such as summer heat stress.  The first 10 days after calving is particularly critical.  Frequently, temperatures are taken daily for this group of animals. </a:t>
            </a:r>
          </a:p>
          <a:p>
            <a:pPr eaLnBrk="1" hangingPunct="1">
              <a:spcBef>
                <a:spcPct val="0"/>
              </a:spcBef>
            </a:pPr>
            <a:endParaRPr lang="es-MX"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0D8D04D-501B-4339-B75F-4C134B5BE234}" type="slidenum">
              <a:rPr lang="en-US" smtClean="0"/>
              <a:pPr>
                <a:defRPr/>
              </a:pPr>
              <a:t>31</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Temperature increases can be the first sign of illness such as metritis, mastitis, or pneumonia. Cows with milk fever, DA, ketosis, or indigestion may have abnormally low temperatures. It is important to continue monitoring cows for 10 days after calving.  Frequently fever is the first sign of an illness.  Temperature frequently increases 12-24 hours before other symptoms of a disease such as metritis are observed.</a:t>
            </a:r>
            <a:endParaRPr lang="es-MX"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DA69A95-C804-4403-9319-0EDE46297932}" type="slidenum">
              <a:rPr lang="en-US" smtClean="0"/>
              <a:pPr>
                <a:defRPr/>
              </a:pPr>
              <a:t>32</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smtClean="0"/>
              <a:t>There are many reasons to check the temperature of a cow.  First we may be able to identify illness 12-24 hours earlier.  Early diagnosis and treatment can reduce the amount of treatment required, minimizing antibiotic use and milk discard.  Early treatment can help keep the animal eating if it prevents her from getting as sick.  By maintaining feed intake, the cow is more likely to continue producing more milk.  Early treatment may also result in less involuntary culling by improving treatment success.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Particularly for fresh cows, check to see if there are visible signs of discharge.  Some discharge, called lochia, is common immediately after calving. Clear mucus is what is desirable.  A cloudy mucus is an abnormal discharge and may require further action.  When palpating the uterus through the rectum, observe the discharge color and odor as an aid in determining whether a cow has metritis. Investigate the cause of any foul smelling discharge which may indicate a problem.  Follow standard protocols for cows with abnormal discharge.</a:t>
            </a:r>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263331B-16DD-4837-A4F9-416F60BCFCEE}" type="slidenum">
              <a:rPr lang="en-US" smtClean="0"/>
              <a:pPr>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Record the disease diagnosis and treatment for each cow.  At a minimum these records should include the date, cow identification, symptoms, diagnosis, treatment and withdrawal times for meat and milk. Follow set protocols for treatment developed with the herd veterinarian.  </a:t>
            </a:r>
          </a:p>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7193965-9607-4E61-ADEA-D2D99EECE80E}" type="slidenum">
              <a:rPr lang="en-US" smtClean="0"/>
              <a:pPr>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antibiotics are necessary to treat a bacterial infection, follow withdrawal times for both milk and meat. </a:t>
            </a:r>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3D7F32A-AE61-408C-9F54-EFE28DA1E898}" type="slidenum">
              <a:rPr lang="en-US" smtClean="0"/>
              <a:pPr>
                <a:defRPr/>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Before selecting a treatment complete all steps of the exam.  Do not stop the clinical exam at the first findings since you can miss other signs of the disease.  Consider all of the normal and abnormal signs found during the exam and compare them to what you know about the symptoms of common diseases.  IF YOU DON’T RECOGNIZE SOMETHING, TALK TO YOUR SUPERVISOR AND OR HERD VETERINARIAN IMMEDIATELY.  Follow the treatment indicated in the dairy’s protocols for each specific illness.  If a cow doesn’t respond to the treatment – again contact your supervisor immediately.</a:t>
            </a:r>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9E0EE26-6937-4389-BE10-BDF5592BD57F}" type="slidenum">
              <a:rPr lang="en-US" smtClean="0"/>
              <a:pPr>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Keeping cows healthy goes beyond routine physical exams. Proper nutrition throughout the animal’s life is needed to maintain her immune system.  Nutrition from the close-up period immediately before calving through early lactation is particularly important.  Providing early assistance in calving, if needed, is critical.  Also providing a clean, comfortable environment helps minimize disease. Keeping cows standing for at least 30 minutes after milking by providing fresh feed can reduce mastitis by allowing time for the teat sphincter to close.</a:t>
            </a:r>
          </a:p>
          <a:p>
            <a:pPr eaLnBrk="1" hangingPunct="1">
              <a:spcBef>
                <a:spcPct val="0"/>
              </a:spcBef>
            </a:pPr>
            <a:r>
              <a:rPr lang="en-US" smtClean="0"/>
              <a:t>Routine evaluation of the cows in a herd with the basic physical exam helps identify sick animals early so that they can be treated.  When treatment is needed, follow herd specific protocols and adhere to the label for meat and milk withdrawal periods.</a:t>
            </a:r>
          </a:p>
          <a:p>
            <a:pPr eaLnBrk="1" hangingPunct="1">
              <a:spcBef>
                <a:spcPct val="0"/>
              </a:spcBef>
            </a:pPr>
            <a:r>
              <a:rPr lang="en-US" smtClean="0"/>
              <a:t> Abnormal symptoms, which could indicate a new disease in the herd, should be reported to the herd owner, veterinarian, or manager immediately.  These new diseases could be a foreign or emerging disease.  Rapid identification is the key to preventing spread of these diseases.</a:t>
            </a:r>
          </a:p>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6809B6-4347-4CC3-92B3-B209FA3B97EC}" type="slidenum">
              <a:rPr lang="en-US" smtClean="0"/>
              <a:pPr>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Completing the basic physical exam is one step in keeping cows healthy so that they can provide milk that is highly nutritious and safe so the consumer is protected against food borne diseases.</a:t>
            </a:r>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DBF2126-D30F-4DB0-A378-3ECA716BB252}" type="slidenum">
              <a:rPr lang="en-US" smtClean="0"/>
              <a:pPr>
                <a:defRPr/>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project was a collaborative effort of Texas AgriLife Extension Service, New Mexico State University and the University of Idaho.  Funding was provided by the National Center for Foreign Animal and Zoonotic Disease Defense Center. The entities involved in the development of this material do not support one product over another and any mention herein is meant as an example, not an endorsement.</a:t>
            </a:r>
          </a:p>
          <a:p>
            <a:pPr eaLnBrk="1" hangingPunct="1">
              <a:spcBef>
                <a:spcPct val="0"/>
              </a:spcBef>
            </a:pPr>
            <a:endParaRPr lang="en-US"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62695DA-EA99-4D91-B8E8-7C839F8F07F2}" type="slidenum">
              <a:rPr lang="en-US" smtClean="0"/>
              <a:pPr>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To conduct a basic physical exam, learn the normal characteristics of a cow.  For example, the cow’s normal heart rate is 60-70 beats per minute; respiration rate is 30 breaths per minute; temperature is 101.5 to 102 °F; and rumen contractions occur once or twice per minute. </a:t>
            </a:r>
          </a:p>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B063DAE-B72B-4EEB-98E3-D24CD276F93D}"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11D296-C1F3-4FE9-AC08-645A2EA81890}" type="slidenum">
              <a:rPr lang="en-US" smtClean="0"/>
              <a:pPr>
                <a:defRPr/>
              </a:pPr>
              <a:t>5</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Once you determine that a cow is “abnormal”, use your powers of observation to determine what the problem is.  Some potential disorders include: ketosis (urine or milk analysis), displaced abomasum (DA), mastitis, metritis and endometritis, lameness (feet and legs), lesions (mouth, feet, or teats), other common diseases (IBR, BVD, leptosporosis, PI</a:t>
            </a:r>
            <a:r>
              <a:rPr lang="en-US" baseline="-25000" smtClean="0"/>
              <a:t>3</a:t>
            </a:r>
            <a:r>
              <a:rPr lang="en-US" smtClean="0"/>
              <a:t>, etc.), and unusual symptoms that could indicate foreign or new diseases.</a:t>
            </a:r>
          </a:p>
          <a:p>
            <a:pPr eaLnBrk="1" hangingPunct="1">
              <a:spcBef>
                <a:spcPct val="0"/>
              </a:spcBef>
            </a:pPr>
            <a:endParaRPr 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Depending upon the dairy there are a number of different groups of animals that require differing amounts of attention.   Typically, calving and recently calved or “fresh” cows receive the most attention on dairies.  Today many dairies conduct a brief physical exam on every cow for the first ten days after they calve. </a:t>
            </a:r>
          </a:p>
          <a:p>
            <a:pPr eaLnBrk="1" hangingPunct="1">
              <a:spcBef>
                <a:spcPct val="0"/>
              </a:spcBef>
            </a:pPr>
            <a:r>
              <a:rPr lang="en-US" smtClean="0"/>
              <a:t>	After the initial intense observation, most animals enter the lactating pens, where they continue to be observed on a daily basis for abnormal behavior.  If any abnormal signs are detected, these “non-stressed” animals will then be evaluated further.</a:t>
            </a:r>
          </a:p>
          <a:p>
            <a:pPr eaLnBrk="1" hangingPunct="1">
              <a:spcBef>
                <a:spcPct val="0"/>
              </a:spcBef>
            </a:pPr>
            <a:r>
              <a:rPr lang="en-US" smtClean="0"/>
              <a:t> 	Each dairy has its own guidelines for isolating and monitoring recently purchased animals as well as those that have undergone some type of stress.  Increased monitoring and evaluation are indicated whenever an animal is subject to a stressor.  Some common stressors include: weaning, weather changes, pen moves, and other management changes. </a:t>
            </a:r>
          </a:p>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9DD2255-613F-42BA-8025-C5AC3E2F79BD}"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3B1304-2E51-403C-B1C0-62AA4506C9E3}" type="slidenum">
              <a:rPr lang="en-US" smtClean="0"/>
              <a:pPr>
                <a:defRPr/>
              </a:pPr>
              <a:t>7</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Whether the stress comes from metabolic stress, grouping changes, heat stress, overcrowding or unsanitary conditions; the cow uses more and more of her resources to deal with the stress.  As a result there are decreasing resources for her to use for production. </a:t>
            </a:r>
            <a:endParaRPr 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3706C59-D0B8-499B-8BA5-ECB3431819C7}" type="slidenum">
              <a:rPr lang="en-US" smtClean="0"/>
              <a:pPr>
                <a:defRPr/>
              </a:pPr>
              <a:t>8</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these multiple stressors are stacked upon each other, the cow finally reaches a breaking point where she becomes ill. </a:t>
            </a:r>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F9CDCC2-F034-4EC8-A9BC-CD5C07A62BBD}" type="slidenum">
              <a:rPr lang="en-US" smtClean="0"/>
              <a:pPr>
                <a:defRPr/>
              </a:pPr>
              <a:t>9</a:t>
            </a:fld>
            <a:endParaRPr lang="en-US" smtClean="0"/>
          </a:p>
        </p:txBody>
      </p:sp>
      <p:sp>
        <p:nvSpPr>
          <p:cNvPr id="60419"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6" tIns="48328" rIns="96656" bIns="48328" anchor="b"/>
          <a:lstStyle/>
          <a:p>
            <a:pPr algn="r" defTabSz="965200"/>
            <a:fld id="{E413C992-A7B9-4C90-A975-30CD48829BB6}" type="slidenum">
              <a:rPr lang="en-US" sz="1300"/>
              <a:pPr algn="r" defTabSz="965200"/>
              <a:t>9</a:t>
            </a:fld>
            <a:endParaRPr lang="en-US" sz="1300"/>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1" name="Rectangle 3"/>
          <p:cNvSpPr>
            <a:spLocks noGrp="1" noChangeArrowheads="1"/>
          </p:cNvSpPr>
          <p:nvPr>
            <p:ph type="body" idx="1"/>
          </p:nvPr>
        </p:nvSpPr>
        <p:spPr bwMode="auto">
          <a:xfrm>
            <a:off x="976313" y="4560888"/>
            <a:ext cx="5362575" cy="4321175"/>
          </a:xfrm>
          <a:noFill/>
        </p:spPr>
        <p:txBody>
          <a:bodyPr wrap="square" numCol="1" anchor="t" anchorCtr="0" compatLnSpc="1">
            <a:prstTxWarp prst="textNoShape">
              <a:avLst/>
            </a:prstTxWarp>
          </a:bodyPr>
          <a:lstStyle/>
          <a:p>
            <a:pPr eaLnBrk="1" hangingPunct="1">
              <a:spcBef>
                <a:spcPct val="0"/>
              </a:spcBef>
            </a:pPr>
            <a:r>
              <a:rPr lang="en-US" smtClean="0"/>
              <a:t>Fresh cows are even more susceptible to disease because their immune system is depressed. Immune suppression starts two weeks before and continues for two weeks after calving.  This is the reason we need to take extra care in designing vaccination programs around this time.  Immune compromised cows do not respond as well to vaccination.</a:t>
            </a:r>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918325"/>
            <a:chOff x="0" y="0"/>
            <a:chExt cx="5760" cy="4358"/>
          </a:xfrm>
        </p:grpSpPr>
        <p:sp>
          <p:nvSpPr>
            <p:cNvPr id="5"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en-US">
                <a:cs typeface="+mn-cs"/>
              </a:endParaRPr>
            </a:p>
          </p:txBody>
        </p:sp>
        <p:sp>
          <p:nvSpPr>
            <p:cNvPr id="6"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en-US">
                <a:cs typeface="+mn-cs"/>
              </a:endParaRPr>
            </a:p>
          </p:txBody>
        </p:sp>
        <p:sp>
          <p:nvSpPr>
            <p:cNvPr id="7"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en-US">
                <a:cs typeface="+mn-cs"/>
              </a:endParaRPr>
            </a:p>
          </p:txBody>
        </p:sp>
        <p:sp>
          <p:nvSpPr>
            <p:cNvPr id="8"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en-US">
                <a:cs typeface="+mn-cs"/>
              </a:endParaRPr>
            </a:p>
          </p:txBody>
        </p:sp>
        <p:sp>
          <p:nvSpPr>
            <p:cNvPr id="9" name="Freeform 6"/>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a:cs typeface="+mn-cs"/>
              </a:endParaRPr>
            </a:p>
          </p:txBody>
        </p:sp>
        <p:sp>
          <p:nvSpPr>
            <p:cNvPr id="10" name="Freeform 7"/>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en-US">
                <a:cs typeface="+mn-cs"/>
              </a:endParaRPr>
            </a:p>
          </p:txBody>
        </p:sp>
        <p:sp>
          <p:nvSpPr>
            <p:cNvPr id="11"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a:cs typeface="+mn-cs"/>
              </a:endParaRPr>
            </a:p>
          </p:txBody>
        </p:sp>
        <p:sp>
          <p:nvSpPr>
            <p:cNvPr id="12" name="Freeform 9"/>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en-US">
                <a:cs typeface="+mn-cs"/>
              </a:endParaRPr>
            </a:p>
          </p:txBody>
        </p:sp>
      </p:grpSp>
      <p:pic>
        <p:nvPicPr>
          <p:cNvPr id="13" name="Picture 19" descr="AgriLife%20EXTENSION%20logo%20(2-color)"/>
          <p:cNvPicPr>
            <a:picLocks noChangeAspect="1" noChangeArrowheads="1"/>
          </p:cNvPicPr>
          <p:nvPr userDrawn="1"/>
        </p:nvPicPr>
        <p:blipFill>
          <a:blip r:embed="rId2" cstate="screen"/>
          <a:srcRect/>
          <a:stretch>
            <a:fillRect/>
          </a:stretch>
        </p:blipFill>
        <p:spPr bwMode="auto">
          <a:xfrm>
            <a:off x="6553200" y="6172200"/>
            <a:ext cx="2362200" cy="577850"/>
          </a:xfrm>
          <a:prstGeom prst="rect">
            <a:avLst/>
          </a:prstGeom>
          <a:noFill/>
          <a:ln w="9525">
            <a:noFill/>
            <a:miter lim="800000"/>
            <a:headEnd/>
            <a:tailEnd/>
          </a:ln>
        </p:spPr>
      </p:pic>
      <p:pic>
        <p:nvPicPr>
          <p:cNvPr id="14" name="Picture 27" descr="FAZD-Center-logo-Nov-2008.jpg"/>
          <p:cNvPicPr>
            <a:picLocks noChangeAspect="1"/>
          </p:cNvPicPr>
          <p:nvPr userDrawn="1"/>
        </p:nvPicPr>
        <p:blipFill>
          <a:blip r:embed="rId3" cstate="screen"/>
          <a:srcRect/>
          <a:stretch>
            <a:fillRect/>
          </a:stretch>
        </p:blipFill>
        <p:spPr bwMode="auto">
          <a:xfrm>
            <a:off x="304800" y="5867400"/>
            <a:ext cx="2097088" cy="873125"/>
          </a:xfrm>
          <a:prstGeom prst="rect">
            <a:avLst/>
          </a:prstGeom>
          <a:noFill/>
          <a:ln w="9525">
            <a:noFill/>
            <a:miter lim="800000"/>
            <a:headEnd/>
            <a:tailEnd/>
          </a:ln>
        </p:spPr>
      </p:pic>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 name="Rectangle 16"/>
          <p:cNvSpPr>
            <a:spLocks noGrp="1" noChangeArrowheads="1"/>
          </p:cNvSpPr>
          <p:nvPr>
            <p:ph type="dt" sz="quarter" idx="10"/>
          </p:nvPr>
        </p:nvSpPr>
        <p:spPr/>
        <p:txBody>
          <a:bodyPr/>
          <a:lstStyle>
            <a:lvl1pPr>
              <a:spcBef>
                <a:spcPct val="0"/>
              </a:spcBef>
              <a:defRPr sz="2500" baseline="0">
                <a:solidFill>
                  <a:srgbClr val="FFFF00"/>
                </a:solidFill>
              </a:defRPr>
            </a:lvl1pPr>
          </a:lstStyle>
          <a:p>
            <a:pPr>
              <a:defRPr/>
            </a:pPr>
            <a:r>
              <a:rPr lang="en-US"/>
              <a:t>FAZD Logo</a:t>
            </a:r>
          </a:p>
        </p:txBody>
      </p:sp>
      <p:sp>
        <p:nvSpPr>
          <p:cNvPr id="16" name="Rectangle 17"/>
          <p:cNvSpPr>
            <a:spLocks noGrp="1" noChangeArrowheads="1"/>
          </p:cNvSpPr>
          <p:nvPr>
            <p:ph type="ftr" sz="quarter" idx="11"/>
          </p:nvPr>
        </p:nvSpPr>
        <p:spPr/>
        <p:txBody>
          <a:bodyPr/>
          <a:lstStyle>
            <a:lvl1pPr>
              <a:spcBef>
                <a:spcPct val="0"/>
              </a:spcBef>
              <a:defRPr/>
            </a:lvl1pPr>
          </a:lstStyle>
          <a:p>
            <a:pPr>
              <a:defRPr/>
            </a:pPr>
            <a:endParaRPr lang="en-US"/>
          </a:p>
        </p:txBody>
      </p:sp>
      <p:sp>
        <p:nvSpPr>
          <p:cNvPr id="17" name="Rectangle 18"/>
          <p:cNvSpPr>
            <a:spLocks noGrp="1" noChangeArrowheads="1"/>
          </p:cNvSpPr>
          <p:nvPr>
            <p:ph type="sldNum" sz="quarter" idx="12"/>
          </p:nvPr>
        </p:nvSpPr>
        <p:spPr/>
        <p:txBody>
          <a:bodyPr/>
          <a:lstStyle>
            <a:lvl1pPr>
              <a:spcBef>
                <a:spcPct val="0"/>
              </a:spcBef>
              <a:defRPr/>
            </a:lvl1pPr>
          </a:lstStyle>
          <a:p>
            <a:pPr>
              <a:defRPr/>
            </a:pPr>
            <a:fld id="{B3FFEE96-C850-49C9-9892-95748CC3B7E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E812569-0994-46CF-B3BD-FEC7848A73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B507BE-6137-4A31-9AEC-7DDE42E0CD5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59C9AD-9825-4192-B39F-41B4695051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r>
              <a:rPr lang="en-US"/>
              <a:t>FAZD Logo</a:t>
            </a: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A5F864B4-D0E9-4638-840B-53CD29B9056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r>
              <a:rPr lang="en-US"/>
              <a:t>FAZD Logo</a:t>
            </a: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CFBB799-0B55-459E-B5CD-52FA5136DD0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9336F31-B4C8-4F3E-A97D-A88286BD58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r>
              <a:rPr lang="en-US"/>
              <a:t>FAZD Logo</a:t>
            </a: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79040D13-C2D4-47EE-ADF0-F83FAE911E8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50E9C67-5CBB-4126-AFE9-9BA88F6CB2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700389E-1E38-4C47-96CB-8568728F3F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BA45AB4-F7AF-456C-9F87-A719534C8BB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76A0296-F214-435B-8FCA-8A36AB6EB8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050" name="Group 16"/>
          <p:cNvGrpSpPr>
            <a:grpSpLocks/>
          </p:cNvGrpSpPr>
          <p:nvPr/>
        </p:nvGrpSpPr>
        <p:grpSpPr bwMode="auto">
          <a:xfrm>
            <a:off x="0" y="0"/>
            <a:ext cx="9144000" cy="6918325"/>
            <a:chOff x="0" y="0"/>
            <a:chExt cx="5760" cy="4358"/>
          </a:xfrm>
        </p:grpSpPr>
        <p:sp>
          <p:nvSpPr>
            <p:cNvPr id="2"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en-US">
                <a:cs typeface="+mn-cs"/>
              </a:endParaRPr>
            </a:p>
          </p:txBody>
        </p:sp>
        <p:sp>
          <p:nvSpPr>
            <p:cNvPr id="3"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en-US">
                <a:cs typeface="+mn-cs"/>
              </a:endParaRPr>
            </a:p>
          </p:txBody>
        </p:sp>
        <p:sp>
          <p:nvSpPr>
            <p:cNvPr id="2052"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en-US">
                <a:cs typeface="+mn-cs"/>
              </a:endParaRPr>
            </a:p>
          </p:txBody>
        </p:sp>
        <p:sp>
          <p:nvSpPr>
            <p:cNvPr id="2053"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en-US">
                <a:cs typeface="+mn-cs"/>
              </a:endParaRPr>
            </a:p>
          </p:txBody>
        </p:sp>
        <p:sp>
          <p:nvSpPr>
            <p:cNvPr id="2054" name="Freeform 6"/>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a:cs typeface="+mn-cs"/>
              </a:endParaRPr>
            </a:p>
          </p:txBody>
        </p:sp>
        <p:sp>
          <p:nvSpPr>
            <p:cNvPr id="4" name="Freeform 7"/>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en-US">
                <a:cs typeface="+mn-cs"/>
              </a:endParaRPr>
            </a:p>
          </p:txBody>
        </p:sp>
        <p:sp>
          <p:nvSpPr>
            <p:cNvPr id="5"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a:cs typeface="+mn-cs"/>
              </a:endParaRPr>
            </a:p>
          </p:txBody>
        </p:sp>
        <p:sp>
          <p:nvSpPr>
            <p:cNvPr id="6" name="Freeform 9"/>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en-US">
                <a:cs typeface="+mn-cs"/>
              </a:endParaRPr>
            </a:p>
          </p:txBody>
        </p:sp>
      </p:grpSp>
      <p:sp>
        <p:nvSpPr>
          <p:cNvPr id="2051" name="Rectangle 10"/>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2500" baseline="0">
                <a:solidFill>
                  <a:srgbClr val="FFFF00"/>
                </a:solidFill>
                <a:cs typeface="+mn-cs"/>
              </a:defRPr>
            </a:lvl1pPr>
          </a:lstStyle>
          <a:p>
            <a:pPr>
              <a:defRPr/>
            </a:pPr>
            <a:r>
              <a:rPr lang="en-US"/>
              <a:t>FAZD Logo</a:t>
            </a: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cs typeface="+mn-cs"/>
              </a:defRPr>
            </a:lvl1pPr>
          </a:lstStyle>
          <a:p>
            <a:pPr>
              <a:defRPr/>
            </a:pPr>
            <a:endParaRPr lang="en-US"/>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cs typeface="+mn-cs"/>
              </a:defRPr>
            </a:lvl1pPr>
          </a:lstStyle>
          <a:p>
            <a:pPr>
              <a:defRPr/>
            </a:pPr>
            <a:fld id="{D387C736-BECD-4B94-A479-3D04F68E63EA}" type="slidenum">
              <a:rPr lang="en-US"/>
              <a:pPr>
                <a:defRPr/>
              </a:pPr>
              <a:t>‹#›</a:t>
            </a:fld>
            <a:endParaRPr lang="en-US"/>
          </a:p>
        </p:txBody>
      </p:sp>
      <p:sp>
        <p:nvSpPr>
          <p:cNvPr id="2055"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6" name="Picture 17" descr="AgriLife%20EXTENSION%20logo%20(2-color)"/>
          <p:cNvPicPr>
            <a:picLocks noChangeAspect="1" noChangeArrowheads="1"/>
          </p:cNvPicPr>
          <p:nvPr userDrawn="1"/>
        </p:nvPicPr>
        <p:blipFill>
          <a:blip r:embed="rId14" cstate="screen"/>
          <a:srcRect/>
          <a:stretch>
            <a:fillRect/>
          </a:stretch>
        </p:blipFill>
        <p:spPr bwMode="auto">
          <a:xfrm>
            <a:off x="6629400" y="6096000"/>
            <a:ext cx="2362200" cy="577850"/>
          </a:xfrm>
          <a:prstGeom prst="rect">
            <a:avLst/>
          </a:prstGeom>
          <a:noFill/>
          <a:ln w="9525">
            <a:noFill/>
            <a:miter lim="800000"/>
            <a:headEnd/>
            <a:tailEnd/>
          </a:ln>
        </p:spPr>
      </p:pic>
      <p:pic>
        <p:nvPicPr>
          <p:cNvPr id="2057" name="Picture 16" descr="FAZD-Center-logo-Nov-2008.jpg"/>
          <p:cNvPicPr>
            <a:picLocks noChangeAspect="1"/>
          </p:cNvPicPr>
          <p:nvPr userDrawn="1"/>
        </p:nvPicPr>
        <p:blipFill>
          <a:blip r:embed="rId15" cstate="screen"/>
          <a:srcRect/>
          <a:stretch>
            <a:fillRect/>
          </a:stretch>
        </p:blipFill>
        <p:spPr bwMode="auto">
          <a:xfrm>
            <a:off x="304800" y="5867400"/>
            <a:ext cx="2097088" cy="8731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58" r:id="rId1"/>
    <p:sldLayoutId id="2147483755" r:id="rId2"/>
    <p:sldLayoutId id="2147483756" r:id="rId3"/>
    <p:sldLayoutId id="2147483759" r:id="rId4"/>
    <p:sldLayoutId id="2147483757"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ctr" rtl="0" eaLnBrk="0" fontAlgn="base" hangingPunct="0">
        <a:spcBef>
          <a:spcPct val="0"/>
        </a:spcBef>
        <a:spcAft>
          <a:spcPct val="0"/>
        </a:spcAft>
        <a:defRPr sz="4400">
          <a:solidFill>
            <a:srgbClr val="FFFF00"/>
          </a:solidFill>
          <a:latin typeface="Comic Sans MS" pitchFamily="66" charset="0"/>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Times New Roman" pitchFamily="18" charset="0"/>
        </a:defRPr>
      </a:lvl6pPr>
      <a:lvl7pPr marL="914400" algn="ctr" rtl="0" fontAlgn="base">
        <a:spcBef>
          <a:spcPct val="0"/>
        </a:spcBef>
        <a:spcAft>
          <a:spcPct val="0"/>
        </a:spcAft>
        <a:defRPr sz="4400">
          <a:solidFill>
            <a:srgbClr val="FFFF00"/>
          </a:solidFill>
          <a:latin typeface="Times New Roman" pitchFamily="18" charset="0"/>
        </a:defRPr>
      </a:lvl7pPr>
      <a:lvl8pPr marL="1371600" algn="ctr" rtl="0" fontAlgn="base">
        <a:spcBef>
          <a:spcPct val="0"/>
        </a:spcBef>
        <a:spcAft>
          <a:spcPct val="0"/>
        </a:spcAft>
        <a:defRPr sz="4400">
          <a:solidFill>
            <a:srgbClr val="FFFF00"/>
          </a:solidFill>
          <a:latin typeface="Times New Roman" pitchFamily="18" charset="0"/>
        </a:defRPr>
      </a:lvl8pPr>
      <a:lvl9pPr marL="1828800" algn="ctr" rtl="0" fontAlgn="base">
        <a:spcBef>
          <a:spcPct val="0"/>
        </a:spcBef>
        <a:spcAft>
          <a:spcPct val="0"/>
        </a:spcAft>
        <a:defRPr sz="4400">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omic Sans MS" pitchFamily="66" charset="0"/>
        </a:defRPr>
      </a:lvl2pPr>
      <a:lvl3pPr marL="1143000" indent="-228600" algn="l" rtl="0" eaLnBrk="0" fontAlgn="base" hangingPunct="0">
        <a:spcBef>
          <a:spcPct val="20000"/>
        </a:spcBef>
        <a:spcAft>
          <a:spcPct val="0"/>
        </a:spcAft>
        <a:buChar char="•"/>
        <a:defRPr sz="2400">
          <a:solidFill>
            <a:schemeClr val="tx1"/>
          </a:solidFill>
          <a:latin typeface="Comic Sans MS" pitchFamily="66" charset="0"/>
        </a:defRPr>
      </a:lvl3pPr>
      <a:lvl4pPr marL="1600200" indent="-228600" algn="l" rtl="0" eaLnBrk="0" fontAlgn="base" hangingPunct="0">
        <a:spcBef>
          <a:spcPct val="20000"/>
        </a:spcBef>
        <a:spcAft>
          <a:spcPct val="0"/>
        </a:spcAft>
        <a:buChar char="–"/>
        <a:defRPr sz="2000">
          <a:solidFill>
            <a:schemeClr val="tx1"/>
          </a:solidFill>
          <a:latin typeface="Comic Sans MS" pitchFamily="66" charset="0"/>
        </a:defRPr>
      </a:lvl4pPr>
      <a:lvl5pPr marL="2057400" indent="-228600" algn="l" rtl="0" eaLnBrk="0" fontAlgn="base" hangingPunct="0">
        <a:spcBef>
          <a:spcPct val="20000"/>
        </a:spcBef>
        <a:spcAft>
          <a:spcPct val="0"/>
        </a:spcAft>
        <a:buChar char="»"/>
        <a:defRPr sz="2000">
          <a:solidFill>
            <a:schemeClr val="tx1"/>
          </a:solidFill>
          <a:latin typeface="Comic Sans MS" pitchFamily="66"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0.wav"/><Relationship Id="rId7" Type="http://schemas.openxmlformats.org/officeDocument/2006/relationships/image" Target="../media/image19.png"/><Relationship Id="rId2" Type="http://schemas.openxmlformats.org/officeDocument/2006/relationships/video" Target="file:///C:\Documents%20and%20Settings\Pedro%20Caramona\Desktop\New%20Folder\Dejong%20dairy%20Movies\Chapter15-2008_08_01_02H15M_PM-01.wmv" TargetMode="External"/><Relationship Id="rId1" Type="http://schemas.openxmlformats.org/officeDocument/2006/relationships/video" Target="file:///C:\Documents%20and%20Settings\Pedro%20Caramona\Desktop\New%20Folder\Dejong%20dairy%20Movies\Chapter5-2008_08_01_02H15M_PM-01.wmv" TargetMode="External"/><Relationship Id="rId6" Type="http://schemas.openxmlformats.org/officeDocument/2006/relationships/image" Target="../media/image18.png"/><Relationship Id="rId5" Type="http://schemas.openxmlformats.org/officeDocument/2006/relationships/notesSlide" Target="../notesSlides/notesSlide10.xml"/><Relationship Id="rId10" Type="http://schemas.openxmlformats.org/officeDocument/2006/relationships/image" Target="../media/image12.png"/><Relationship Id="rId4" Type="http://schemas.openxmlformats.org/officeDocument/2006/relationships/slideLayout" Target="../slideLayouts/slideLayout2.xml"/><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wav"/><Relationship Id="rId5" Type="http://schemas.openxmlformats.org/officeDocument/2006/relationships/image" Target="../media/image12.png"/><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audio" Target="../media/audio12.wav"/><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5" Type="http://schemas.openxmlformats.org/officeDocument/2006/relationships/image" Target="../media/image12.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4.wav"/><Relationship Id="rId5" Type="http://schemas.openxmlformats.org/officeDocument/2006/relationships/image" Target="../media/image12.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5.wav"/><Relationship Id="rId6" Type="http://schemas.openxmlformats.org/officeDocument/2006/relationships/image" Target="../media/image12.pn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audio" Target="../media/audio16.wav"/><Relationship Id="rId5" Type="http://schemas.openxmlformats.org/officeDocument/2006/relationships/image" Target="../media/image12.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7.wav"/><Relationship Id="rId5" Type="http://schemas.openxmlformats.org/officeDocument/2006/relationships/image" Target="../media/image12.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audio" Target="../media/audio18.wav"/><Relationship Id="rId6" Type="http://schemas.openxmlformats.org/officeDocument/2006/relationships/image" Target="../media/image12.png"/><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audio" Target="../media/audio19.wav"/><Relationship Id="rId6" Type="http://schemas.openxmlformats.org/officeDocument/2006/relationships/image" Target="../media/image12.png"/><Relationship Id="rId5" Type="http://schemas.openxmlformats.org/officeDocument/2006/relationships/image" Target="../media/image31.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audio" Target="../media/audio2.wav"/><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audio" Target="../media/audio20.wav"/><Relationship Id="rId5" Type="http://schemas.openxmlformats.org/officeDocument/2006/relationships/image" Target="../media/image12.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audio" Target="../media/audio21.wav"/><Relationship Id="rId5" Type="http://schemas.openxmlformats.org/officeDocument/2006/relationships/image" Target="../media/image12.pn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audio" Target="../media/audio22.wav"/><Relationship Id="rId6" Type="http://schemas.openxmlformats.org/officeDocument/2006/relationships/image" Target="../media/image12.png"/><Relationship Id="rId5" Type="http://schemas.openxmlformats.org/officeDocument/2006/relationships/image" Target="../media/image35.pn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23.wav"/><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audio" Target="../media/audio24.wav"/><Relationship Id="rId5" Type="http://schemas.openxmlformats.org/officeDocument/2006/relationships/image" Target="../media/image12.pn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audio" Target="../media/audio25.wav"/><Relationship Id="rId5" Type="http://schemas.openxmlformats.org/officeDocument/2006/relationships/image" Target="../media/image12.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audio" Target="../media/audio26.wav"/><Relationship Id="rId6" Type="http://schemas.openxmlformats.org/officeDocument/2006/relationships/image" Target="../media/image12.png"/><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audio" Target="../media/audio27.wav"/><Relationship Id="rId6" Type="http://schemas.openxmlformats.org/officeDocument/2006/relationships/image" Target="../media/image12.png"/><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audio" Target="../media/audio28.wav"/><Relationship Id="rId5" Type="http://schemas.openxmlformats.org/officeDocument/2006/relationships/image" Target="../media/image12.pn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audio" Target="../media/audio29.wav"/><Relationship Id="rId5" Type="http://schemas.openxmlformats.org/officeDocument/2006/relationships/image" Target="../media/image12.pn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audio" Target="../media/audio30.wav"/><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1.wav"/><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Microsoft_Office_Excel_97-2003_Worksheet1.xls"/><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audio" Target="../media/audio32.wav"/><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3.xml"/><Relationship Id="rId7" Type="http://schemas.openxmlformats.org/officeDocument/2006/relationships/image" Target="../media/image50.jpeg"/><Relationship Id="rId2" Type="http://schemas.openxmlformats.org/officeDocument/2006/relationships/slideLayout" Target="../slideLayouts/slideLayout4.xml"/><Relationship Id="rId1" Type="http://schemas.openxmlformats.org/officeDocument/2006/relationships/audio" Target="../media/audio33.wav"/><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34.xml"/><Relationship Id="rId7" Type="http://schemas.openxmlformats.org/officeDocument/2006/relationships/image" Target="../media/image54.jpeg"/><Relationship Id="rId2" Type="http://schemas.openxmlformats.org/officeDocument/2006/relationships/slideLayout" Target="../slideLayouts/slideLayout4.xml"/><Relationship Id="rId1" Type="http://schemas.openxmlformats.org/officeDocument/2006/relationships/audio" Target="../media/audio34.wav"/><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12.png"/></Relationships>
</file>

<file path=ppt/slides/_rels/slide3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notesSlide" Target="../notesSlides/notesSlide35.xml"/><Relationship Id="rId7"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audio" Target="../media/audio35.wav"/><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audio" Target="../media/audio36.wav"/><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audio" Target="../media/audio37.wav"/><Relationship Id="rId5" Type="http://schemas.openxmlformats.org/officeDocument/2006/relationships/image" Target="../media/image12.png"/><Relationship Id="rId4" Type="http://schemas.openxmlformats.org/officeDocument/2006/relationships/image" Target="../media/image61.jpe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8.xml"/><Relationship Id="rId7" Type="http://schemas.openxmlformats.org/officeDocument/2006/relationships/image" Target="../media/image65.png"/><Relationship Id="rId2" Type="http://schemas.openxmlformats.org/officeDocument/2006/relationships/slideLayout" Target="../slideLayouts/slideLayout8.xml"/><Relationship Id="rId1" Type="http://schemas.openxmlformats.org/officeDocument/2006/relationships/audio" Target="../media/audio38.wav"/><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audio" Target="../media/audio6.wav"/><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audio" Target="../media/audio7.wav"/><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media/audio8.wav"/><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audio" Target="../media/audio9.wav"/><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457200"/>
            <a:ext cx="7772400" cy="1905000"/>
          </a:xfrm>
        </p:spPr>
        <p:txBody>
          <a:bodyPr/>
          <a:lstStyle/>
          <a:p>
            <a:pPr eaLnBrk="1" hangingPunct="1"/>
            <a:r>
              <a:rPr lang="en-US" smtClean="0"/>
              <a:t>The Basic Clinical Exam:</a:t>
            </a:r>
            <a:br>
              <a:rPr lang="en-US" smtClean="0"/>
            </a:br>
            <a:r>
              <a:rPr lang="en-US" smtClean="0"/>
              <a:t>Key to Early Identification of Sick Animals</a:t>
            </a:r>
            <a:endParaRPr lang="en-US" b="1" smtClean="0"/>
          </a:p>
        </p:txBody>
      </p:sp>
      <p:sp>
        <p:nvSpPr>
          <p:cNvPr id="12291" name="Rectangle 3"/>
          <p:cNvSpPr>
            <a:spLocks noGrp="1" noChangeArrowheads="1"/>
          </p:cNvSpPr>
          <p:nvPr>
            <p:ph type="subTitle" idx="1"/>
          </p:nvPr>
        </p:nvSpPr>
        <p:spPr>
          <a:xfrm>
            <a:off x="457200" y="2743200"/>
            <a:ext cx="8686800" cy="1752600"/>
          </a:xfrm>
        </p:spPr>
        <p:txBody>
          <a:bodyPr/>
          <a:lstStyle/>
          <a:p>
            <a:pPr eaLnBrk="1" hangingPunct="1"/>
            <a:r>
              <a:rPr lang="en-US" sz="2800" smtClean="0"/>
              <a:t>Ralph Bruno, DVM, MS; Ellen Jordan, PhD; Juan  Hernandez-Rivera,  PhD; and Kevin Lager, MS -</a:t>
            </a:r>
          </a:p>
          <a:p>
            <a:pPr eaLnBrk="1" hangingPunct="1"/>
            <a:r>
              <a:rPr lang="en-US" sz="2400" smtClean="0"/>
              <a:t>Texas AgriLife Extension Service</a:t>
            </a:r>
          </a:p>
          <a:p>
            <a:pPr eaLnBrk="1" hangingPunct="1"/>
            <a:r>
              <a:rPr lang="en-US" sz="2800" smtClean="0"/>
              <a:t>Mireille Chahine, PhD </a:t>
            </a:r>
            <a:r>
              <a:rPr lang="en-US" sz="2400" smtClean="0"/>
              <a:t>– University of Idaho</a:t>
            </a:r>
          </a:p>
          <a:p>
            <a:pPr eaLnBrk="1" hangingPunct="1"/>
            <a:r>
              <a:rPr lang="en-US" sz="2800" smtClean="0"/>
              <a:t>Robert Hagevoort, PhD </a:t>
            </a:r>
            <a:r>
              <a:rPr lang="en-US" sz="2400" smtClean="0"/>
              <a:t>– New Mexico State University</a:t>
            </a:r>
          </a:p>
          <a:p>
            <a:pPr eaLnBrk="1" hangingPunct="1"/>
            <a:endParaRPr lang="en-US" sz="1200" smtClean="0"/>
          </a:p>
          <a:p>
            <a:pPr eaLnBrk="1" hangingPunct="1"/>
            <a:r>
              <a:rPr lang="en-US" sz="1200" smtClean="0"/>
              <a:t>The  entities involved in the development of this material do not support one product over another and any mention herein is meant as an example, not an endorsement.</a:t>
            </a:r>
          </a:p>
          <a:p>
            <a:pPr eaLnBrk="1" hangingPunct="1"/>
            <a:endParaRPr lang="en-US" sz="1200" smtClean="0"/>
          </a:p>
        </p:txBody>
      </p:sp>
      <p:pic>
        <p:nvPicPr>
          <p:cNvPr id="12292" name="Picture 5" descr="FAZD-Center-logo-Nov-2008.jpg"/>
          <p:cNvPicPr>
            <a:picLocks noChangeAspect="1"/>
          </p:cNvPicPr>
          <p:nvPr/>
        </p:nvPicPr>
        <p:blipFill>
          <a:blip r:embed="rId4" cstate="screen"/>
          <a:srcRect/>
          <a:stretch>
            <a:fillRect/>
          </a:stretch>
        </p:blipFill>
        <p:spPr bwMode="auto">
          <a:xfrm>
            <a:off x="304800" y="5867400"/>
            <a:ext cx="2097088" cy="873125"/>
          </a:xfrm>
          <a:prstGeom prst="rect">
            <a:avLst/>
          </a:prstGeom>
          <a:noFill/>
          <a:ln w="9525">
            <a:noFill/>
            <a:miter lim="800000"/>
            <a:headEnd/>
            <a:tailEnd/>
          </a:ln>
        </p:spPr>
      </p:pic>
      <p:pic>
        <p:nvPicPr>
          <p:cNvPr id="12293" name="Picture 4" descr="NMlogo.jpg"/>
          <p:cNvPicPr>
            <a:picLocks noChangeAspect="1"/>
          </p:cNvPicPr>
          <p:nvPr/>
        </p:nvPicPr>
        <p:blipFill>
          <a:blip r:embed="rId5" cstate="screen"/>
          <a:srcRect/>
          <a:stretch>
            <a:fillRect/>
          </a:stretch>
        </p:blipFill>
        <p:spPr bwMode="auto">
          <a:xfrm>
            <a:off x="2590800" y="5878513"/>
            <a:ext cx="1466850" cy="839787"/>
          </a:xfrm>
          <a:prstGeom prst="rect">
            <a:avLst/>
          </a:prstGeom>
          <a:noFill/>
          <a:ln w="9525">
            <a:noFill/>
            <a:miter lim="800000"/>
            <a:headEnd/>
            <a:tailEnd/>
          </a:ln>
        </p:spPr>
      </p:pic>
      <p:pic>
        <p:nvPicPr>
          <p:cNvPr id="12294" name="Picture 5" descr="Univ of IdahoExt-GoldSilver_poster1.TIF"/>
          <p:cNvPicPr>
            <a:picLocks noChangeAspect="1"/>
          </p:cNvPicPr>
          <p:nvPr/>
        </p:nvPicPr>
        <p:blipFill>
          <a:blip r:embed="rId6" cstate="screen"/>
          <a:srcRect/>
          <a:stretch>
            <a:fillRect/>
          </a:stretch>
        </p:blipFill>
        <p:spPr bwMode="auto">
          <a:xfrm>
            <a:off x="4256088" y="6184900"/>
            <a:ext cx="2133600" cy="520700"/>
          </a:xfrm>
          <a:prstGeom prst="rect">
            <a:avLst/>
          </a:prstGeom>
          <a:noFill/>
          <a:ln w="9525">
            <a:noFill/>
            <a:miter lim="800000"/>
            <a:headEnd/>
            <a:tailEnd/>
          </a:ln>
        </p:spPr>
      </p:pic>
      <p:pic>
        <p:nvPicPr>
          <p:cNvPr id="7" name="Record1">
            <a:hlinkClick r:id="" action="ppaction://media"/>
          </p:cNvPr>
          <p:cNvPicPr>
            <a:picLocks noRot="1" noChangeAspect="1"/>
          </p:cNvPicPr>
          <p:nvPr>
            <a:wavAudioFile r:embed="rId1" name="Record1"/>
          </p:nvPr>
        </p:nvPicPr>
        <p:blipFill>
          <a:blip r:embed="rId7"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9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9863" y="228600"/>
            <a:ext cx="8737600" cy="1143000"/>
          </a:xfrm>
        </p:spPr>
        <p:txBody>
          <a:bodyPr/>
          <a:lstStyle/>
          <a:p>
            <a:pPr eaLnBrk="1" hangingPunct="1"/>
            <a:r>
              <a:rPr lang="en-US" smtClean="0"/>
              <a:t>Immune Suppression in Fresh Cows Makes Them Susceptible</a:t>
            </a:r>
          </a:p>
        </p:txBody>
      </p:sp>
      <p:sp>
        <p:nvSpPr>
          <p:cNvPr id="21507" name="Rectangle 3"/>
          <p:cNvSpPr>
            <a:spLocks noGrp="1" noChangeArrowheads="1"/>
          </p:cNvSpPr>
          <p:nvPr>
            <p:ph type="body" idx="1"/>
          </p:nvPr>
        </p:nvSpPr>
        <p:spPr>
          <a:xfrm>
            <a:off x="228600" y="1828800"/>
            <a:ext cx="3251200" cy="3429000"/>
          </a:xfrm>
        </p:spPr>
        <p:txBody>
          <a:bodyPr/>
          <a:lstStyle/>
          <a:p>
            <a:pPr eaLnBrk="1" hangingPunct="1">
              <a:lnSpc>
                <a:spcPct val="150000"/>
              </a:lnSpc>
            </a:pPr>
            <a:r>
              <a:rPr lang="en-US" sz="3600" smtClean="0"/>
              <a:t>Salmonella</a:t>
            </a:r>
          </a:p>
          <a:p>
            <a:pPr eaLnBrk="1" hangingPunct="1">
              <a:lnSpc>
                <a:spcPct val="150000"/>
              </a:lnSpc>
            </a:pPr>
            <a:r>
              <a:rPr lang="en-US" sz="3600" smtClean="0"/>
              <a:t>Clostridium</a:t>
            </a:r>
          </a:p>
          <a:p>
            <a:pPr eaLnBrk="1" hangingPunct="1">
              <a:lnSpc>
                <a:spcPct val="150000"/>
              </a:lnSpc>
            </a:pPr>
            <a:r>
              <a:rPr lang="en-US" sz="3600" smtClean="0"/>
              <a:t>Pneumonia</a:t>
            </a:r>
          </a:p>
          <a:p>
            <a:pPr eaLnBrk="1" hangingPunct="1">
              <a:buFontTx/>
              <a:buNone/>
            </a:pPr>
            <a:endParaRPr lang="en-US" sz="4000" smtClean="0">
              <a:solidFill>
                <a:schemeClr val="bg1"/>
              </a:solidFill>
            </a:endParaRPr>
          </a:p>
          <a:p>
            <a:pPr eaLnBrk="1" hangingPunct="1"/>
            <a:endParaRPr lang="en-US" smtClean="0">
              <a:solidFill>
                <a:schemeClr val="bg1"/>
              </a:solidFill>
            </a:endParaRPr>
          </a:p>
        </p:txBody>
      </p:sp>
      <p:pic>
        <p:nvPicPr>
          <p:cNvPr id="21508" name="Picture 4"/>
          <p:cNvPicPr>
            <a:picLocks noChangeAspect="1" noChangeArrowheads="1"/>
          </p:cNvPicPr>
          <p:nvPr/>
        </p:nvPicPr>
        <p:blipFill>
          <a:blip r:embed="rId6" cstate="screen"/>
          <a:srcRect/>
          <a:stretch>
            <a:fillRect/>
          </a:stretch>
        </p:blipFill>
        <p:spPr bwMode="auto">
          <a:xfrm>
            <a:off x="6299200" y="1600200"/>
            <a:ext cx="2709863" cy="1828800"/>
          </a:xfrm>
          <a:prstGeom prst="rect">
            <a:avLst/>
          </a:prstGeom>
          <a:noFill/>
          <a:ln w="9525">
            <a:noFill/>
            <a:miter lim="800000"/>
            <a:headEnd/>
            <a:tailEnd/>
          </a:ln>
        </p:spPr>
      </p:pic>
      <p:pic>
        <p:nvPicPr>
          <p:cNvPr id="386053" name="Chapter5-2008_08_01_02H15M_PM-01.wmv">
            <a:hlinkClick r:id="" action="ppaction://media"/>
          </p:cNvPr>
          <p:cNvPicPr>
            <a:picLocks noRot="1" noChangeAspect="1" noChangeArrowheads="1"/>
          </p:cNvPicPr>
          <p:nvPr>
            <a:videoFile r:link="rId1"/>
          </p:nvPr>
        </p:nvPicPr>
        <p:blipFill>
          <a:blip r:embed="rId7" cstate="screen"/>
          <a:srcRect/>
          <a:stretch>
            <a:fillRect/>
          </a:stretch>
        </p:blipFill>
        <p:spPr bwMode="auto">
          <a:xfrm>
            <a:off x="6299200" y="3505200"/>
            <a:ext cx="2709863" cy="2209800"/>
          </a:xfrm>
          <a:prstGeom prst="rect">
            <a:avLst/>
          </a:prstGeom>
          <a:noFill/>
          <a:ln w="9525">
            <a:noFill/>
            <a:miter lim="800000"/>
            <a:headEnd/>
            <a:tailEnd/>
          </a:ln>
        </p:spPr>
      </p:pic>
      <p:pic>
        <p:nvPicPr>
          <p:cNvPr id="386054" name="Chapter15-2008_08_01_02H15M_PM-01.wmv">
            <a:hlinkClick r:id="" action="ppaction://media"/>
          </p:cNvPr>
          <p:cNvPicPr>
            <a:picLocks noRot="1" noChangeAspect="1" noChangeArrowheads="1"/>
          </p:cNvPicPr>
          <p:nvPr>
            <a:videoFile r:link="rId2"/>
          </p:nvPr>
        </p:nvPicPr>
        <p:blipFill>
          <a:blip r:embed="rId8" cstate="screen"/>
          <a:srcRect/>
          <a:stretch>
            <a:fillRect/>
          </a:stretch>
        </p:blipFill>
        <p:spPr bwMode="auto">
          <a:xfrm>
            <a:off x="3487738" y="1600200"/>
            <a:ext cx="2709862" cy="2133600"/>
          </a:xfrm>
          <a:prstGeom prst="rect">
            <a:avLst/>
          </a:prstGeom>
          <a:noFill/>
          <a:ln w="9525">
            <a:noFill/>
            <a:miter lim="800000"/>
            <a:headEnd/>
            <a:tailEnd/>
          </a:ln>
        </p:spPr>
      </p:pic>
      <p:pic>
        <p:nvPicPr>
          <p:cNvPr id="21511" name="Picture 7"/>
          <p:cNvPicPr>
            <a:picLocks noChangeAspect="1" noChangeArrowheads="1"/>
          </p:cNvPicPr>
          <p:nvPr/>
        </p:nvPicPr>
        <p:blipFill>
          <a:blip r:embed="rId9" cstate="screen"/>
          <a:srcRect/>
          <a:stretch>
            <a:fillRect/>
          </a:stretch>
        </p:blipFill>
        <p:spPr bwMode="auto">
          <a:xfrm>
            <a:off x="3487738" y="3810000"/>
            <a:ext cx="2709862" cy="1905000"/>
          </a:xfrm>
          <a:prstGeom prst="rect">
            <a:avLst/>
          </a:prstGeom>
          <a:noFill/>
          <a:ln w="9525">
            <a:noFill/>
            <a:miter lim="800000"/>
            <a:headEnd/>
            <a:tailEnd/>
          </a:ln>
        </p:spPr>
      </p:pic>
      <p:pic>
        <p:nvPicPr>
          <p:cNvPr id="8" name="Record10">
            <a:hlinkClick r:id="" action="ppaction://media"/>
          </p:cNvPr>
          <p:cNvPicPr>
            <a:picLocks noRot="1" noChangeAspect="1"/>
          </p:cNvPicPr>
          <p:nvPr>
            <a:wavAudioFile r:embed="rId3" name="Record10"/>
          </p:nvPr>
        </p:nvPicPr>
        <p:blipFill>
          <a:blip r:embed="rId10"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1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7" display="0">
                  <p:stCondLst>
                    <p:cond delay="indefinite"/>
                  </p:stCondLst>
                  <p:endCondLst>
                    <p:cond evt="onNext" delay="0">
                      <p:tgtEl>
                        <p:sldTgt/>
                      </p:tgtEl>
                    </p:cond>
                    <p:cond evt="onPrev" delay="0">
                      <p:tgtEl>
                        <p:sldTgt/>
                      </p:tgtEl>
                    </p:cond>
                  </p:endCondLst>
                </p:cTn>
                <p:tgtEl>
                  <p:spTgt spid="386054"/>
                </p:tgtEl>
              </p:cMediaNode>
            </p:video>
            <p:video>
              <p:cMediaNode mute="1">
                <p:cTn id="8" display="0">
                  <p:stCondLst>
                    <p:cond delay="indefinite"/>
                  </p:stCondLst>
                  <p:endCondLst>
                    <p:cond evt="onNext" delay="0">
                      <p:tgtEl>
                        <p:sldTgt/>
                      </p:tgtEl>
                    </p:cond>
                    <p:cond evt="onPrev" delay="0">
                      <p:tgtEl>
                        <p:sldTgt/>
                      </p:tgtEl>
                    </p:cond>
                  </p:endCondLst>
                </p:cTn>
                <p:tgtEl>
                  <p:spTgt spid="386053"/>
                </p:tgtEl>
              </p:cMediaNode>
            </p:video>
            <p:audio>
              <p:cMediaNode showWhenStopped="0">
                <p:cTn id="9"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457200"/>
            <a:ext cx="8915400" cy="1143000"/>
          </a:xfrm>
        </p:spPr>
        <p:txBody>
          <a:bodyPr/>
          <a:lstStyle/>
          <a:p>
            <a:pPr eaLnBrk="1" hangingPunct="1"/>
            <a:r>
              <a:rPr lang="en-US" smtClean="0"/>
              <a:t>How to Identify Disease in Fresh Cows: Four Areas of Focus</a:t>
            </a:r>
          </a:p>
        </p:txBody>
      </p:sp>
      <p:sp>
        <p:nvSpPr>
          <p:cNvPr id="22531" name="Content Placeholder 2"/>
          <p:cNvSpPr>
            <a:spLocks noGrp="1"/>
          </p:cNvSpPr>
          <p:nvPr>
            <p:ph idx="1"/>
          </p:nvPr>
        </p:nvSpPr>
        <p:spPr>
          <a:xfrm>
            <a:off x="457200" y="1874838"/>
            <a:ext cx="4876800" cy="3306762"/>
          </a:xfrm>
        </p:spPr>
        <p:txBody>
          <a:bodyPr/>
          <a:lstStyle/>
          <a:p>
            <a:pPr marL="514350" indent="-514350" eaLnBrk="1" hangingPunct="1">
              <a:lnSpc>
                <a:spcPct val="150000"/>
              </a:lnSpc>
              <a:buFont typeface="Times New Roman" pitchFamily="18" charset="0"/>
              <a:buAutoNum type="arabicPeriod"/>
            </a:pPr>
            <a:r>
              <a:rPr lang="en-US" smtClean="0"/>
              <a:t>Temperature</a:t>
            </a:r>
          </a:p>
          <a:p>
            <a:pPr marL="514350" indent="-514350" eaLnBrk="1" hangingPunct="1">
              <a:lnSpc>
                <a:spcPct val="150000"/>
              </a:lnSpc>
              <a:buFont typeface="Times New Roman" pitchFamily="18" charset="0"/>
              <a:buAutoNum type="arabicPeriod"/>
            </a:pPr>
            <a:r>
              <a:rPr lang="en-US" smtClean="0"/>
              <a:t>Appetite</a:t>
            </a:r>
          </a:p>
          <a:p>
            <a:pPr marL="514350" indent="-514350" eaLnBrk="1" hangingPunct="1">
              <a:lnSpc>
                <a:spcPct val="150000"/>
              </a:lnSpc>
              <a:buFont typeface="Times New Roman" pitchFamily="18" charset="0"/>
              <a:buAutoNum type="arabicPeriod"/>
            </a:pPr>
            <a:r>
              <a:rPr lang="en-US" smtClean="0"/>
              <a:t>Uterine Discharge</a:t>
            </a:r>
          </a:p>
          <a:p>
            <a:pPr marL="514350" indent="-514350" eaLnBrk="1" hangingPunct="1">
              <a:lnSpc>
                <a:spcPct val="150000"/>
              </a:lnSpc>
              <a:buFont typeface="Times New Roman" pitchFamily="18" charset="0"/>
              <a:buAutoNum type="arabicPeriod"/>
            </a:pPr>
            <a:r>
              <a:rPr lang="en-US" smtClean="0"/>
              <a:t>Hydration Status</a:t>
            </a:r>
          </a:p>
        </p:txBody>
      </p:sp>
      <p:cxnSp>
        <p:nvCxnSpPr>
          <p:cNvPr id="14" name="Straight Connector 13"/>
          <p:cNvCxnSpPr/>
          <p:nvPr/>
        </p:nvCxnSpPr>
        <p:spPr>
          <a:xfrm rot="10800000">
            <a:off x="3886200" y="3810000"/>
            <a:ext cx="10668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4953000" y="2667000"/>
            <a:ext cx="6096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534" name="TextBox 17"/>
          <p:cNvSpPr txBox="1">
            <a:spLocks noChangeArrowheads="1"/>
          </p:cNvSpPr>
          <p:nvPr/>
        </p:nvSpPr>
        <p:spPr bwMode="auto">
          <a:xfrm>
            <a:off x="5486400" y="2057400"/>
            <a:ext cx="3124200" cy="1570038"/>
          </a:xfrm>
          <a:prstGeom prst="rect">
            <a:avLst/>
          </a:prstGeom>
          <a:noFill/>
          <a:ln w="9525">
            <a:noFill/>
            <a:miter lim="800000"/>
            <a:headEnd/>
            <a:tailEnd/>
          </a:ln>
        </p:spPr>
        <p:txBody>
          <a:bodyPr>
            <a:spAutoFit/>
          </a:bodyPr>
          <a:lstStyle/>
          <a:p>
            <a:pPr algn="ctr"/>
            <a:r>
              <a:rPr lang="en-US" i="1">
                <a:solidFill>
                  <a:srgbClr val="FF0000"/>
                </a:solidFill>
                <a:latin typeface="Comic Sans MS" pitchFamily="66" charset="0"/>
              </a:rPr>
              <a:t>Ideally, check each fresh cow daily during the first 10 days after calving!</a:t>
            </a:r>
          </a:p>
        </p:txBody>
      </p:sp>
      <p:sp>
        <p:nvSpPr>
          <p:cNvPr id="22535" name="TextBox 20"/>
          <p:cNvSpPr txBox="1">
            <a:spLocks noChangeArrowheads="1"/>
          </p:cNvSpPr>
          <p:nvPr/>
        </p:nvSpPr>
        <p:spPr bwMode="auto">
          <a:xfrm>
            <a:off x="2438400" y="5029200"/>
            <a:ext cx="5334000" cy="1200150"/>
          </a:xfrm>
          <a:prstGeom prst="rect">
            <a:avLst/>
          </a:prstGeom>
          <a:noFill/>
          <a:ln w="9525">
            <a:noFill/>
            <a:miter lim="800000"/>
            <a:headEnd/>
            <a:tailEnd/>
          </a:ln>
        </p:spPr>
        <p:txBody>
          <a:bodyPr>
            <a:spAutoFit/>
          </a:bodyPr>
          <a:lstStyle/>
          <a:p>
            <a:r>
              <a:rPr lang="en-US"/>
              <a:t>*Important - this is a TWO man job: Technician at the back of the cow and a helper at the head of the cow.</a:t>
            </a:r>
          </a:p>
        </p:txBody>
      </p:sp>
      <p:pic>
        <p:nvPicPr>
          <p:cNvPr id="22536" name="Picture 4" descr="C:\Documents and Settings\eadams\Local Settings\Temporary Internet Files\Content.IE5\MJKT6WT8\MCj03515150000[1].wmf"/>
          <p:cNvPicPr>
            <a:picLocks noChangeAspect="1" noChangeArrowheads="1"/>
          </p:cNvPicPr>
          <p:nvPr/>
        </p:nvPicPr>
        <p:blipFill>
          <a:blip r:embed="rId4" cstate="screen"/>
          <a:srcRect/>
          <a:stretch>
            <a:fillRect/>
          </a:stretch>
        </p:blipFill>
        <p:spPr bwMode="auto">
          <a:xfrm>
            <a:off x="6324600" y="3657600"/>
            <a:ext cx="1466850" cy="1490663"/>
          </a:xfrm>
          <a:prstGeom prst="rect">
            <a:avLst/>
          </a:prstGeom>
          <a:noFill/>
          <a:ln w="9525">
            <a:noFill/>
            <a:miter lim="800000"/>
            <a:headEnd/>
            <a:tailEnd/>
          </a:ln>
        </p:spPr>
      </p:pic>
      <p:pic>
        <p:nvPicPr>
          <p:cNvPr id="11" name="Record11">
            <a:hlinkClick r:id="" action="ppaction://media"/>
          </p:cNvPr>
          <p:cNvPicPr>
            <a:picLocks noRot="1" noChangeAspect="1"/>
          </p:cNvPicPr>
          <p:nvPr>
            <a:wavAudioFile r:embed="rId1" name="Record11"/>
          </p:nvPr>
        </p:nvPicPr>
        <p:blipFill>
          <a:blip r:embed="rId5"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82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Develop a Systematic Approach</a:t>
            </a:r>
          </a:p>
        </p:txBody>
      </p:sp>
      <p:sp>
        <p:nvSpPr>
          <p:cNvPr id="23555" name="Content Placeholder 2"/>
          <p:cNvSpPr>
            <a:spLocks noGrp="1"/>
          </p:cNvSpPr>
          <p:nvPr>
            <p:ph sz="half" idx="2"/>
          </p:nvPr>
        </p:nvSpPr>
        <p:spPr>
          <a:xfrm>
            <a:off x="457200" y="1828800"/>
            <a:ext cx="4191000" cy="3810000"/>
          </a:xfrm>
        </p:spPr>
        <p:txBody>
          <a:bodyPr/>
          <a:lstStyle/>
          <a:p>
            <a:pPr eaLnBrk="1" hangingPunct="1"/>
            <a:r>
              <a:rPr lang="en-US" sz="3200" smtClean="0"/>
              <a:t>Attitude </a:t>
            </a:r>
          </a:p>
          <a:p>
            <a:pPr lvl="1" eaLnBrk="1" hangingPunct="1"/>
            <a:r>
              <a:rPr lang="en-US" sz="3200" smtClean="0"/>
              <a:t>eyes and ears</a:t>
            </a:r>
          </a:p>
          <a:p>
            <a:pPr eaLnBrk="1" hangingPunct="1"/>
            <a:r>
              <a:rPr lang="en-US" sz="3200" smtClean="0"/>
              <a:t>Appetite</a:t>
            </a:r>
          </a:p>
          <a:p>
            <a:pPr eaLnBrk="1" hangingPunct="1"/>
            <a:r>
              <a:rPr lang="en-US" sz="3200" smtClean="0"/>
              <a:t>Hydration</a:t>
            </a:r>
          </a:p>
          <a:p>
            <a:pPr eaLnBrk="1" hangingPunct="1"/>
            <a:r>
              <a:rPr lang="en-US" sz="3200" smtClean="0"/>
              <a:t>Temperature</a:t>
            </a:r>
          </a:p>
          <a:p>
            <a:pPr eaLnBrk="1" hangingPunct="1"/>
            <a:r>
              <a:rPr lang="en-US" sz="3200" smtClean="0"/>
              <a:t>Feet and Legs</a:t>
            </a:r>
          </a:p>
        </p:txBody>
      </p:sp>
      <p:sp>
        <p:nvSpPr>
          <p:cNvPr id="23556" name="Content Placeholder 5"/>
          <p:cNvSpPr>
            <a:spLocks noGrp="1"/>
          </p:cNvSpPr>
          <p:nvPr>
            <p:ph sz="quarter" idx="4"/>
          </p:nvPr>
        </p:nvSpPr>
        <p:spPr>
          <a:xfrm>
            <a:off x="5029200" y="1905000"/>
            <a:ext cx="3429000" cy="3657600"/>
          </a:xfrm>
        </p:spPr>
        <p:txBody>
          <a:bodyPr/>
          <a:lstStyle/>
          <a:p>
            <a:pPr eaLnBrk="1" hangingPunct="1"/>
            <a:r>
              <a:rPr lang="en-US" sz="3200" smtClean="0"/>
              <a:t>Udder</a:t>
            </a:r>
          </a:p>
          <a:p>
            <a:pPr eaLnBrk="1" hangingPunct="1"/>
            <a:r>
              <a:rPr lang="en-US" sz="3200" smtClean="0"/>
              <a:t>Uterus</a:t>
            </a:r>
          </a:p>
          <a:p>
            <a:pPr eaLnBrk="1" hangingPunct="1"/>
            <a:r>
              <a:rPr lang="en-US" sz="3200" smtClean="0"/>
              <a:t>Heart Rate</a:t>
            </a:r>
          </a:p>
          <a:p>
            <a:pPr eaLnBrk="1" hangingPunct="1"/>
            <a:r>
              <a:rPr lang="en-US" sz="3200" smtClean="0"/>
              <a:t>Lungs</a:t>
            </a:r>
          </a:p>
          <a:p>
            <a:pPr eaLnBrk="1" hangingPunct="1"/>
            <a:r>
              <a:rPr lang="en-US" sz="3200" smtClean="0"/>
              <a:t>Rumen </a:t>
            </a:r>
          </a:p>
          <a:p>
            <a:pPr eaLnBrk="1" hangingPunct="1"/>
            <a:r>
              <a:rPr lang="en-US" sz="3200" smtClean="0"/>
              <a:t>Manure</a:t>
            </a:r>
          </a:p>
        </p:txBody>
      </p:sp>
      <p:cxnSp>
        <p:nvCxnSpPr>
          <p:cNvPr id="23557" name="Straight Connector 6"/>
          <p:cNvCxnSpPr>
            <a:cxnSpLocks noChangeShapeType="1"/>
          </p:cNvCxnSpPr>
          <p:nvPr/>
        </p:nvCxnSpPr>
        <p:spPr bwMode="auto">
          <a:xfrm rot="5400000">
            <a:off x="2628900" y="3924300"/>
            <a:ext cx="3886200" cy="0"/>
          </a:xfrm>
          <a:prstGeom prst="line">
            <a:avLst/>
          </a:prstGeom>
          <a:noFill/>
          <a:ln w="38100" algn="ctr">
            <a:solidFill>
              <a:srgbClr val="FFFF00"/>
            </a:solidFill>
            <a:round/>
            <a:headEnd/>
            <a:tailEnd/>
          </a:ln>
        </p:spPr>
      </p:cxnSp>
      <p:pic>
        <p:nvPicPr>
          <p:cNvPr id="8" name="Record12">
            <a:hlinkClick r:id="" action="ppaction://media"/>
          </p:cNvPr>
          <p:cNvPicPr>
            <a:picLocks noRot="1" noChangeAspect="1"/>
          </p:cNvPicPr>
          <p:nvPr>
            <a:wavAudioFile r:embed="rId1" name="Record12"/>
          </p:nvPr>
        </p:nvPicPr>
        <p:blipFill>
          <a:blip r:embed="rId4"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90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09600" y="228600"/>
            <a:ext cx="7772400" cy="1143000"/>
          </a:xfrm>
          <a:effectLst>
            <a:outerShdw dist="35921" dir="2700000" algn="ctr" rotWithShape="0">
              <a:srgbClr val="000000"/>
            </a:outerShdw>
          </a:effectLst>
        </p:spPr>
        <p:txBody>
          <a:bodyPr lIns="90488" tIns="44450" rIns="90488" bIns="44450"/>
          <a:lstStyle/>
          <a:p>
            <a:pPr eaLnBrk="1" hangingPunct="1">
              <a:defRPr/>
            </a:pPr>
            <a:r>
              <a:rPr lang="en-US" dirty="0" smtClean="0"/>
              <a:t>Start with Attitude</a:t>
            </a:r>
          </a:p>
        </p:txBody>
      </p:sp>
      <p:pic>
        <p:nvPicPr>
          <p:cNvPr id="24579" name="Picture 4"/>
          <p:cNvPicPr>
            <a:picLocks noChangeAspect="1" noChangeArrowheads="1"/>
          </p:cNvPicPr>
          <p:nvPr/>
        </p:nvPicPr>
        <p:blipFill>
          <a:blip r:embed="rId4" cstate="screen"/>
          <a:srcRect/>
          <a:stretch>
            <a:fillRect/>
          </a:stretch>
        </p:blipFill>
        <p:spPr bwMode="auto">
          <a:xfrm>
            <a:off x="685800" y="1447800"/>
            <a:ext cx="7848600" cy="3794125"/>
          </a:xfrm>
          <a:prstGeom prst="rect">
            <a:avLst/>
          </a:prstGeom>
          <a:noFill/>
          <a:ln w="38100">
            <a:solidFill>
              <a:schemeClr val="bg2"/>
            </a:solidFill>
            <a:miter lim="800000"/>
            <a:headEnd/>
            <a:tailEnd/>
          </a:ln>
        </p:spPr>
      </p:pic>
      <p:sp>
        <p:nvSpPr>
          <p:cNvPr id="110598" name="AutoShape 6"/>
          <p:cNvSpPr>
            <a:spLocks noChangeArrowheads="1"/>
          </p:cNvSpPr>
          <p:nvPr/>
        </p:nvSpPr>
        <p:spPr bwMode="auto">
          <a:xfrm>
            <a:off x="914400" y="5253038"/>
            <a:ext cx="7467600" cy="461962"/>
          </a:xfrm>
          <a:prstGeom prst="wedgeRectCallout">
            <a:avLst>
              <a:gd name="adj1" fmla="val 45523"/>
              <a:gd name="adj2" fmla="val 24398"/>
            </a:avLst>
          </a:prstGeom>
          <a:solidFill>
            <a:srgbClr val="00ECFE">
              <a:alpha val="0"/>
            </a:srgbClr>
          </a:solidFill>
          <a:ln w="12700">
            <a:noFill/>
            <a:miter lim="800000"/>
            <a:headEnd/>
            <a:tailEnd/>
          </a:ln>
          <a:effectLst/>
        </p:spPr>
        <p:txBody>
          <a:bodyPr anchor="ctr">
            <a:spAutoFit/>
          </a:bodyPr>
          <a:lstStyle/>
          <a:p>
            <a:pPr eaLnBrk="0" hangingPunct="0">
              <a:defRPr/>
            </a:pPr>
            <a:r>
              <a:rPr lang="en-US" b="1" dirty="0">
                <a:solidFill>
                  <a:srgbClr val="FFFF00"/>
                </a:solidFill>
                <a:effectLst>
                  <a:outerShdw blurRad="38100" dist="38100" dir="2700000" algn="tl">
                    <a:srgbClr val="000000"/>
                  </a:outerShdw>
                </a:effectLst>
                <a:cs typeface="+mn-cs"/>
              </a:rPr>
              <a:t>1 – Alert        2 – Mildly Depressed         3 – Depressed</a:t>
            </a:r>
            <a:endParaRPr lang="es-ES" sz="2000" b="1" dirty="0">
              <a:solidFill>
                <a:srgbClr val="FFFF00"/>
              </a:solidFill>
              <a:effectLst>
                <a:outerShdw blurRad="38100" dist="38100" dir="2700000" algn="tl">
                  <a:srgbClr val="000000"/>
                </a:outerShdw>
              </a:effectLst>
              <a:cs typeface="+mn-cs"/>
            </a:endParaRPr>
          </a:p>
        </p:txBody>
      </p:sp>
      <p:pic>
        <p:nvPicPr>
          <p:cNvPr id="5" name="Record13">
            <a:hlinkClick r:id="" action="ppaction://media"/>
          </p:cNvPr>
          <p:cNvPicPr>
            <a:picLocks noRot="1" noChangeAspect="1"/>
          </p:cNvPicPr>
          <p:nvPr>
            <a:wavAudioFile r:embed="rId1" name="Record13"/>
          </p:nvPr>
        </p:nvPicPr>
        <p:blipFill>
          <a:blip r:embed="rId5"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980" fill="hold"/>
                                        <p:tgtEl>
                                          <p:spTgt spid="5"/>
                                        </p:tgtEl>
                                      </p:cBhvr>
                                    </p:cmd>
                                  </p:childTnLst>
                                </p:cTn>
                              </p:par>
                              <p:par>
                                <p:cTn id="7" presetID="1" presetClass="entr" presetSubtype="0" fill="hold" grpId="0" nodeType="withEffect">
                                  <p:stCondLst>
                                    <p:cond delay="17000"/>
                                  </p:stCondLst>
                                  <p:childTnLst>
                                    <p:set>
                                      <p:cBhvr>
                                        <p:cTn id="8" dur="1" fill="hold">
                                          <p:stCondLst>
                                            <p:cond delay="499"/>
                                          </p:stCondLst>
                                        </p:cTn>
                                        <p:tgtEl>
                                          <p:spTgt spid="110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9"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11059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TempEdaileneDairy5"/>
          <p:cNvPicPr>
            <a:picLocks noChangeAspect="1" noChangeArrowheads="1"/>
          </p:cNvPicPr>
          <p:nvPr/>
        </p:nvPicPr>
        <p:blipFill>
          <a:blip r:embed="rId4" cstate="screen"/>
          <a:srcRect/>
          <a:stretch>
            <a:fillRect/>
          </a:stretch>
        </p:blipFill>
        <p:spPr bwMode="auto">
          <a:xfrm>
            <a:off x="685800" y="838200"/>
            <a:ext cx="7772400" cy="4144963"/>
          </a:xfrm>
          <a:prstGeom prst="rect">
            <a:avLst/>
          </a:prstGeom>
          <a:noFill/>
          <a:ln w="38100">
            <a:noFill/>
            <a:miter lim="800000"/>
            <a:headEnd/>
            <a:tailEnd/>
          </a:ln>
        </p:spPr>
      </p:pic>
      <p:sp>
        <p:nvSpPr>
          <p:cNvPr id="112643" name="Rectangle 3"/>
          <p:cNvSpPr>
            <a:spLocks noGrp="1" noChangeArrowheads="1"/>
          </p:cNvSpPr>
          <p:nvPr>
            <p:ph type="title"/>
          </p:nvPr>
        </p:nvSpPr>
        <p:spPr>
          <a:xfrm>
            <a:off x="685800" y="76200"/>
            <a:ext cx="7772400" cy="685800"/>
          </a:xfrm>
          <a:effectLst>
            <a:outerShdw dist="35921" dir="2700000" algn="ctr" rotWithShape="0">
              <a:srgbClr val="000000"/>
            </a:outerShdw>
          </a:effectLst>
        </p:spPr>
        <p:txBody>
          <a:bodyPr lIns="90488" tIns="44450" rIns="90488" bIns="44450"/>
          <a:lstStyle/>
          <a:p>
            <a:pPr eaLnBrk="1" hangingPunct="1">
              <a:defRPr/>
            </a:pPr>
            <a:r>
              <a:rPr lang="es-ES" dirty="0" smtClean="0"/>
              <a:t>Monitor - </a:t>
            </a:r>
            <a:r>
              <a:rPr lang="es-ES" dirty="0" err="1" smtClean="0"/>
              <a:t>Appetite</a:t>
            </a:r>
            <a:endParaRPr lang="es-ES" dirty="0" smtClean="0"/>
          </a:p>
        </p:txBody>
      </p:sp>
      <p:graphicFrame>
        <p:nvGraphicFramePr>
          <p:cNvPr id="10" name="Table 9"/>
          <p:cNvGraphicFramePr>
            <a:graphicFrameLocks noGrp="1"/>
          </p:cNvGraphicFramePr>
          <p:nvPr/>
        </p:nvGraphicFramePr>
        <p:xfrm>
          <a:off x="762000" y="5105400"/>
          <a:ext cx="7620000" cy="457200"/>
        </p:xfrm>
        <a:graphic>
          <a:graphicData uri="http://schemas.openxmlformats.org/drawingml/2006/table">
            <a:tbl>
              <a:tblPr firstRow="1" bandRow="1">
                <a:tableStyleId>{5C22544A-7EE6-4342-B048-85BDC9FD1C3A}</a:tableStyleId>
              </a:tblPr>
              <a:tblGrid>
                <a:gridCol w="2540000"/>
                <a:gridCol w="2540000"/>
                <a:gridCol w="2540000"/>
              </a:tblGrid>
              <a:tr h="370840">
                <a:tc>
                  <a:txBody>
                    <a:bodyPr/>
                    <a:lstStyle/>
                    <a:p>
                      <a:pPr algn="ctr"/>
                      <a:r>
                        <a:rPr lang="en-US" sz="2400" dirty="0" smtClean="0">
                          <a:solidFill>
                            <a:srgbClr val="FFFF00"/>
                          </a:solidFill>
                        </a:rPr>
                        <a:t>1- Aggressive</a:t>
                      </a:r>
                      <a:endParaRPr lang="en-US" sz="2400" dirty="0">
                        <a:solidFill>
                          <a:srgbClr val="FFFF00"/>
                        </a:solidFill>
                      </a:endParaRPr>
                    </a:p>
                  </a:txBody>
                  <a:tcPr>
                    <a:lnL w="12700" cmpd="sng">
                      <a:noFill/>
                    </a:lnL>
                    <a:lnR w="12700" cmpd="sng">
                      <a:noFill/>
                    </a:lnR>
                    <a:lnT w="12700" cmpd="sng">
                      <a:noFill/>
                    </a:lnT>
                    <a:lnB w="38100" cmpd="sng">
                      <a:noFill/>
                    </a:lnB>
                    <a:noFill/>
                  </a:tcPr>
                </a:tc>
                <a:tc>
                  <a:txBody>
                    <a:bodyPr/>
                    <a:lstStyle/>
                    <a:p>
                      <a:pPr algn="ctr"/>
                      <a:r>
                        <a:rPr lang="en-US" sz="2400" dirty="0" smtClean="0">
                          <a:solidFill>
                            <a:srgbClr val="FFFF00"/>
                          </a:solidFill>
                        </a:rPr>
                        <a:t>2 - Normal</a:t>
                      </a:r>
                      <a:endParaRPr lang="en-US" sz="2400" dirty="0">
                        <a:solidFill>
                          <a:srgbClr val="FFFF00"/>
                        </a:solidFill>
                      </a:endParaRPr>
                    </a:p>
                  </a:txBody>
                  <a:tcPr>
                    <a:lnL w="12700" cmpd="sng">
                      <a:noFill/>
                    </a:lnL>
                    <a:lnR w="12700" cmpd="sng">
                      <a:noFill/>
                    </a:lnR>
                    <a:lnT w="12700" cmpd="sng">
                      <a:noFill/>
                    </a:lnT>
                    <a:lnB w="38100" cmpd="sng">
                      <a:noFill/>
                    </a:lnB>
                    <a:noFill/>
                  </a:tcPr>
                </a:tc>
                <a:tc>
                  <a:txBody>
                    <a:bodyPr/>
                    <a:lstStyle/>
                    <a:p>
                      <a:pPr algn="ctr"/>
                      <a:r>
                        <a:rPr lang="en-US" sz="2400" dirty="0" smtClean="0">
                          <a:solidFill>
                            <a:srgbClr val="FFFF00"/>
                          </a:solidFill>
                        </a:rPr>
                        <a:t>3 – Not eating</a:t>
                      </a:r>
                      <a:endParaRPr lang="en-US" sz="2400" dirty="0">
                        <a:solidFill>
                          <a:srgbClr val="FFFF00"/>
                        </a:solidFill>
                      </a:endParaRPr>
                    </a:p>
                  </a:txBody>
                  <a:tcPr>
                    <a:lnL w="12700" cmpd="sng">
                      <a:noFill/>
                    </a:lnL>
                    <a:lnR w="12700" cmpd="sng">
                      <a:noFill/>
                    </a:lnR>
                    <a:lnT w="12700" cmpd="sng">
                      <a:noFill/>
                    </a:lnT>
                    <a:lnB w="38100" cmpd="sng">
                      <a:noFill/>
                    </a:lnB>
                    <a:noFill/>
                  </a:tcPr>
                </a:tc>
              </a:tr>
            </a:tbl>
          </a:graphicData>
        </a:graphic>
      </p:graphicFrame>
      <p:graphicFrame>
        <p:nvGraphicFramePr>
          <p:cNvPr id="11" name="Table 10"/>
          <p:cNvGraphicFramePr>
            <a:graphicFrameLocks noGrp="1"/>
          </p:cNvGraphicFramePr>
          <p:nvPr/>
        </p:nvGraphicFramePr>
        <p:xfrm>
          <a:off x="-1349375" y="923925"/>
          <a:ext cx="514905" cy="1322772"/>
        </p:xfrm>
        <a:graphic>
          <a:graphicData uri="http://schemas.openxmlformats.org/drawingml/2006/table">
            <a:tbl>
              <a:tblPr/>
              <a:tblGrid>
                <a:gridCol w="514905"/>
              </a:tblGrid>
              <a:tr h="1322772">
                <a:tc>
                  <a:txBody>
                    <a:bodyPr/>
                    <a:lstStyle/>
                    <a:p>
                      <a:endParaRPr lang="en-US" dirty="0"/>
                    </a:p>
                  </a:txBody>
                  <a:tcPr>
                    <a:lnL>
                      <a:noFill/>
                    </a:lnL>
                    <a:lnR>
                      <a:noFill/>
                    </a:lnR>
                    <a:lnT>
                      <a:noFill/>
                    </a:lnT>
                    <a:lnB>
                      <a:noFill/>
                    </a:lnB>
                  </a:tcPr>
                </a:tc>
              </a:tr>
            </a:tbl>
          </a:graphicData>
        </a:graphic>
      </p:graphicFrame>
      <p:sp>
        <p:nvSpPr>
          <p:cNvPr id="25610" name="TextBox 11"/>
          <p:cNvSpPr txBox="1">
            <a:spLocks noChangeArrowheads="1"/>
          </p:cNvSpPr>
          <p:nvPr/>
        </p:nvSpPr>
        <p:spPr bwMode="auto">
          <a:xfrm>
            <a:off x="1905000" y="5486400"/>
            <a:ext cx="5181600" cy="830263"/>
          </a:xfrm>
          <a:prstGeom prst="rect">
            <a:avLst/>
          </a:prstGeom>
          <a:noFill/>
          <a:ln w="9525">
            <a:noFill/>
            <a:miter lim="800000"/>
            <a:headEnd/>
            <a:tailEnd/>
          </a:ln>
        </p:spPr>
        <p:txBody>
          <a:bodyPr>
            <a:spAutoFit/>
          </a:bodyPr>
          <a:lstStyle/>
          <a:p>
            <a:pPr algn="ctr"/>
            <a:r>
              <a:rPr lang="en-US">
                <a:latin typeface="Comic Sans MS" pitchFamily="66" charset="0"/>
              </a:rPr>
              <a:t>Compare with other cows around her in the same pen</a:t>
            </a:r>
          </a:p>
        </p:txBody>
      </p:sp>
      <p:pic>
        <p:nvPicPr>
          <p:cNvPr id="7" name="Record14">
            <a:hlinkClick r:id="" action="ppaction://media"/>
          </p:cNvPr>
          <p:cNvPicPr>
            <a:picLocks noRot="1" noChangeAspect="1"/>
          </p:cNvPicPr>
          <p:nvPr>
            <a:wavAudioFile r:embed="rId1" name="Record14"/>
          </p:nvPr>
        </p:nvPicPr>
        <p:blipFill>
          <a:blip r:embed="rId5"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49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228600"/>
            <a:ext cx="7772400" cy="914400"/>
          </a:xfrm>
        </p:spPr>
        <p:txBody>
          <a:bodyPr/>
          <a:lstStyle/>
          <a:p>
            <a:pPr eaLnBrk="1" hangingPunct="1"/>
            <a:r>
              <a:rPr lang="en-US" smtClean="0"/>
              <a:t>Hydration Status</a:t>
            </a:r>
          </a:p>
        </p:txBody>
      </p:sp>
      <p:pic>
        <p:nvPicPr>
          <p:cNvPr id="26627" name="Picture 2" descr="C:\Documents and Settings\rbruno\My Documents\My Pictures\11-12-2009 12;09;48PM (2).jpg"/>
          <p:cNvPicPr>
            <a:picLocks noChangeAspect="1" noChangeArrowheads="1"/>
          </p:cNvPicPr>
          <p:nvPr/>
        </p:nvPicPr>
        <p:blipFill>
          <a:blip r:embed="rId4" cstate="screen"/>
          <a:srcRect/>
          <a:stretch>
            <a:fillRect/>
          </a:stretch>
        </p:blipFill>
        <p:spPr bwMode="auto">
          <a:xfrm>
            <a:off x="4572000" y="3505200"/>
            <a:ext cx="2514600" cy="2003425"/>
          </a:xfrm>
          <a:prstGeom prst="rect">
            <a:avLst/>
          </a:prstGeom>
          <a:noFill/>
          <a:ln w="9525">
            <a:noFill/>
            <a:miter lim="800000"/>
            <a:headEnd/>
            <a:tailEnd/>
          </a:ln>
        </p:spPr>
      </p:pic>
      <p:pic>
        <p:nvPicPr>
          <p:cNvPr id="26628" name="Picture 3" descr="C:\Documents and Settings\rbruno\My Documents\My Pictures\11-12-2009 12;14;18PM.jpg"/>
          <p:cNvPicPr>
            <a:picLocks noChangeAspect="1" noChangeArrowheads="1"/>
          </p:cNvPicPr>
          <p:nvPr/>
        </p:nvPicPr>
        <p:blipFill>
          <a:blip r:embed="rId5" cstate="screen"/>
          <a:srcRect/>
          <a:stretch>
            <a:fillRect/>
          </a:stretch>
        </p:blipFill>
        <p:spPr bwMode="auto">
          <a:xfrm>
            <a:off x="1066800" y="3581400"/>
            <a:ext cx="2695575" cy="1905000"/>
          </a:xfrm>
          <a:prstGeom prst="rect">
            <a:avLst/>
          </a:prstGeom>
          <a:noFill/>
          <a:ln w="9525">
            <a:noFill/>
            <a:miter lim="800000"/>
            <a:headEnd/>
            <a:tailEnd/>
          </a:ln>
        </p:spPr>
      </p:pic>
      <p:sp>
        <p:nvSpPr>
          <p:cNvPr id="26629" name="Content Placeholder 2"/>
          <p:cNvSpPr>
            <a:spLocks noGrp="1"/>
          </p:cNvSpPr>
          <p:nvPr>
            <p:ph sz="half" idx="1"/>
          </p:nvPr>
        </p:nvSpPr>
        <p:spPr>
          <a:xfrm>
            <a:off x="990600" y="1295400"/>
            <a:ext cx="6324600" cy="2514600"/>
          </a:xfrm>
        </p:spPr>
        <p:txBody>
          <a:bodyPr/>
          <a:lstStyle/>
          <a:p>
            <a:pPr eaLnBrk="1" hangingPunct="1">
              <a:buFontTx/>
              <a:buNone/>
            </a:pPr>
            <a:r>
              <a:rPr lang="en-US" sz="3000" smtClean="0">
                <a:solidFill>
                  <a:srgbClr val="FF9933"/>
                </a:solidFill>
              </a:rPr>
              <a:t>Different levels of dehydration</a:t>
            </a:r>
          </a:p>
          <a:p>
            <a:pPr eaLnBrk="1" hangingPunct="1"/>
            <a:r>
              <a:rPr lang="en-US" sz="3000" smtClean="0"/>
              <a:t>Skin test (skin elasticity)</a:t>
            </a:r>
          </a:p>
          <a:p>
            <a:pPr eaLnBrk="1" hangingPunct="1"/>
            <a:r>
              <a:rPr lang="en-US" sz="3000" smtClean="0"/>
              <a:t>Eyes </a:t>
            </a:r>
          </a:p>
          <a:p>
            <a:pPr algn="ctr" eaLnBrk="1" hangingPunct="1">
              <a:buFontTx/>
              <a:buNone/>
            </a:pPr>
            <a:r>
              <a:rPr lang="en-US" sz="2800" smtClean="0">
                <a:solidFill>
                  <a:srgbClr val="FF0000"/>
                </a:solidFill>
              </a:rPr>
              <a:t>sunken eyes = severe dehydration</a:t>
            </a:r>
          </a:p>
        </p:txBody>
      </p:sp>
      <p:sp>
        <p:nvSpPr>
          <p:cNvPr id="26630" name="TextBox 6"/>
          <p:cNvSpPr txBox="1">
            <a:spLocks noChangeArrowheads="1"/>
          </p:cNvSpPr>
          <p:nvPr/>
        </p:nvSpPr>
        <p:spPr bwMode="auto">
          <a:xfrm>
            <a:off x="1371600" y="5486400"/>
            <a:ext cx="5715000" cy="708025"/>
          </a:xfrm>
          <a:prstGeom prst="rect">
            <a:avLst/>
          </a:prstGeom>
          <a:noFill/>
          <a:ln w="9525">
            <a:noFill/>
            <a:miter lim="800000"/>
            <a:headEnd/>
            <a:tailEnd/>
          </a:ln>
        </p:spPr>
        <p:txBody>
          <a:bodyPr>
            <a:spAutoFit/>
          </a:bodyPr>
          <a:lstStyle/>
          <a:p>
            <a:pPr algn="ctr"/>
            <a:r>
              <a:rPr lang="en-US" sz="2000">
                <a:solidFill>
                  <a:srgbClr val="FFFF00"/>
                </a:solidFill>
                <a:latin typeface="Comic Sans MS" pitchFamily="66" charset="0"/>
              </a:rPr>
              <a:t>Fluid therapy is important in severe dehydration</a:t>
            </a:r>
          </a:p>
        </p:txBody>
      </p:sp>
      <p:pic>
        <p:nvPicPr>
          <p:cNvPr id="8" name="Record15">
            <a:hlinkClick r:id="" action="ppaction://media"/>
          </p:cNvPr>
          <p:cNvPicPr>
            <a:picLocks noRot="1" noChangeAspect="1"/>
          </p:cNvPicPr>
          <p:nvPr>
            <a:wavAudioFile r:embed="rId1" name="Record15"/>
          </p:nvPr>
        </p:nvPicPr>
        <p:blipFill>
          <a:blip r:embed="rId6"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9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wins2 ISU"/>
          <p:cNvPicPr>
            <a:picLocks noChangeAspect="1" noChangeArrowheads="1"/>
          </p:cNvPicPr>
          <p:nvPr/>
        </p:nvPicPr>
        <p:blipFill>
          <a:blip r:embed="rId4" cstate="screen"/>
          <a:srcRect/>
          <a:stretch>
            <a:fillRect/>
          </a:stretch>
        </p:blipFill>
        <p:spPr bwMode="auto">
          <a:xfrm>
            <a:off x="246063" y="1385888"/>
            <a:ext cx="8839200" cy="4481512"/>
          </a:xfrm>
          <a:prstGeom prst="rect">
            <a:avLst/>
          </a:prstGeom>
          <a:noFill/>
          <a:ln w="38100">
            <a:solidFill>
              <a:schemeClr val="bg2"/>
            </a:solidFill>
            <a:miter lim="800000"/>
            <a:headEnd/>
            <a:tailEnd/>
          </a:ln>
        </p:spPr>
      </p:pic>
      <p:sp>
        <p:nvSpPr>
          <p:cNvPr id="114691" name="Rectangle 3"/>
          <p:cNvSpPr>
            <a:spLocks noChangeArrowheads="1"/>
          </p:cNvSpPr>
          <p:nvPr/>
        </p:nvSpPr>
        <p:spPr bwMode="auto">
          <a:xfrm>
            <a:off x="76200" y="228600"/>
            <a:ext cx="8991600" cy="1143000"/>
          </a:xfrm>
          <a:prstGeom prst="rect">
            <a:avLst/>
          </a:prstGeom>
          <a:noFill/>
          <a:ln w="12700">
            <a:noFill/>
            <a:miter lim="800000"/>
            <a:headEnd/>
            <a:tailEnd/>
          </a:ln>
          <a:effectLst>
            <a:outerShdw dist="35921" dir="2700000" algn="ctr" rotWithShape="0">
              <a:srgbClr val="000000"/>
            </a:outerShdw>
          </a:effectLst>
        </p:spPr>
        <p:txBody>
          <a:bodyPr lIns="90488" tIns="44450" rIns="90488" bIns="44450" anchor="ctr"/>
          <a:lstStyle/>
          <a:p>
            <a:pPr algn="ctr">
              <a:defRPr/>
            </a:pPr>
            <a:r>
              <a:rPr lang="en-US" sz="4400" dirty="0">
                <a:solidFill>
                  <a:srgbClr val="FFFF00"/>
                </a:solidFill>
                <a:latin typeface="Comic Sans MS" pitchFamily="66" charset="0"/>
                <a:cs typeface="+mn-cs"/>
              </a:rPr>
              <a:t>Even “Normal Looking” Cows Must Be Monitored</a:t>
            </a:r>
          </a:p>
        </p:txBody>
      </p:sp>
      <p:sp>
        <p:nvSpPr>
          <p:cNvPr id="114693" name="AutoShape 5"/>
          <p:cNvSpPr>
            <a:spLocks noChangeArrowheads="1"/>
          </p:cNvSpPr>
          <p:nvPr/>
        </p:nvSpPr>
        <p:spPr bwMode="auto">
          <a:xfrm>
            <a:off x="38100" y="4800600"/>
            <a:ext cx="3848100" cy="1077913"/>
          </a:xfrm>
          <a:prstGeom prst="wedgeRectCallout">
            <a:avLst>
              <a:gd name="adj1" fmla="val 31583"/>
              <a:gd name="adj2" fmla="val -33972"/>
            </a:avLst>
          </a:prstGeom>
          <a:noFill/>
          <a:ln w="12700">
            <a:noFill/>
            <a:miter lim="800000"/>
            <a:headEnd/>
            <a:tailEnd/>
          </a:ln>
          <a:effectLst/>
        </p:spPr>
        <p:txBody>
          <a:bodyPr anchor="ctr">
            <a:spAutoFit/>
          </a:bodyPr>
          <a:lstStyle/>
          <a:p>
            <a:pPr algn="ctr" eaLnBrk="0" hangingPunct="0">
              <a:defRPr/>
            </a:pPr>
            <a:r>
              <a:rPr lang="en-US" sz="3200" b="1" dirty="0">
                <a:solidFill>
                  <a:srgbClr val="FFFF00"/>
                </a:solidFill>
                <a:effectLst>
                  <a:outerShdw blurRad="38100" dist="38100" dir="2700000" algn="tl">
                    <a:srgbClr val="000000"/>
                  </a:outerShdw>
                </a:effectLst>
                <a:latin typeface="Comic Sans MS" pitchFamily="66" charset="0"/>
                <a:cs typeface="+mn-cs"/>
              </a:rPr>
              <a:t>Difficulty Calving </a:t>
            </a:r>
            <a:r>
              <a:rPr lang="en-US" sz="3200" b="1" dirty="0">
                <a:solidFill>
                  <a:srgbClr val="FF6600"/>
                </a:solidFill>
                <a:effectLst>
                  <a:outerShdw blurRad="38100" dist="38100" dir="2700000" algn="tl">
                    <a:srgbClr val="000000"/>
                  </a:outerShdw>
                </a:effectLst>
                <a:latin typeface="Comic Sans MS" pitchFamily="66" charset="0"/>
                <a:cs typeface="+mn-cs"/>
              </a:rPr>
              <a:t>(</a:t>
            </a:r>
            <a:r>
              <a:rPr lang="en-US" sz="3200" b="1" dirty="0" err="1">
                <a:solidFill>
                  <a:srgbClr val="FF6600"/>
                </a:solidFill>
                <a:effectLst>
                  <a:outerShdw blurRad="38100" dist="38100" dir="2700000" algn="tl">
                    <a:srgbClr val="000000"/>
                  </a:outerShdw>
                </a:effectLst>
                <a:latin typeface="Comic Sans MS" pitchFamily="66" charset="0"/>
                <a:cs typeface="+mn-cs"/>
              </a:rPr>
              <a:t>Dystocia</a:t>
            </a:r>
            <a:r>
              <a:rPr lang="en-US" sz="3200" b="1" dirty="0">
                <a:solidFill>
                  <a:srgbClr val="FF6600"/>
                </a:solidFill>
                <a:effectLst>
                  <a:outerShdw blurRad="38100" dist="38100" dir="2700000" algn="tl">
                    <a:srgbClr val="000000"/>
                  </a:outerShdw>
                </a:effectLst>
                <a:latin typeface="Comic Sans MS" pitchFamily="66" charset="0"/>
                <a:cs typeface="+mn-cs"/>
              </a:rPr>
              <a:t>)</a:t>
            </a:r>
          </a:p>
        </p:txBody>
      </p:sp>
      <p:sp>
        <p:nvSpPr>
          <p:cNvPr id="114694" name="AutoShape 6"/>
          <p:cNvSpPr>
            <a:spLocks noChangeArrowheads="1"/>
          </p:cNvSpPr>
          <p:nvPr/>
        </p:nvSpPr>
        <p:spPr bwMode="auto">
          <a:xfrm>
            <a:off x="6096000" y="4876800"/>
            <a:ext cx="2895600" cy="1076325"/>
          </a:xfrm>
          <a:prstGeom prst="wedgeRectCallout">
            <a:avLst>
              <a:gd name="adj1" fmla="val -13028"/>
              <a:gd name="adj2" fmla="val 40884"/>
            </a:avLst>
          </a:prstGeom>
          <a:noFill/>
          <a:ln w="12700">
            <a:noFill/>
            <a:miter lim="800000"/>
            <a:headEnd/>
            <a:tailEnd/>
          </a:ln>
          <a:effectLst/>
        </p:spPr>
        <p:txBody>
          <a:bodyPr anchor="ctr">
            <a:spAutoFit/>
          </a:bodyPr>
          <a:lstStyle/>
          <a:p>
            <a:pPr algn="ctr" eaLnBrk="0" hangingPunct="0">
              <a:defRPr/>
            </a:pPr>
            <a:r>
              <a:rPr lang="en-US" sz="3200" b="1" dirty="0">
                <a:solidFill>
                  <a:srgbClr val="FFFF00"/>
                </a:solidFill>
                <a:effectLst>
                  <a:outerShdw blurRad="38100" dist="38100" dir="2700000" algn="tl">
                    <a:srgbClr val="000000"/>
                  </a:outerShdw>
                </a:effectLst>
                <a:latin typeface="Comic Sans MS" pitchFamily="66" charset="0"/>
                <a:cs typeface="+mn-cs"/>
              </a:rPr>
              <a:t>Milk Fever </a:t>
            </a:r>
          </a:p>
          <a:p>
            <a:pPr algn="ctr" eaLnBrk="0" hangingPunct="0">
              <a:defRPr/>
            </a:pPr>
            <a:r>
              <a:rPr lang="en-US" sz="3200" b="1" dirty="0">
                <a:solidFill>
                  <a:srgbClr val="FF6600"/>
                </a:solidFill>
                <a:effectLst>
                  <a:outerShdw blurRad="38100" dist="38100" dir="2700000" algn="tl">
                    <a:srgbClr val="000000"/>
                  </a:outerShdw>
                </a:effectLst>
                <a:latin typeface="Comic Sans MS" pitchFamily="66" charset="0"/>
                <a:cs typeface="+mn-cs"/>
              </a:rPr>
              <a:t>(Low Calcium)</a:t>
            </a:r>
          </a:p>
        </p:txBody>
      </p:sp>
      <p:sp>
        <p:nvSpPr>
          <p:cNvPr id="114695" name="AutoShape 7"/>
          <p:cNvSpPr>
            <a:spLocks noChangeArrowheads="1"/>
          </p:cNvSpPr>
          <p:nvPr/>
        </p:nvSpPr>
        <p:spPr bwMode="auto">
          <a:xfrm>
            <a:off x="152400" y="1533525"/>
            <a:ext cx="3581400" cy="1077913"/>
          </a:xfrm>
          <a:prstGeom prst="wedgeRectCallout">
            <a:avLst>
              <a:gd name="adj1" fmla="val 28968"/>
              <a:gd name="adj2" fmla="val -24264"/>
            </a:avLst>
          </a:prstGeom>
          <a:noFill/>
          <a:ln w="12700">
            <a:noFill/>
            <a:miter lim="800000"/>
            <a:headEnd/>
            <a:tailEnd/>
          </a:ln>
          <a:effectLst/>
        </p:spPr>
        <p:txBody>
          <a:bodyPr anchor="ctr">
            <a:spAutoFit/>
          </a:bodyPr>
          <a:lstStyle/>
          <a:p>
            <a:pPr algn="ctr" eaLnBrk="0" hangingPunct="0">
              <a:defRPr/>
            </a:pPr>
            <a:r>
              <a:rPr lang="en-US" sz="3200" b="1" dirty="0">
                <a:solidFill>
                  <a:srgbClr val="FFFF00"/>
                </a:solidFill>
                <a:effectLst>
                  <a:outerShdw blurRad="38100" dist="38100" dir="2700000" algn="tl">
                    <a:srgbClr val="000000"/>
                  </a:outerShdw>
                </a:effectLst>
                <a:latin typeface="Comic Sans MS" pitchFamily="66" charset="0"/>
                <a:cs typeface="+mn-cs"/>
              </a:rPr>
              <a:t>Retained Placenta </a:t>
            </a:r>
            <a:r>
              <a:rPr lang="en-US" sz="3200" b="1" dirty="0">
                <a:solidFill>
                  <a:srgbClr val="FF6600"/>
                </a:solidFill>
                <a:effectLst>
                  <a:outerShdw blurRad="38100" dist="38100" dir="2700000" algn="tl">
                    <a:srgbClr val="000000"/>
                  </a:outerShdw>
                </a:effectLst>
                <a:latin typeface="Comic Sans MS" pitchFamily="66" charset="0"/>
                <a:cs typeface="+mn-cs"/>
              </a:rPr>
              <a:t>(RP)</a:t>
            </a:r>
            <a:endParaRPr lang="en-US" dirty="0">
              <a:solidFill>
                <a:srgbClr val="FF6600"/>
              </a:solidFill>
              <a:latin typeface="Comic Sans MS" pitchFamily="66" charset="0"/>
              <a:cs typeface="+mn-cs"/>
            </a:endParaRPr>
          </a:p>
        </p:txBody>
      </p:sp>
      <p:sp>
        <p:nvSpPr>
          <p:cNvPr id="114696" name="AutoShape 8"/>
          <p:cNvSpPr>
            <a:spLocks noChangeArrowheads="1"/>
          </p:cNvSpPr>
          <p:nvPr/>
        </p:nvSpPr>
        <p:spPr bwMode="auto">
          <a:xfrm>
            <a:off x="6172200" y="1533525"/>
            <a:ext cx="2667000" cy="1385888"/>
          </a:xfrm>
          <a:prstGeom prst="wedgeRectCallout">
            <a:avLst>
              <a:gd name="adj1" fmla="val 28981"/>
              <a:gd name="adj2" fmla="val -24264"/>
            </a:avLst>
          </a:prstGeom>
          <a:noFill/>
          <a:ln w="12700">
            <a:noFill/>
            <a:miter lim="800000"/>
            <a:headEnd/>
            <a:tailEnd/>
          </a:ln>
          <a:effectLst/>
        </p:spPr>
        <p:txBody>
          <a:bodyPr anchor="ctr">
            <a:spAutoFit/>
          </a:bodyPr>
          <a:lstStyle/>
          <a:p>
            <a:pPr algn="ctr" eaLnBrk="0" hangingPunct="0">
              <a:defRPr/>
            </a:pPr>
            <a:r>
              <a:rPr lang="en-US" sz="3200" b="1" dirty="0">
                <a:solidFill>
                  <a:srgbClr val="FFFF00"/>
                </a:solidFill>
                <a:effectLst>
                  <a:outerShdw blurRad="38100" dist="38100" dir="2700000" algn="tl">
                    <a:srgbClr val="000000"/>
                  </a:outerShdw>
                </a:effectLst>
                <a:latin typeface="Comic Sans MS" pitchFamily="66" charset="0"/>
                <a:cs typeface="+mn-cs"/>
              </a:rPr>
              <a:t>Abortion</a:t>
            </a:r>
          </a:p>
          <a:p>
            <a:pPr algn="ctr" eaLnBrk="0" hangingPunct="0">
              <a:defRPr/>
            </a:pPr>
            <a:endParaRPr lang="en-US" sz="2000" b="1" dirty="0">
              <a:solidFill>
                <a:srgbClr val="FFFF00"/>
              </a:solidFill>
              <a:effectLst>
                <a:outerShdw blurRad="38100" dist="38100" dir="2700000" algn="tl">
                  <a:srgbClr val="000000"/>
                </a:outerShdw>
              </a:effectLst>
              <a:latin typeface="Comic Sans MS" pitchFamily="66" charset="0"/>
              <a:cs typeface="+mn-cs"/>
            </a:endParaRPr>
          </a:p>
          <a:p>
            <a:pPr algn="ctr" eaLnBrk="0" hangingPunct="0">
              <a:defRPr/>
            </a:pPr>
            <a:r>
              <a:rPr lang="en-US" sz="3200" b="1" dirty="0">
                <a:solidFill>
                  <a:srgbClr val="FFFF00"/>
                </a:solidFill>
                <a:effectLst>
                  <a:outerShdw blurRad="38100" dist="38100" dir="2700000" algn="tl">
                    <a:srgbClr val="000000"/>
                  </a:outerShdw>
                </a:effectLst>
                <a:latin typeface="Comic Sans MS" pitchFamily="66" charset="0"/>
                <a:cs typeface="+mn-cs"/>
              </a:rPr>
              <a:t>Twins</a:t>
            </a:r>
            <a:endParaRPr lang="en-US" dirty="0">
              <a:solidFill>
                <a:srgbClr val="FFFF00"/>
              </a:solidFill>
              <a:latin typeface="Comic Sans MS" pitchFamily="66" charset="0"/>
              <a:cs typeface="+mn-cs"/>
            </a:endParaRPr>
          </a:p>
        </p:txBody>
      </p:sp>
      <p:pic>
        <p:nvPicPr>
          <p:cNvPr id="8" name="Record16">
            <a:hlinkClick r:id="" action="ppaction://media"/>
          </p:cNvPr>
          <p:cNvPicPr>
            <a:picLocks noRot="1" noChangeAspect="1"/>
          </p:cNvPicPr>
          <p:nvPr>
            <a:wavAudioFile r:embed="rId1" name="Record16"/>
          </p:nvPr>
        </p:nvPicPr>
        <p:blipFill>
          <a:blip r:embed="rId5"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951" fill="hold"/>
                                        <p:tgtEl>
                                          <p:spTgt spid="8"/>
                                        </p:tgtEl>
                                      </p:cBhvr>
                                    </p:cmd>
                                  </p:childTnLst>
                                </p:cTn>
                              </p:par>
                              <p:par>
                                <p:cTn id="7" presetID="1" presetClass="entr" presetSubtype="0" fill="hold" grpId="0" nodeType="withEffect">
                                  <p:stCondLst>
                                    <p:cond delay="7000"/>
                                  </p:stCondLst>
                                  <p:childTnLst>
                                    <p:set>
                                      <p:cBhvr>
                                        <p:cTn id="8" dur="1" fill="hold">
                                          <p:stCondLst>
                                            <p:cond delay="499"/>
                                          </p:stCondLst>
                                        </p:cTn>
                                        <p:tgtEl>
                                          <p:spTgt spid="114695"/>
                                        </p:tgtEl>
                                        <p:attrNameLst>
                                          <p:attrName>style.visibility</p:attrName>
                                        </p:attrNameLst>
                                      </p:cBhvr>
                                      <p:to>
                                        <p:strVal val="visible"/>
                                      </p:to>
                                    </p:set>
                                  </p:childTnLst>
                                </p:cTn>
                              </p:par>
                              <p:par>
                                <p:cTn id="9" presetID="1" presetClass="entr" presetSubtype="0" fill="hold" grpId="0" nodeType="withEffect">
                                  <p:stCondLst>
                                    <p:cond delay="9000"/>
                                  </p:stCondLst>
                                  <p:childTnLst>
                                    <p:set>
                                      <p:cBhvr>
                                        <p:cTn id="10" dur="1" fill="hold">
                                          <p:stCondLst>
                                            <p:cond delay="499"/>
                                          </p:stCondLst>
                                        </p:cTn>
                                        <p:tgtEl>
                                          <p:spTgt spid="114696"/>
                                        </p:tgtEl>
                                        <p:attrNameLst>
                                          <p:attrName>style.visibility</p:attrName>
                                        </p:attrNameLst>
                                      </p:cBhvr>
                                      <p:to>
                                        <p:strVal val="visible"/>
                                      </p:to>
                                    </p:set>
                                  </p:childTnLst>
                                </p:cTn>
                              </p:par>
                              <p:par>
                                <p:cTn id="11" presetID="1" presetClass="entr" presetSubtype="0" fill="hold" grpId="0" nodeType="withEffect">
                                  <p:stCondLst>
                                    <p:cond delay="11000"/>
                                  </p:stCondLst>
                                  <p:childTnLst>
                                    <p:set>
                                      <p:cBhvr>
                                        <p:cTn id="12" dur="1" fill="hold">
                                          <p:stCondLst>
                                            <p:cond delay="499"/>
                                          </p:stCondLst>
                                        </p:cTn>
                                        <p:tgtEl>
                                          <p:spTgt spid="114693"/>
                                        </p:tgtEl>
                                        <p:attrNameLst>
                                          <p:attrName>style.visibility</p:attrName>
                                        </p:attrNameLst>
                                      </p:cBhvr>
                                      <p:to>
                                        <p:strVal val="visible"/>
                                      </p:to>
                                    </p:set>
                                  </p:childTnLst>
                                </p:cTn>
                              </p:par>
                              <p:par>
                                <p:cTn id="13" presetID="1" presetClass="entr" presetSubtype="0" fill="hold" grpId="0" nodeType="withEffect">
                                  <p:stCondLst>
                                    <p:cond delay="25000"/>
                                  </p:stCondLst>
                                  <p:childTnLst>
                                    <p:set>
                                      <p:cBhvr>
                                        <p:cTn id="14" dur="1" fill="hold">
                                          <p:stCondLst>
                                            <p:cond delay="499"/>
                                          </p:stCondLst>
                                        </p:cTn>
                                        <p:tgtEl>
                                          <p:spTgt spid="114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14693" grpId="0"/>
      <p:bldP spid="114694" grpId="0"/>
      <p:bldP spid="114695" grpId="0"/>
      <p:bldP spid="11469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8600" y="152400"/>
            <a:ext cx="8763000" cy="1143000"/>
          </a:xfrm>
          <a:effectLst>
            <a:outerShdw dist="35921" dir="2700000" algn="ctr" rotWithShape="0">
              <a:srgbClr val="000000"/>
            </a:outerShdw>
          </a:effectLst>
        </p:spPr>
        <p:txBody>
          <a:bodyPr lIns="90488" tIns="44450" rIns="90488" bIns="44450"/>
          <a:lstStyle/>
          <a:p>
            <a:pPr eaLnBrk="1" hangingPunct="1">
              <a:defRPr/>
            </a:pPr>
            <a:r>
              <a:rPr lang="en-US" dirty="0" smtClean="0"/>
              <a:t>Record Diseases and Treatments for Each Cow</a:t>
            </a:r>
          </a:p>
        </p:txBody>
      </p:sp>
      <p:sp>
        <p:nvSpPr>
          <p:cNvPr id="116739" name="Rectangle 3"/>
          <p:cNvSpPr>
            <a:spLocks noGrp="1" noChangeArrowheads="1"/>
          </p:cNvSpPr>
          <p:nvPr>
            <p:ph type="body" idx="1"/>
          </p:nvPr>
        </p:nvSpPr>
        <p:spPr/>
        <p:txBody>
          <a:bodyPr lIns="92075" tIns="36512" rIns="92075" bIns="36512"/>
          <a:lstStyle/>
          <a:p>
            <a:pPr eaLnBrk="1" hangingPunct="1"/>
            <a:endParaRPr lang="es-ES" smtClean="0"/>
          </a:p>
          <a:p>
            <a:pPr eaLnBrk="1" hangingPunct="1"/>
            <a:endParaRPr lang="es-ES" smtClean="0"/>
          </a:p>
        </p:txBody>
      </p:sp>
      <p:pic>
        <p:nvPicPr>
          <p:cNvPr id="28676" name="Picture 4" descr="tempVeinedCow1"/>
          <p:cNvPicPr>
            <a:picLocks noChangeAspect="1" noChangeArrowheads="1"/>
          </p:cNvPicPr>
          <p:nvPr/>
        </p:nvPicPr>
        <p:blipFill>
          <a:blip r:embed="rId4" cstate="screen"/>
          <a:srcRect/>
          <a:stretch>
            <a:fillRect/>
          </a:stretch>
        </p:blipFill>
        <p:spPr bwMode="auto">
          <a:xfrm>
            <a:off x="5257800" y="2209800"/>
            <a:ext cx="3735388" cy="3429000"/>
          </a:xfrm>
          <a:prstGeom prst="rect">
            <a:avLst/>
          </a:prstGeom>
          <a:noFill/>
          <a:ln w="38100">
            <a:solidFill>
              <a:schemeClr val="bg2"/>
            </a:solidFill>
            <a:miter lim="800000"/>
            <a:headEnd/>
            <a:tailEnd/>
          </a:ln>
        </p:spPr>
      </p:pic>
      <p:sp>
        <p:nvSpPr>
          <p:cNvPr id="28677" name="Rectangle 5"/>
          <p:cNvSpPr>
            <a:spLocks noChangeArrowheads="1"/>
          </p:cNvSpPr>
          <p:nvPr/>
        </p:nvSpPr>
        <p:spPr bwMode="auto">
          <a:xfrm>
            <a:off x="304800" y="1447800"/>
            <a:ext cx="5715000" cy="4478338"/>
          </a:xfrm>
          <a:prstGeom prst="rect">
            <a:avLst/>
          </a:prstGeom>
          <a:noFill/>
          <a:ln w="12700">
            <a:noFill/>
            <a:miter lim="800000"/>
            <a:headEnd/>
            <a:tailEnd/>
          </a:ln>
        </p:spPr>
        <p:txBody>
          <a:bodyPr anchor="ctr">
            <a:spAutoFit/>
          </a:bodyPr>
          <a:lstStyle/>
          <a:p>
            <a:pPr eaLnBrk="0" hangingPunct="0">
              <a:spcBef>
                <a:spcPts val="300"/>
              </a:spcBef>
              <a:spcAft>
                <a:spcPts val="300"/>
              </a:spcAft>
              <a:buClr>
                <a:srgbClr val="FF0000"/>
              </a:buClr>
              <a:buFont typeface="Wingdings" pitchFamily="2" charset="2"/>
              <a:buChar char="v"/>
            </a:pPr>
            <a:r>
              <a:rPr lang="en-US">
                <a:latin typeface="Comic Sans MS" pitchFamily="66" charset="0"/>
              </a:rPr>
              <a:t>Dystocia or difficult calving</a:t>
            </a:r>
          </a:p>
          <a:p>
            <a:pPr eaLnBrk="0" hangingPunct="0">
              <a:spcBef>
                <a:spcPts val="300"/>
              </a:spcBef>
              <a:spcAft>
                <a:spcPts val="300"/>
              </a:spcAft>
              <a:buClr>
                <a:srgbClr val="FF0000"/>
              </a:buClr>
              <a:buFont typeface="Wingdings" pitchFamily="2" charset="2"/>
              <a:buChar char="v"/>
            </a:pPr>
            <a:r>
              <a:rPr lang="en-US">
                <a:latin typeface="Comic Sans MS" pitchFamily="66" charset="0"/>
              </a:rPr>
              <a:t>Milk fever or hypocalcemia</a:t>
            </a:r>
          </a:p>
          <a:p>
            <a:pPr eaLnBrk="0" hangingPunct="0">
              <a:spcBef>
                <a:spcPts val="300"/>
              </a:spcBef>
              <a:spcAft>
                <a:spcPts val="300"/>
              </a:spcAft>
              <a:buClr>
                <a:srgbClr val="FF0000"/>
              </a:buClr>
              <a:buFont typeface="Wingdings" pitchFamily="2" charset="2"/>
              <a:buChar char="v"/>
            </a:pPr>
            <a:r>
              <a:rPr lang="en-US">
                <a:latin typeface="Comic Sans MS" pitchFamily="66" charset="0"/>
              </a:rPr>
              <a:t>Metritis </a:t>
            </a:r>
          </a:p>
          <a:p>
            <a:pPr eaLnBrk="0" hangingPunct="0">
              <a:spcBef>
                <a:spcPts val="300"/>
              </a:spcBef>
              <a:spcAft>
                <a:spcPts val="300"/>
              </a:spcAft>
              <a:buClr>
                <a:srgbClr val="FF0000"/>
              </a:buClr>
              <a:buFont typeface="Wingdings" pitchFamily="2" charset="2"/>
              <a:buChar char="v"/>
            </a:pPr>
            <a:r>
              <a:rPr lang="en-US">
                <a:latin typeface="Comic Sans MS" pitchFamily="66" charset="0"/>
              </a:rPr>
              <a:t>Ketosis</a:t>
            </a:r>
          </a:p>
          <a:p>
            <a:pPr eaLnBrk="0" hangingPunct="0">
              <a:spcBef>
                <a:spcPts val="300"/>
              </a:spcBef>
              <a:spcAft>
                <a:spcPts val="300"/>
              </a:spcAft>
              <a:buClr>
                <a:srgbClr val="FF0000"/>
              </a:buClr>
              <a:buFont typeface="Wingdings" pitchFamily="2" charset="2"/>
              <a:buChar char="v"/>
            </a:pPr>
            <a:r>
              <a:rPr lang="en-US">
                <a:latin typeface="Comic Sans MS" pitchFamily="66" charset="0"/>
              </a:rPr>
              <a:t>Retained placenta or RP</a:t>
            </a:r>
          </a:p>
          <a:p>
            <a:pPr eaLnBrk="0" hangingPunct="0">
              <a:spcBef>
                <a:spcPts val="300"/>
              </a:spcBef>
              <a:spcAft>
                <a:spcPts val="300"/>
              </a:spcAft>
              <a:buClr>
                <a:srgbClr val="FF0000"/>
              </a:buClr>
              <a:buFont typeface="Wingdings" pitchFamily="2" charset="2"/>
              <a:buChar char="v"/>
            </a:pPr>
            <a:r>
              <a:rPr lang="en-US">
                <a:latin typeface="Comic Sans MS" pitchFamily="66" charset="0"/>
              </a:rPr>
              <a:t>Displaced abomasum or DA </a:t>
            </a:r>
          </a:p>
          <a:p>
            <a:pPr eaLnBrk="0" hangingPunct="0">
              <a:spcBef>
                <a:spcPts val="300"/>
              </a:spcBef>
              <a:spcAft>
                <a:spcPts val="300"/>
              </a:spcAft>
              <a:buClr>
                <a:srgbClr val="FF0000"/>
              </a:buClr>
              <a:buFont typeface="Wingdings" pitchFamily="2" charset="2"/>
              <a:buChar char="v"/>
            </a:pPr>
            <a:r>
              <a:rPr lang="en-US">
                <a:latin typeface="Comic Sans MS" pitchFamily="66" charset="0"/>
              </a:rPr>
              <a:t>Pneumonia  </a:t>
            </a:r>
          </a:p>
          <a:p>
            <a:pPr eaLnBrk="0" hangingPunct="0">
              <a:spcBef>
                <a:spcPts val="300"/>
              </a:spcBef>
              <a:spcAft>
                <a:spcPts val="300"/>
              </a:spcAft>
              <a:buClr>
                <a:srgbClr val="FF0000"/>
              </a:buClr>
              <a:buFont typeface="Wingdings" pitchFamily="2" charset="2"/>
              <a:buChar char="v"/>
            </a:pPr>
            <a:r>
              <a:rPr lang="en-US">
                <a:latin typeface="Comic Sans MS" pitchFamily="66" charset="0"/>
              </a:rPr>
              <a:t>Mastitis </a:t>
            </a:r>
          </a:p>
          <a:p>
            <a:pPr eaLnBrk="0" hangingPunct="0">
              <a:spcBef>
                <a:spcPts val="300"/>
              </a:spcBef>
              <a:spcAft>
                <a:spcPts val="300"/>
              </a:spcAft>
              <a:buClr>
                <a:srgbClr val="FF0000"/>
              </a:buClr>
              <a:buFont typeface="Wingdings" pitchFamily="2" charset="2"/>
              <a:buChar char="v"/>
            </a:pPr>
            <a:r>
              <a:rPr lang="en-US">
                <a:latin typeface="Comic Sans MS" pitchFamily="66" charset="0"/>
              </a:rPr>
              <a:t>Lameness</a:t>
            </a:r>
          </a:p>
          <a:p>
            <a:pPr eaLnBrk="0" hangingPunct="0">
              <a:spcBef>
                <a:spcPts val="300"/>
              </a:spcBef>
              <a:spcAft>
                <a:spcPts val="300"/>
              </a:spcAft>
              <a:buClr>
                <a:srgbClr val="FF0000"/>
              </a:buClr>
              <a:buFont typeface="Wingdings" pitchFamily="2" charset="2"/>
              <a:buChar char="v"/>
            </a:pPr>
            <a:r>
              <a:rPr lang="en-US">
                <a:latin typeface="Comic Sans MS" pitchFamily="66" charset="0"/>
              </a:rPr>
              <a:t>Lesions</a:t>
            </a:r>
          </a:p>
        </p:txBody>
      </p:sp>
      <p:pic>
        <p:nvPicPr>
          <p:cNvPr id="6" name="Record17">
            <a:hlinkClick r:id="" action="ppaction://media"/>
          </p:cNvPr>
          <p:cNvPicPr>
            <a:picLocks noRot="1" noChangeAspect="1"/>
          </p:cNvPicPr>
          <p:nvPr>
            <a:wavAudioFile r:embed="rId1" name="Record17"/>
          </p:nvPr>
        </p:nvPicPr>
        <p:blipFill>
          <a:blip r:embed="rId5"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9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228600"/>
            <a:ext cx="7772400" cy="1143000"/>
          </a:xfrm>
        </p:spPr>
        <p:txBody>
          <a:bodyPr/>
          <a:lstStyle/>
          <a:p>
            <a:pPr eaLnBrk="1" hangingPunct="1"/>
            <a:r>
              <a:rPr lang="en-US" smtClean="0"/>
              <a:t>Check the Heart</a:t>
            </a:r>
          </a:p>
        </p:txBody>
      </p:sp>
      <p:sp>
        <p:nvSpPr>
          <p:cNvPr id="29699" name="Content Placeholder 3"/>
          <p:cNvSpPr>
            <a:spLocks noGrp="1"/>
          </p:cNvSpPr>
          <p:nvPr>
            <p:ph sz="half" idx="2"/>
          </p:nvPr>
        </p:nvSpPr>
        <p:spPr>
          <a:xfrm>
            <a:off x="3962400" y="1447800"/>
            <a:ext cx="4800600" cy="2971800"/>
          </a:xfrm>
        </p:spPr>
        <p:txBody>
          <a:bodyPr/>
          <a:lstStyle/>
          <a:p>
            <a:pPr eaLnBrk="1" hangingPunct="1"/>
            <a:r>
              <a:rPr lang="en-US" smtClean="0"/>
              <a:t>Use stethoscope</a:t>
            </a:r>
          </a:p>
          <a:p>
            <a:pPr eaLnBrk="1" hangingPunct="1">
              <a:buFontTx/>
              <a:buNone/>
            </a:pPr>
            <a:r>
              <a:rPr lang="en-US" smtClean="0"/>
              <a:t>	 (both sides)</a:t>
            </a:r>
          </a:p>
          <a:p>
            <a:pPr eaLnBrk="1" hangingPunct="1">
              <a:buFontTx/>
              <a:buNone/>
            </a:pPr>
            <a:r>
              <a:rPr lang="en-US" smtClean="0">
                <a:solidFill>
                  <a:srgbClr val="FF9933"/>
                </a:solidFill>
              </a:rPr>
              <a:t>Check for:</a:t>
            </a:r>
          </a:p>
          <a:p>
            <a:pPr eaLnBrk="1" hangingPunct="1"/>
            <a:r>
              <a:rPr lang="en-US" smtClean="0"/>
              <a:t>Heart Rate</a:t>
            </a:r>
          </a:p>
          <a:p>
            <a:pPr eaLnBrk="1" hangingPunct="1"/>
            <a:r>
              <a:rPr lang="en-US" smtClean="0"/>
              <a:t>Different Sounds</a:t>
            </a:r>
          </a:p>
          <a:p>
            <a:pPr eaLnBrk="1" hangingPunct="1"/>
            <a:r>
              <a:rPr lang="en-US" smtClean="0"/>
              <a:t>Murmurs</a:t>
            </a:r>
          </a:p>
        </p:txBody>
      </p:sp>
      <p:pic>
        <p:nvPicPr>
          <p:cNvPr id="29700" name="Picture 1" descr="C:\Documents and Settings\rbruno\Desktop\0510_PT_FRESH.jpg"/>
          <p:cNvPicPr>
            <a:picLocks noChangeAspect="1" noChangeArrowheads="1"/>
          </p:cNvPicPr>
          <p:nvPr/>
        </p:nvPicPr>
        <p:blipFill>
          <a:blip r:embed="rId4" cstate="screen"/>
          <a:srcRect/>
          <a:stretch>
            <a:fillRect/>
          </a:stretch>
        </p:blipFill>
        <p:spPr bwMode="auto">
          <a:xfrm>
            <a:off x="838200" y="1371600"/>
            <a:ext cx="2438400" cy="3559175"/>
          </a:xfrm>
          <a:prstGeom prst="rect">
            <a:avLst/>
          </a:prstGeom>
          <a:noFill/>
          <a:ln w="9525">
            <a:noFill/>
            <a:miter lim="800000"/>
            <a:headEnd/>
            <a:tailEnd/>
          </a:ln>
        </p:spPr>
      </p:pic>
      <p:pic>
        <p:nvPicPr>
          <p:cNvPr id="29701" name="Picture 4"/>
          <p:cNvPicPr>
            <a:picLocks noChangeAspect="1" noChangeArrowheads="1"/>
          </p:cNvPicPr>
          <p:nvPr/>
        </p:nvPicPr>
        <p:blipFill>
          <a:blip r:embed="rId5" cstate="screen"/>
          <a:srcRect/>
          <a:stretch>
            <a:fillRect/>
          </a:stretch>
        </p:blipFill>
        <p:spPr bwMode="auto">
          <a:xfrm>
            <a:off x="3962400" y="4572000"/>
            <a:ext cx="2438400" cy="1828800"/>
          </a:xfrm>
          <a:prstGeom prst="rect">
            <a:avLst/>
          </a:prstGeom>
          <a:noFill/>
          <a:ln w="9525">
            <a:noFill/>
            <a:miter lim="800000"/>
            <a:headEnd/>
            <a:tailEnd/>
          </a:ln>
        </p:spPr>
      </p:pic>
      <p:sp>
        <p:nvSpPr>
          <p:cNvPr id="29702" name="TextBox 5"/>
          <p:cNvSpPr txBox="1">
            <a:spLocks noChangeArrowheads="1"/>
          </p:cNvSpPr>
          <p:nvPr/>
        </p:nvSpPr>
        <p:spPr bwMode="auto">
          <a:xfrm>
            <a:off x="838200" y="4953000"/>
            <a:ext cx="3352800" cy="923925"/>
          </a:xfrm>
          <a:prstGeom prst="rect">
            <a:avLst/>
          </a:prstGeom>
          <a:noFill/>
          <a:ln w="9525">
            <a:noFill/>
            <a:miter lim="800000"/>
            <a:headEnd/>
            <a:tailEnd/>
          </a:ln>
        </p:spPr>
        <p:txBody>
          <a:bodyPr>
            <a:spAutoFit/>
          </a:bodyPr>
          <a:lstStyle/>
          <a:p>
            <a:r>
              <a:rPr lang="en-US" sz="1800" u="sng">
                <a:solidFill>
                  <a:srgbClr val="FF9933"/>
                </a:solidFill>
                <a:latin typeface="Comic Sans MS" pitchFamily="66" charset="0"/>
              </a:rPr>
              <a:t>Observe jugular vein:</a:t>
            </a:r>
          </a:p>
          <a:p>
            <a:r>
              <a:rPr lang="en-US" sz="1800">
                <a:latin typeface="Comic Sans MS" pitchFamily="66" charset="0"/>
              </a:rPr>
              <a:t>When distended it is a sign of heart problems</a:t>
            </a:r>
          </a:p>
        </p:txBody>
      </p:sp>
      <p:pic>
        <p:nvPicPr>
          <p:cNvPr id="7" name="Record18">
            <a:hlinkClick r:id="" action="ppaction://media"/>
          </p:cNvPr>
          <p:cNvPicPr>
            <a:picLocks noRot="1" noChangeAspect="1"/>
          </p:cNvPicPr>
          <p:nvPr>
            <a:wavAudioFile r:embed="rId1" name="Record18"/>
          </p:nvPr>
        </p:nvPicPr>
        <p:blipFill>
          <a:blip r:embed="rId6"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3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228600"/>
            <a:ext cx="7772400" cy="838200"/>
          </a:xfrm>
        </p:spPr>
        <p:txBody>
          <a:bodyPr/>
          <a:lstStyle/>
          <a:p>
            <a:pPr eaLnBrk="1" hangingPunct="1"/>
            <a:r>
              <a:rPr lang="en-US" smtClean="0"/>
              <a:t>Check the Rumen</a:t>
            </a:r>
          </a:p>
        </p:txBody>
      </p:sp>
      <p:sp>
        <p:nvSpPr>
          <p:cNvPr id="30723" name="Content Placeholder 3"/>
          <p:cNvSpPr>
            <a:spLocks noGrp="1"/>
          </p:cNvSpPr>
          <p:nvPr>
            <p:ph sz="half" idx="2"/>
          </p:nvPr>
        </p:nvSpPr>
        <p:spPr>
          <a:xfrm>
            <a:off x="4343400" y="1447800"/>
            <a:ext cx="4800600" cy="2362200"/>
          </a:xfrm>
        </p:spPr>
        <p:txBody>
          <a:bodyPr/>
          <a:lstStyle/>
          <a:p>
            <a:pPr eaLnBrk="1" hangingPunct="1"/>
            <a:r>
              <a:rPr lang="en-US" smtClean="0"/>
              <a:t>Sounds</a:t>
            </a:r>
          </a:p>
          <a:p>
            <a:pPr eaLnBrk="1" hangingPunct="1"/>
            <a:r>
              <a:rPr lang="en-US" smtClean="0"/>
              <a:t>Number of Contractions</a:t>
            </a:r>
          </a:p>
          <a:p>
            <a:pPr eaLnBrk="1" hangingPunct="1"/>
            <a:r>
              <a:rPr lang="en-US" smtClean="0"/>
              <a:t>Displacement</a:t>
            </a:r>
          </a:p>
          <a:p>
            <a:pPr eaLnBrk="1" hangingPunct="1"/>
            <a:r>
              <a:rPr lang="en-US" smtClean="0"/>
              <a:t>Rumen Distension (Bloat)</a:t>
            </a:r>
          </a:p>
          <a:p>
            <a:pPr eaLnBrk="1" hangingPunct="1"/>
            <a:endParaRPr lang="en-US" smtClean="0"/>
          </a:p>
        </p:txBody>
      </p:sp>
      <p:pic>
        <p:nvPicPr>
          <p:cNvPr id="30724" name="Content Placeholder 4"/>
          <p:cNvPicPr>
            <a:picLocks noGrp="1" noChangeAspect="1" noChangeArrowheads="1"/>
          </p:cNvPicPr>
          <p:nvPr>
            <p:ph sz="half" idx="1"/>
          </p:nvPr>
        </p:nvPicPr>
        <p:blipFill>
          <a:blip r:embed="rId4" cstate="screen"/>
          <a:srcRect/>
          <a:stretch>
            <a:fillRect/>
          </a:stretch>
        </p:blipFill>
        <p:spPr>
          <a:xfrm>
            <a:off x="762000" y="1066800"/>
            <a:ext cx="2590800" cy="1981200"/>
          </a:xfrm>
        </p:spPr>
      </p:pic>
      <p:sp>
        <p:nvSpPr>
          <p:cNvPr id="30725" name="TextBox 5"/>
          <p:cNvSpPr txBox="1">
            <a:spLocks noChangeArrowheads="1"/>
          </p:cNvSpPr>
          <p:nvPr/>
        </p:nvSpPr>
        <p:spPr bwMode="auto">
          <a:xfrm>
            <a:off x="1295400" y="5124450"/>
            <a:ext cx="6553200" cy="1200150"/>
          </a:xfrm>
          <a:prstGeom prst="rect">
            <a:avLst/>
          </a:prstGeom>
          <a:noFill/>
          <a:ln w="9525">
            <a:noFill/>
            <a:miter lim="800000"/>
            <a:headEnd/>
            <a:tailEnd/>
          </a:ln>
        </p:spPr>
        <p:txBody>
          <a:bodyPr>
            <a:spAutoFit/>
          </a:bodyPr>
          <a:lstStyle/>
          <a:p>
            <a:pPr algn="ctr"/>
            <a:r>
              <a:rPr lang="en-US" i="1">
                <a:solidFill>
                  <a:srgbClr val="FF0000"/>
                </a:solidFill>
                <a:latin typeface="Comic Sans MS" pitchFamily="66" charset="0"/>
              </a:rPr>
              <a:t>Manure consistency, smell, color, and particle size are good tools to identify gastrointestinal disorders</a:t>
            </a:r>
          </a:p>
        </p:txBody>
      </p:sp>
      <p:sp>
        <p:nvSpPr>
          <p:cNvPr id="30726" name="TextBox 6"/>
          <p:cNvSpPr txBox="1">
            <a:spLocks noChangeArrowheads="1"/>
          </p:cNvSpPr>
          <p:nvPr/>
        </p:nvSpPr>
        <p:spPr bwMode="auto">
          <a:xfrm>
            <a:off x="4419600" y="4092575"/>
            <a:ext cx="4648200" cy="708025"/>
          </a:xfrm>
          <a:prstGeom prst="rect">
            <a:avLst/>
          </a:prstGeom>
          <a:noFill/>
          <a:ln w="9525">
            <a:noFill/>
            <a:miter lim="800000"/>
            <a:headEnd/>
            <a:tailEnd/>
          </a:ln>
        </p:spPr>
        <p:txBody>
          <a:bodyPr>
            <a:spAutoFit/>
          </a:bodyPr>
          <a:lstStyle/>
          <a:p>
            <a:pPr algn="ctr"/>
            <a:r>
              <a:rPr lang="en-US" sz="2000">
                <a:solidFill>
                  <a:srgbClr val="FFC000"/>
                </a:solidFill>
                <a:latin typeface="Comic Sans MS" pitchFamily="66" charset="0"/>
              </a:rPr>
              <a:t>Clinical examination of the rumen includes palpation per rectum</a:t>
            </a:r>
          </a:p>
        </p:txBody>
      </p:sp>
      <p:pic>
        <p:nvPicPr>
          <p:cNvPr id="30727" name="Picture 1" descr="C:\Documents and Settings\rbruno\My Documents\Ralph_Bruno\PicturesRB\Dairy_Pictures\VMTRC_RR\Picture 014.jpg"/>
          <p:cNvPicPr>
            <a:picLocks noChangeAspect="1" noChangeArrowheads="1"/>
          </p:cNvPicPr>
          <p:nvPr/>
        </p:nvPicPr>
        <p:blipFill>
          <a:blip r:embed="rId5" cstate="screen"/>
          <a:srcRect/>
          <a:stretch>
            <a:fillRect/>
          </a:stretch>
        </p:blipFill>
        <p:spPr bwMode="auto">
          <a:xfrm>
            <a:off x="1524000" y="3048000"/>
            <a:ext cx="2844800" cy="2133600"/>
          </a:xfrm>
          <a:prstGeom prst="rect">
            <a:avLst/>
          </a:prstGeom>
          <a:noFill/>
          <a:ln w="9525">
            <a:noFill/>
            <a:miter lim="800000"/>
            <a:headEnd/>
            <a:tailEnd/>
          </a:ln>
        </p:spPr>
      </p:pic>
      <p:pic>
        <p:nvPicPr>
          <p:cNvPr id="8" name="Record19">
            <a:hlinkClick r:id="" action="ppaction://media"/>
          </p:cNvPr>
          <p:cNvPicPr>
            <a:picLocks noRot="1" noChangeAspect="1"/>
          </p:cNvPicPr>
          <p:nvPr>
            <a:wavAudioFile r:embed="rId1" name="Record19"/>
          </p:nvPr>
        </p:nvPicPr>
        <p:blipFill>
          <a:blip r:embed="rId6"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3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39738" y="304800"/>
            <a:ext cx="8229600" cy="1143000"/>
          </a:xfrm>
        </p:spPr>
        <p:txBody>
          <a:bodyPr/>
          <a:lstStyle/>
          <a:p>
            <a:pPr eaLnBrk="1" hangingPunct="1"/>
            <a:r>
              <a:rPr lang="es-ES" smtClean="0"/>
              <a:t>Physical Exam</a:t>
            </a:r>
            <a:br>
              <a:rPr lang="es-ES" smtClean="0"/>
            </a:br>
            <a:r>
              <a:rPr lang="es-ES" smtClean="0"/>
              <a:t>of the Dairy Cow</a:t>
            </a:r>
            <a:endParaRPr lang="es-ES" smtClean="0">
              <a:solidFill>
                <a:srgbClr val="FF6600"/>
              </a:solidFill>
            </a:endParaRPr>
          </a:p>
        </p:txBody>
      </p:sp>
      <p:pic>
        <p:nvPicPr>
          <p:cNvPr id="13315" name="Picture 3" descr="lda"/>
          <p:cNvPicPr>
            <a:picLocks noGrp="1" noChangeAspect="1" noChangeArrowheads="1"/>
          </p:cNvPicPr>
          <p:nvPr>
            <p:ph sz="half" idx="2"/>
          </p:nvPr>
        </p:nvPicPr>
        <p:blipFill>
          <a:blip r:embed="rId4" cstate="screen"/>
          <a:srcRect/>
          <a:stretch>
            <a:fillRect/>
          </a:stretch>
        </p:blipFill>
        <p:spPr>
          <a:xfrm>
            <a:off x="4843463" y="1752600"/>
            <a:ext cx="4130675" cy="3581400"/>
          </a:xfrm>
          <a:ln w="22225">
            <a:solidFill>
              <a:srgbClr val="000000"/>
            </a:solidFill>
          </a:ln>
        </p:spPr>
      </p:pic>
      <p:pic>
        <p:nvPicPr>
          <p:cNvPr id="13316" name="Picture 4"/>
          <p:cNvPicPr>
            <a:picLocks noChangeAspect="1" noChangeArrowheads="1"/>
          </p:cNvPicPr>
          <p:nvPr/>
        </p:nvPicPr>
        <p:blipFill>
          <a:blip r:embed="rId5" cstate="screen"/>
          <a:srcRect/>
          <a:stretch>
            <a:fillRect/>
          </a:stretch>
        </p:blipFill>
        <p:spPr bwMode="auto">
          <a:xfrm>
            <a:off x="304800" y="1752600"/>
            <a:ext cx="4335463" cy="3616325"/>
          </a:xfrm>
          <a:prstGeom prst="rect">
            <a:avLst/>
          </a:prstGeom>
          <a:noFill/>
          <a:ln w="9525">
            <a:noFill/>
            <a:miter lim="800000"/>
            <a:headEnd/>
            <a:tailEnd/>
          </a:ln>
        </p:spPr>
      </p:pic>
      <p:pic>
        <p:nvPicPr>
          <p:cNvPr id="13317" name="Picture 6" descr="FAZD-Center-logo-Nov-2008.jpg"/>
          <p:cNvPicPr>
            <a:picLocks noChangeAspect="1"/>
          </p:cNvPicPr>
          <p:nvPr/>
        </p:nvPicPr>
        <p:blipFill>
          <a:blip r:embed="rId6" cstate="screen"/>
          <a:srcRect/>
          <a:stretch>
            <a:fillRect/>
          </a:stretch>
        </p:blipFill>
        <p:spPr bwMode="auto">
          <a:xfrm>
            <a:off x="304800" y="5867400"/>
            <a:ext cx="2097088" cy="873125"/>
          </a:xfrm>
          <a:prstGeom prst="rect">
            <a:avLst/>
          </a:prstGeom>
          <a:noFill/>
          <a:ln w="9525">
            <a:noFill/>
            <a:miter lim="800000"/>
            <a:headEnd/>
            <a:tailEnd/>
          </a:ln>
        </p:spPr>
      </p:pic>
      <p:pic>
        <p:nvPicPr>
          <p:cNvPr id="6" name="Record2">
            <a:hlinkClick r:id="" action="ppaction://media"/>
          </p:cNvPr>
          <p:cNvPicPr>
            <a:picLocks noRot="1" noChangeAspect="1"/>
          </p:cNvPicPr>
          <p:nvPr>
            <a:wavAudioFile r:embed="rId1" name="Record2"/>
          </p:nvPr>
        </p:nvPicPr>
        <p:blipFill>
          <a:blip r:embed="rId7"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9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381000"/>
            <a:ext cx="7772400" cy="1143000"/>
          </a:xfrm>
        </p:spPr>
        <p:txBody>
          <a:bodyPr/>
          <a:lstStyle/>
          <a:p>
            <a:pPr eaLnBrk="1" hangingPunct="1"/>
            <a:r>
              <a:rPr lang="en-US" smtClean="0"/>
              <a:t>Check the Lungs</a:t>
            </a:r>
          </a:p>
        </p:txBody>
      </p:sp>
      <p:sp>
        <p:nvSpPr>
          <p:cNvPr id="31747" name="Content Placeholder 2"/>
          <p:cNvSpPr>
            <a:spLocks noGrp="1"/>
          </p:cNvSpPr>
          <p:nvPr>
            <p:ph sz="half" idx="1"/>
          </p:nvPr>
        </p:nvSpPr>
        <p:spPr>
          <a:xfrm>
            <a:off x="381000" y="1600200"/>
            <a:ext cx="4419600" cy="4191000"/>
          </a:xfrm>
        </p:spPr>
        <p:txBody>
          <a:bodyPr/>
          <a:lstStyle/>
          <a:p>
            <a:pPr eaLnBrk="1" hangingPunct="1">
              <a:buFontTx/>
              <a:buNone/>
            </a:pPr>
            <a:r>
              <a:rPr lang="en-US" smtClean="0">
                <a:solidFill>
                  <a:srgbClr val="FF9933"/>
                </a:solidFill>
              </a:rPr>
              <a:t>Listen to:</a:t>
            </a:r>
          </a:p>
          <a:p>
            <a:pPr eaLnBrk="1" hangingPunct="1"/>
            <a:r>
              <a:rPr lang="en-US" smtClean="0"/>
              <a:t>Lung sounds</a:t>
            </a:r>
          </a:p>
          <a:p>
            <a:pPr eaLnBrk="1" hangingPunct="1"/>
            <a:r>
              <a:rPr lang="en-US" smtClean="0"/>
              <a:t>Respiration rate</a:t>
            </a:r>
          </a:p>
          <a:p>
            <a:pPr eaLnBrk="1" hangingPunct="1">
              <a:buFontTx/>
              <a:buNone/>
            </a:pPr>
            <a:endParaRPr lang="en-US" sz="1600" smtClean="0">
              <a:solidFill>
                <a:srgbClr val="FF9933"/>
              </a:solidFill>
            </a:endParaRPr>
          </a:p>
          <a:p>
            <a:pPr eaLnBrk="1" hangingPunct="1">
              <a:buFontTx/>
              <a:buNone/>
            </a:pPr>
            <a:r>
              <a:rPr lang="en-US" smtClean="0">
                <a:solidFill>
                  <a:srgbClr val="FF9933"/>
                </a:solidFill>
              </a:rPr>
              <a:t>Observe for:</a:t>
            </a:r>
          </a:p>
          <a:p>
            <a:pPr eaLnBrk="1" hangingPunct="1"/>
            <a:r>
              <a:rPr lang="en-US" smtClean="0"/>
              <a:t>Nasal discharges</a:t>
            </a:r>
          </a:p>
          <a:p>
            <a:pPr eaLnBrk="1" hangingPunct="1"/>
            <a:r>
              <a:rPr lang="en-US" smtClean="0"/>
              <a:t>Congestion</a:t>
            </a:r>
          </a:p>
          <a:p>
            <a:pPr eaLnBrk="1" hangingPunct="1"/>
            <a:r>
              <a:rPr lang="en-US" smtClean="0"/>
              <a:t>Coughing</a:t>
            </a:r>
          </a:p>
        </p:txBody>
      </p:sp>
      <p:sp>
        <p:nvSpPr>
          <p:cNvPr id="5" name="Content Placeholder 3"/>
          <p:cNvSpPr txBox="1">
            <a:spLocks/>
          </p:cNvSpPr>
          <p:nvPr/>
        </p:nvSpPr>
        <p:spPr bwMode="auto">
          <a:xfrm>
            <a:off x="1981200" y="5334000"/>
            <a:ext cx="4876800" cy="990600"/>
          </a:xfrm>
          <a:prstGeom prst="rect">
            <a:avLst/>
          </a:prstGeom>
          <a:noFill/>
          <a:ln w="9525">
            <a:noFill/>
            <a:miter lim="800000"/>
            <a:headEnd/>
            <a:tailEnd/>
          </a:ln>
          <a:effectLst/>
        </p:spPr>
        <p:txBody>
          <a:bodyPr/>
          <a:lstStyle/>
          <a:p>
            <a:pPr marL="342900" indent="-342900" algn="ctr">
              <a:spcBef>
                <a:spcPct val="20000"/>
              </a:spcBef>
              <a:defRPr/>
            </a:pPr>
            <a:r>
              <a:rPr lang="en-US" sz="2800" kern="0" dirty="0">
                <a:solidFill>
                  <a:srgbClr val="FF0000"/>
                </a:solidFill>
                <a:latin typeface="Comic Sans MS" pitchFamily="66" charset="0"/>
                <a:cs typeface="+mn-cs"/>
              </a:rPr>
              <a:t>Associate findings with other clinical signs</a:t>
            </a:r>
          </a:p>
        </p:txBody>
      </p:sp>
      <p:pic>
        <p:nvPicPr>
          <p:cNvPr id="31749" name="Picture 1" descr="C:\Documents and Settings\rbruno\My Documents\Ralph_Bruno\PicturesRB\Dairy_Pictures\Cow pics\Ralph pictures\Carols Pics\0590850-R1-022-9A.jpg"/>
          <p:cNvPicPr>
            <a:picLocks noChangeAspect="1" noChangeArrowheads="1"/>
          </p:cNvPicPr>
          <p:nvPr/>
        </p:nvPicPr>
        <p:blipFill>
          <a:blip r:embed="rId4" cstate="screen"/>
          <a:srcRect/>
          <a:stretch>
            <a:fillRect/>
          </a:stretch>
        </p:blipFill>
        <p:spPr bwMode="auto">
          <a:xfrm>
            <a:off x="4251325" y="2133600"/>
            <a:ext cx="4511675" cy="3048000"/>
          </a:xfrm>
          <a:prstGeom prst="rect">
            <a:avLst/>
          </a:prstGeom>
          <a:noFill/>
          <a:ln w="9525">
            <a:noFill/>
            <a:miter lim="800000"/>
            <a:headEnd/>
            <a:tailEnd/>
          </a:ln>
        </p:spPr>
      </p:pic>
      <p:pic>
        <p:nvPicPr>
          <p:cNvPr id="6" name="Record20">
            <a:hlinkClick r:id="" action="ppaction://media"/>
          </p:cNvPr>
          <p:cNvPicPr>
            <a:picLocks noRot="1" noChangeAspect="1"/>
          </p:cNvPicPr>
          <p:nvPr>
            <a:wavAudioFile r:embed="rId1" name="Record20"/>
          </p:nvPr>
        </p:nvPicPr>
        <p:blipFill>
          <a:blip r:embed="rId5"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2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C:\Users\ejordan\AppData\Local\Microsoft\Windows\Temporary Internet Files\Content.IE5\ES9VI1G2\MP900437265[1].jpg"/>
          <p:cNvPicPr>
            <a:picLocks noChangeAspect="1" noChangeArrowheads="1"/>
          </p:cNvPicPr>
          <p:nvPr/>
        </p:nvPicPr>
        <p:blipFill>
          <a:blip r:embed="rId4" cstate="screen"/>
          <a:srcRect/>
          <a:stretch>
            <a:fillRect/>
          </a:stretch>
        </p:blipFill>
        <p:spPr bwMode="auto">
          <a:xfrm>
            <a:off x="1066800" y="512763"/>
            <a:ext cx="7086600" cy="5318125"/>
          </a:xfrm>
          <a:prstGeom prst="rect">
            <a:avLst/>
          </a:prstGeom>
          <a:noFill/>
          <a:ln w="9525">
            <a:noFill/>
            <a:miter lim="800000"/>
            <a:headEnd/>
            <a:tailEnd/>
          </a:ln>
        </p:spPr>
      </p:pic>
      <p:sp>
        <p:nvSpPr>
          <p:cNvPr id="32771" name="Title 1"/>
          <p:cNvSpPr>
            <a:spLocks noGrp="1"/>
          </p:cNvSpPr>
          <p:nvPr>
            <p:ph type="title"/>
          </p:nvPr>
        </p:nvSpPr>
        <p:spPr/>
        <p:txBody>
          <a:bodyPr/>
          <a:lstStyle/>
          <a:p>
            <a:pPr eaLnBrk="1" hangingPunct="1"/>
            <a:r>
              <a:rPr lang="en-US" smtClean="0"/>
              <a:t>Look Beyond Typical Symptoms</a:t>
            </a:r>
          </a:p>
        </p:txBody>
      </p:sp>
      <p:sp>
        <p:nvSpPr>
          <p:cNvPr id="32772" name="Content Placeholder 3"/>
          <p:cNvSpPr>
            <a:spLocks noGrp="1"/>
          </p:cNvSpPr>
          <p:nvPr>
            <p:ph idx="1"/>
          </p:nvPr>
        </p:nvSpPr>
        <p:spPr>
          <a:xfrm>
            <a:off x="609600" y="1981200"/>
            <a:ext cx="8534400" cy="4114800"/>
          </a:xfrm>
        </p:spPr>
        <p:txBody>
          <a:bodyPr/>
          <a:lstStyle/>
          <a:p>
            <a:pPr eaLnBrk="1" hangingPunct="1"/>
            <a:r>
              <a:rPr lang="en-US" smtClean="0"/>
              <a:t>International travel increases the potential to bring in foreign animal diseases</a:t>
            </a:r>
          </a:p>
          <a:p>
            <a:pPr lvl="1" eaLnBrk="1" hangingPunct="1"/>
            <a:r>
              <a:rPr lang="en-US" smtClean="0"/>
              <a:t>Example: Foot and Mouth Disease</a:t>
            </a:r>
          </a:p>
          <a:p>
            <a:pPr eaLnBrk="1" hangingPunct="1"/>
            <a:r>
              <a:rPr lang="en-US" smtClean="0"/>
              <a:t>Early detection of any disease can prevent its spread and minimizes the impact on the herd</a:t>
            </a:r>
          </a:p>
        </p:txBody>
      </p:sp>
      <p:pic>
        <p:nvPicPr>
          <p:cNvPr id="5" name="Record21">
            <a:hlinkClick r:id="" action="ppaction://media"/>
          </p:cNvPr>
          <p:cNvPicPr>
            <a:picLocks noRot="1" noChangeAspect="1"/>
          </p:cNvPicPr>
          <p:nvPr>
            <a:wavAudioFile r:embed="rId1" name="Record21"/>
          </p:nvPr>
        </p:nvPicPr>
        <p:blipFill>
          <a:blip r:embed="rId5"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3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228600"/>
            <a:ext cx="7772400" cy="1143000"/>
          </a:xfrm>
        </p:spPr>
        <p:txBody>
          <a:bodyPr/>
          <a:lstStyle/>
          <a:p>
            <a:pPr eaLnBrk="1" hangingPunct="1"/>
            <a:r>
              <a:rPr lang="en-US" smtClean="0"/>
              <a:t>Foot and Mouth Disease (FMD)</a:t>
            </a:r>
          </a:p>
        </p:txBody>
      </p:sp>
      <p:sp>
        <p:nvSpPr>
          <p:cNvPr id="33795" name="Content Placeholder 2"/>
          <p:cNvSpPr>
            <a:spLocks noGrp="1"/>
          </p:cNvSpPr>
          <p:nvPr>
            <p:ph idx="1"/>
          </p:nvPr>
        </p:nvSpPr>
        <p:spPr>
          <a:xfrm>
            <a:off x="304800" y="1447800"/>
            <a:ext cx="5257800" cy="4343400"/>
          </a:xfrm>
        </p:spPr>
        <p:txBody>
          <a:bodyPr/>
          <a:lstStyle/>
          <a:p>
            <a:pPr eaLnBrk="1" hangingPunct="1"/>
            <a:r>
              <a:rPr lang="en-US" smtClean="0"/>
              <a:t>Impacts cows, sheep, pigs, deer and other cloven  footed animals</a:t>
            </a:r>
          </a:p>
          <a:p>
            <a:pPr eaLnBrk="1" hangingPunct="1"/>
            <a:r>
              <a:rPr lang="en-US" smtClean="0"/>
              <a:t>Very contagious virus</a:t>
            </a:r>
          </a:p>
          <a:p>
            <a:pPr eaLnBrk="1" hangingPunct="1"/>
            <a:r>
              <a:rPr lang="en-US" smtClean="0"/>
              <a:t>Fever and blister-like lesions on teats, tongue, lips, and between hooves</a:t>
            </a:r>
          </a:p>
          <a:p>
            <a:pPr eaLnBrk="1" hangingPunct="1"/>
            <a:r>
              <a:rPr lang="en-US" smtClean="0"/>
              <a:t>Lost milk production</a:t>
            </a:r>
          </a:p>
        </p:txBody>
      </p:sp>
      <p:sp>
        <p:nvSpPr>
          <p:cNvPr id="33796" name="TextBox 3"/>
          <p:cNvSpPr txBox="1">
            <a:spLocks noChangeArrowheads="1"/>
          </p:cNvSpPr>
          <p:nvPr/>
        </p:nvSpPr>
        <p:spPr bwMode="auto">
          <a:xfrm>
            <a:off x="2971800" y="5943600"/>
            <a:ext cx="3276600" cy="830263"/>
          </a:xfrm>
          <a:prstGeom prst="rect">
            <a:avLst/>
          </a:prstGeom>
          <a:noFill/>
          <a:ln w="9525">
            <a:noFill/>
            <a:miter lim="800000"/>
            <a:headEnd/>
            <a:tailEnd/>
          </a:ln>
        </p:spPr>
        <p:txBody>
          <a:bodyPr>
            <a:spAutoFit/>
          </a:bodyPr>
          <a:lstStyle/>
          <a:p>
            <a:r>
              <a:rPr lang="en-US">
                <a:solidFill>
                  <a:srgbClr val="FFFF99"/>
                </a:solidFill>
                <a:latin typeface="Comic Sans MS" pitchFamily="66" charset="0"/>
              </a:rPr>
              <a:t>ARS, 1969</a:t>
            </a:r>
          </a:p>
          <a:p>
            <a:r>
              <a:rPr lang="en-US">
                <a:solidFill>
                  <a:srgbClr val="FFFF99"/>
                </a:solidFill>
                <a:latin typeface="Comic Sans MS" pitchFamily="66" charset="0"/>
              </a:rPr>
              <a:t>USDA-APHIS, 2007</a:t>
            </a:r>
          </a:p>
        </p:txBody>
      </p:sp>
      <p:pic>
        <p:nvPicPr>
          <p:cNvPr id="33797" name="Picture 2" descr="C:\Users\ejordan\AppData\Local\Microsoft\Windows\Temporary Internet Files\Content.IE5\ES9VI1G2\MP900262733[1].jpg"/>
          <p:cNvPicPr>
            <a:picLocks noChangeAspect="1" noChangeArrowheads="1"/>
          </p:cNvPicPr>
          <p:nvPr/>
        </p:nvPicPr>
        <p:blipFill>
          <a:blip r:embed="rId4" cstate="screen"/>
          <a:srcRect/>
          <a:stretch>
            <a:fillRect/>
          </a:stretch>
        </p:blipFill>
        <p:spPr bwMode="auto">
          <a:xfrm>
            <a:off x="6172200" y="1371600"/>
            <a:ext cx="2590800" cy="2349500"/>
          </a:xfrm>
          <a:prstGeom prst="rect">
            <a:avLst/>
          </a:prstGeom>
          <a:noFill/>
          <a:ln w="9525">
            <a:noFill/>
            <a:miter lim="800000"/>
            <a:headEnd/>
            <a:tailEnd/>
          </a:ln>
        </p:spPr>
      </p:pic>
      <p:pic>
        <p:nvPicPr>
          <p:cNvPr id="33798" name="Picture 2"/>
          <p:cNvPicPr>
            <a:picLocks noChangeAspect="1" noChangeArrowheads="1"/>
          </p:cNvPicPr>
          <p:nvPr/>
        </p:nvPicPr>
        <p:blipFill>
          <a:blip r:embed="rId5" cstate="screen"/>
          <a:srcRect/>
          <a:stretch>
            <a:fillRect/>
          </a:stretch>
        </p:blipFill>
        <p:spPr bwMode="auto">
          <a:xfrm>
            <a:off x="6019800" y="3810000"/>
            <a:ext cx="2754313" cy="1828800"/>
          </a:xfrm>
          <a:prstGeom prst="rect">
            <a:avLst/>
          </a:prstGeom>
          <a:noFill/>
          <a:ln w="9525">
            <a:noFill/>
            <a:miter lim="800000"/>
            <a:headEnd/>
            <a:tailEnd/>
          </a:ln>
        </p:spPr>
      </p:pic>
      <p:pic>
        <p:nvPicPr>
          <p:cNvPr id="9" name="Record22">
            <a:hlinkClick r:id="" action="ppaction://media"/>
          </p:cNvPr>
          <p:cNvPicPr>
            <a:picLocks noRot="1" noChangeAspect="1"/>
          </p:cNvPicPr>
          <p:nvPr>
            <a:wavAudioFile r:embed="rId1" name="Record22"/>
          </p:nvPr>
        </p:nvPicPr>
        <p:blipFill>
          <a:blip r:embed="rId6" cstate="screen"/>
          <a:srcRect/>
          <a:stretch>
            <a:fillRect/>
          </a:stretch>
        </p:blipFill>
        <p:spPr bwMode="auto">
          <a:xfrm>
            <a:off x="5791200" y="2514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41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381000"/>
            <a:ext cx="7772400" cy="1143000"/>
          </a:xfrm>
        </p:spPr>
        <p:txBody>
          <a:bodyPr/>
          <a:lstStyle/>
          <a:p>
            <a:pPr eaLnBrk="1" hangingPunct="1"/>
            <a:r>
              <a:rPr lang="en-US" smtClean="0"/>
              <a:t>Foot and Mouth Disease</a:t>
            </a:r>
          </a:p>
        </p:txBody>
      </p:sp>
      <p:sp>
        <p:nvSpPr>
          <p:cNvPr id="34819" name="Content Placeholder 2"/>
          <p:cNvSpPr>
            <a:spLocks noGrp="1"/>
          </p:cNvSpPr>
          <p:nvPr>
            <p:ph idx="1"/>
          </p:nvPr>
        </p:nvSpPr>
        <p:spPr>
          <a:xfrm>
            <a:off x="304800" y="1447800"/>
            <a:ext cx="5257800" cy="4114800"/>
          </a:xfrm>
        </p:spPr>
        <p:txBody>
          <a:bodyPr/>
          <a:lstStyle/>
          <a:p>
            <a:pPr eaLnBrk="1" hangingPunct="1"/>
            <a:r>
              <a:rPr lang="en-US" smtClean="0"/>
              <a:t>Last reported cases in North America</a:t>
            </a:r>
          </a:p>
          <a:p>
            <a:pPr lvl="1" eaLnBrk="1" hangingPunct="1"/>
            <a:r>
              <a:rPr lang="en-US" smtClean="0"/>
              <a:t>U.S., 1929</a:t>
            </a:r>
          </a:p>
          <a:p>
            <a:pPr lvl="1" eaLnBrk="1" hangingPunct="1"/>
            <a:r>
              <a:rPr lang="en-US" smtClean="0"/>
              <a:t>Canada, 1952</a:t>
            </a:r>
          </a:p>
          <a:p>
            <a:pPr lvl="1" eaLnBrk="1" hangingPunct="1"/>
            <a:r>
              <a:rPr lang="en-US" smtClean="0"/>
              <a:t>Mexico, 1954</a:t>
            </a:r>
          </a:p>
          <a:p>
            <a:pPr eaLnBrk="1" hangingPunct="1"/>
            <a:r>
              <a:rPr lang="en-US" smtClean="0"/>
              <a:t>Must maintain vigilance to prevent reintroduction</a:t>
            </a:r>
          </a:p>
        </p:txBody>
      </p:sp>
      <p:sp>
        <p:nvSpPr>
          <p:cNvPr id="34820" name="TextBox 3"/>
          <p:cNvSpPr txBox="1">
            <a:spLocks noChangeArrowheads="1"/>
          </p:cNvSpPr>
          <p:nvPr/>
        </p:nvSpPr>
        <p:spPr bwMode="auto">
          <a:xfrm>
            <a:off x="2895600" y="5943600"/>
            <a:ext cx="3200400" cy="830263"/>
          </a:xfrm>
          <a:prstGeom prst="rect">
            <a:avLst/>
          </a:prstGeom>
          <a:noFill/>
          <a:ln w="9525">
            <a:noFill/>
            <a:miter lim="800000"/>
            <a:headEnd/>
            <a:tailEnd/>
          </a:ln>
        </p:spPr>
        <p:txBody>
          <a:bodyPr>
            <a:spAutoFit/>
          </a:bodyPr>
          <a:lstStyle/>
          <a:p>
            <a:r>
              <a:rPr lang="en-US">
                <a:solidFill>
                  <a:srgbClr val="FFFF99"/>
                </a:solidFill>
                <a:latin typeface="Comic Sans MS" pitchFamily="66" charset="0"/>
              </a:rPr>
              <a:t>ARS, 1969</a:t>
            </a:r>
          </a:p>
          <a:p>
            <a:r>
              <a:rPr lang="en-US">
                <a:solidFill>
                  <a:srgbClr val="FFFF99"/>
                </a:solidFill>
                <a:latin typeface="Comic Sans MS" pitchFamily="66" charset="0"/>
              </a:rPr>
              <a:t>USDA-APHIS, 2007</a:t>
            </a:r>
          </a:p>
        </p:txBody>
      </p:sp>
      <p:pic>
        <p:nvPicPr>
          <p:cNvPr id="34821" name="Picture 2" descr="C:\Users\ejordan\AppData\Local\Microsoft\Windows\Temporary Internet Files\Content.IE5\ES9VI1G2\MP900262733[1].jpg"/>
          <p:cNvPicPr>
            <a:picLocks noChangeAspect="1" noChangeArrowheads="1"/>
          </p:cNvPicPr>
          <p:nvPr/>
        </p:nvPicPr>
        <p:blipFill>
          <a:blip r:embed="rId4" cstate="screen"/>
          <a:srcRect/>
          <a:stretch>
            <a:fillRect/>
          </a:stretch>
        </p:blipFill>
        <p:spPr bwMode="auto">
          <a:xfrm>
            <a:off x="5334000" y="1752600"/>
            <a:ext cx="2286000" cy="2073275"/>
          </a:xfrm>
          <a:prstGeom prst="rect">
            <a:avLst/>
          </a:prstGeom>
          <a:noFill/>
          <a:ln w="9525">
            <a:noFill/>
            <a:miter lim="800000"/>
            <a:headEnd/>
            <a:tailEnd/>
          </a:ln>
        </p:spPr>
      </p:pic>
      <p:pic>
        <p:nvPicPr>
          <p:cNvPr id="34822" name="Picture 5" descr="IMG_0332.JPG"/>
          <p:cNvPicPr>
            <a:picLocks noChangeAspect="1"/>
          </p:cNvPicPr>
          <p:nvPr/>
        </p:nvPicPr>
        <p:blipFill>
          <a:blip r:embed="rId5" cstate="screen"/>
          <a:srcRect/>
          <a:stretch>
            <a:fillRect/>
          </a:stretch>
        </p:blipFill>
        <p:spPr bwMode="auto">
          <a:xfrm>
            <a:off x="5257800" y="3810000"/>
            <a:ext cx="3962400" cy="2057400"/>
          </a:xfrm>
          <a:prstGeom prst="rect">
            <a:avLst/>
          </a:prstGeom>
          <a:noFill/>
          <a:ln w="9525">
            <a:noFill/>
            <a:miter lim="800000"/>
            <a:headEnd/>
            <a:tailEnd/>
          </a:ln>
        </p:spPr>
      </p:pic>
      <p:pic>
        <p:nvPicPr>
          <p:cNvPr id="34823" name="Picture 3"/>
          <p:cNvPicPr>
            <a:picLocks noChangeAspect="1" noChangeArrowheads="1"/>
          </p:cNvPicPr>
          <p:nvPr/>
        </p:nvPicPr>
        <p:blipFill>
          <a:blip r:embed="rId6" cstate="screen"/>
          <a:srcRect/>
          <a:stretch>
            <a:fillRect/>
          </a:stretch>
        </p:blipFill>
        <p:spPr bwMode="auto">
          <a:xfrm>
            <a:off x="7602538" y="1371600"/>
            <a:ext cx="1541462" cy="2447925"/>
          </a:xfrm>
          <a:prstGeom prst="rect">
            <a:avLst/>
          </a:prstGeom>
          <a:noFill/>
          <a:ln w="9525">
            <a:noFill/>
            <a:miter lim="800000"/>
            <a:headEnd/>
            <a:tailEnd/>
          </a:ln>
        </p:spPr>
      </p:pic>
      <p:pic>
        <p:nvPicPr>
          <p:cNvPr id="8" name="Record23">
            <a:hlinkClick r:id="" action="ppaction://media"/>
          </p:cNvPr>
          <p:cNvPicPr>
            <a:picLocks noRot="1" noChangeAspect="1"/>
          </p:cNvPicPr>
          <p:nvPr>
            <a:wavAudioFile r:embed="rId1" name="Record23"/>
          </p:nvPr>
        </p:nvPicPr>
        <p:blipFill>
          <a:blip r:embed="rId7"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2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Foot and Mouth Disease</a:t>
            </a:r>
          </a:p>
        </p:txBody>
      </p:sp>
      <p:sp>
        <p:nvSpPr>
          <p:cNvPr id="35843" name="Content Placeholder 2"/>
          <p:cNvSpPr>
            <a:spLocks noGrp="1"/>
          </p:cNvSpPr>
          <p:nvPr>
            <p:ph idx="1"/>
          </p:nvPr>
        </p:nvSpPr>
        <p:spPr>
          <a:xfrm>
            <a:off x="304800" y="1752600"/>
            <a:ext cx="4038600" cy="4114800"/>
          </a:xfrm>
        </p:spPr>
        <p:txBody>
          <a:bodyPr/>
          <a:lstStyle/>
          <a:p>
            <a:pPr eaLnBrk="1" hangingPunct="1"/>
            <a:r>
              <a:rPr lang="en-US" smtClean="0"/>
              <a:t>2001 Major Outbreak in United Kingdom</a:t>
            </a:r>
          </a:p>
          <a:p>
            <a:pPr lvl="1" eaLnBrk="1" hangingPunct="1"/>
            <a:r>
              <a:rPr lang="en-US" smtClean="0"/>
              <a:t>6 million animals slaughtered</a:t>
            </a:r>
          </a:p>
          <a:p>
            <a:pPr lvl="1" eaLnBrk="1" hangingPunct="1"/>
            <a:r>
              <a:rPr lang="en-US" smtClean="0"/>
              <a:t>Estimated cost of 17 billion dollars</a:t>
            </a:r>
          </a:p>
          <a:p>
            <a:pPr eaLnBrk="1" hangingPunct="1"/>
            <a:endParaRPr lang="en-US" smtClean="0"/>
          </a:p>
        </p:txBody>
      </p:sp>
      <p:sp>
        <p:nvSpPr>
          <p:cNvPr id="35844" name="TextBox 3"/>
          <p:cNvSpPr txBox="1">
            <a:spLocks noChangeArrowheads="1"/>
          </p:cNvSpPr>
          <p:nvPr/>
        </p:nvSpPr>
        <p:spPr bwMode="auto">
          <a:xfrm>
            <a:off x="2895600" y="5943600"/>
            <a:ext cx="3200400" cy="830263"/>
          </a:xfrm>
          <a:prstGeom prst="rect">
            <a:avLst/>
          </a:prstGeom>
          <a:noFill/>
          <a:ln w="9525">
            <a:noFill/>
            <a:miter lim="800000"/>
            <a:headEnd/>
            <a:tailEnd/>
          </a:ln>
        </p:spPr>
        <p:txBody>
          <a:bodyPr>
            <a:spAutoFit/>
          </a:bodyPr>
          <a:lstStyle/>
          <a:p>
            <a:r>
              <a:rPr lang="en-US">
                <a:solidFill>
                  <a:srgbClr val="FFFF99"/>
                </a:solidFill>
                <a:latin typeface="Comic Sans MS" pitchFamily="66" charset="0"/>
              </a:rPr>
              <a:t>ARS, 1969</a:t>
            </a:r>
          </a:p>
          <a:p>
            <a:r>
              <a:rPr lang="en-US">
                <a:solidFill>
                  <a:srgbClr val="FFFF99"/>
                </a:solidFill>
                <a:latin typeface="Comic Sans MS" pitchFamily="66" charset="0"/>
              </a:rPr>
              <a:t>USDA-APHIS, 2007</a:t>
            </a:r>
          </a:p>
        </p:txBody>
      </p:sp>
      <p:pic>
        <p:nvPicPr>
          <p:cNvPr id="35845" name="Picture 2" descr="C:\Users\ejordan\AppData\Local\Microsoft\Windows\Temporary Internet Files\Content.IE5\ES9VI1G2\MC900189390[1].jpg"/>
          <p:cNvPicPr>
            <a:picLocks noChangeAspect="1" noChangeArrowheads="1"/>
          </p:cNvPicPr>
          <p:nvPr/>
        </p:nvPicPr>
        <p:blipFill>
          <a:blip r:embed="rId4" cstate="screen"/>
          <a:srcRect/>
          <a:stretch>
            <a:fillRect/>
          </a:stretch>
        </p:blipFill>
        <p:spPr bwMode="auto">
          <a:xfrm>
            <a:off x="4297363" y="2133600"/>
            <a:ext cx="4860925" cy="3048000"/>
          </a:xfrm>
          <a:prstGeom prst="rect">
            <a:avLst/>
          </a:prstGeom>
          <a:noFill/>
          <a:ln w="9525">
            <a:noFill/>
            <a:miter lim="800000"/>
            <a:headEnd/>
            <a:tailEnd/>
          </a:ln>
        </p:spPr>
      </p:pic>
      <p:pic>
        <p:nvPicPr>
          <p:cNvPr id="6" name="Record24">
            <a:hlinkClick r:id="" action="ppaction://media"/>
          </p:cNvPr>
          <p:cNvPicPr>
            <a:picLocks noRot="1" noChangeAspect="1"/>
          </p:cNvPicPr>
          <p:nvPr>
            <a:wavAudioFile r:embed="rId1" name="Record24"/>
          </p:nvPr>
        </p:nvPicPr>
        <p:blipFill>
          <a:blip r:embed="rId5"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3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5800" y="228600"/>
            <a:ext cx="7772400" cy="1143000"/>
          </a:xfrm>
        </p:spPr>
        <p:txBody>
          <a:bodyPr/>
          <a:lstStyle/>
          <a:p>
            <a:pPr eaLnBrk="1" hangingPunct="1"/>
            <a:r>
              <a:rPr lang="en-US" smtClean="0"/>
              <a:t>Reasons for Losses</a:t>
            </a:r>
          </a:p>
        </p:txBody>
      </p:sp>
      <p:sp>
        <p:nvSpPr>
          <p:cNvPr id="36867" name="Content Placeholder 2"/>
          <p:cNvSpPr>
            <a:spLocks noGrp="1"/>
          </p:cNvSpPr>
          <p:nvPr>
            <p:ph idx="1"/>
          </p:nvPr>
        </p:nvSpPr>
        <p:spPr>
          <a:xfrm>
            <a:off x="762000" y="1143000"/>
            <a:ext cx="6019800" cy="4114800"/>
          </a:xfrm>
        </p:spPr>
        <p:txBody>
          <a:bodyPr/>
          <a:lstStyle/>
          <a:p>
            <a:pPr eaLnBrk="1" hangingPunct="1"/>
            <a:r>
              <a:rPr lang="en-US" smtClean="0"/>
              <a:t>Very contagious, so many animals affected</a:t>
            </a:r>
          </a:p>
          <a:p>
            <a:pPr eaLnBrk="1" hangingPunct="1"/>
            <a:r>
              <a:rPr lang="en-US" smtClean="0"/>
              <a:t>Eradication programs based on slaughter and destroying carcass</a:t>
            </a:r>
          </a:p>
          <a:p>
            <a:pPr eaLnBrk="1" hangingPunct="1"/>
            <a:r>
              <a:rPr lang="en-US" smtClean="0"/>
              <a:t>Lose international market – quarantine</a:t>
            </a:r>
          </a:p>
          <a:p>
            <a:pPr eaLnBrk="1" hangingPunct="1"/>
            <a:r>
              <a:rPr lang="en-US" smtClean="0"/>
              <a:t>Lose market nationally, scares consumer</a:t>
            </a:r>
          </a:p>
        </p:txBody>
      </p:sp>
      <p:pic>
        <p:nvPicPr>
          <p:cNvPr id="36868" name="Picture 3"/>
          <p:cNvPicPr>
            <a:picLocks noChangeAspect="1" noChangeArrowheads="1"/>
          </p:cNvPicPr>
          <p:nvPr/>
        </p:nvPicPr>
        <p:blipFill>
          <a:blip r:embed="rId4" cstate="screen"/>
          <a:srcRect/>
          <a:stretch>
            <a:fillRect/>
          </a:stretch>
        </p:blipFill>
        <p:spPr bwMode="auto">
          <a:xfrm>
            <a:off x="6629400" y="1585913"/>
            <a:ext cx="2379663" cy="3781425"/>
          </a:xfrm>
          <a:prstGeom prst="rect">
            <a:avLst/>
          </a:prstGeom>
          <a:noFill/>
          <a:ln w="9525">
            <a:noFill/>
            <a:miter lim="800000"/>
            <a:headEnd/>
            <a:tailEnd/>
          </a:ln>
        </p:spPr>
      </p:pic>
      <p:pic>
        <p:nvPicPr>
          <p:cNvPr id="5" name="Record25">
            <a:hlinkClick r:id="" action="ppaction://media"/>
          </p:cNvPr>
          <p:cNvPicPr>
            <a:picLocks noRot="1" noChangeAspect="1"/>
          </p:cNvPicPr>
          <p:nvPr>
            <a:wavAudioFile r:embed="rId1" name="Record25"/>
          </p:nvPr>
        </p:nvPicPr>
        <p:blipFill>
          <a:blip r:embed="rId5"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55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533400"/>
            <a:ext cx="8229600" cy="1143000"/>
          </a:xfrm>
        </p:spPr>
        <p:txBody>
          <a:bodyPr/>
          <a:lstStyle/>
          <a:p>
            <a:pPr eaLnBrk="1" hangingPunct="1"/>
            <a:r>
              <a:rPr lang="en-US" smtClean="0"/>
              <a:t>Visual Evaluation of Udder </a:t>
            </a:r>
            <a:br>
              <a:rPr lang="en-US" smtClean="0"/>
            </a:br>
            <a:r>
              <a:rPr lang="en-US" smtClean="0"/>
              <a:t>and Teats</a:t>
            </a:r>
          </a:p>
        </p:txBody>
      </p:sp>
      <p:sp>
        <p:nvSpPr>
          <p:cNvPr id="37891" name="Text Placeholder 2"/>
          <p:cNvSpPr>
            <a:spLocks noGrp="1"/>
          </p:cNvSpPr>
          <p:nvPr>
            <p:ph type="body" idx="1"/>
          </p:nvPr>
        </p:nvSpPr>
        <p:spPr>
          <a:xfrm>
            <a:off x="228600" y="1905000"/>
            <a:ext cx="4040188" cy="639763"/>
          </a:xfrm>
        </p:spPr>
        <p:txBody>
          <a:bodyPr/>
          <a:lstStyle/>
          <a:p>
            <a:pPr eaLnBrk="1" hangingPunct="1"/>
            <a:r>
              <a:rPr lang="en-US" b="0" smtClean="0"/>
              <a:t>Does she have mastitis?</a:t>
            </a:r>
          </a:p>
        </p:txBody>
      </p:sp>
      <p:pic>
        <p:nvPicPr>
          <p:cNvPr id="37892" name="Content Placeholder 8" descr="luteinj.JPG"/>
          <p:cNvPicPr>
            <a:picLocks noGrp="1" noChangeAspect="1"/>
          </p:cNvPicPr>
          <p:nvPr>
            <p:ph sz="half" idx="2"/>
          </p:nvPr>
        </p:nvPicPr>
        <p:blipFill>
          <a:blip r:embed="rId4" cstate="screen"/>
          <a:srcRect/>
          <a:stretch>
            <a:fillRect/>
          </a:stretch>
        </p:blipFill>
        <p:spPr>
          <a:xfrm>
            <a:off x="457200" y="2819400"/>
            <a:ext cx="3200400" cy="3040063"/>
          </a:xfrm>
        </p:spPr>
      </p:pic>
      <p:sp>
        <p:nvSpPr>
          <p:cNvPr id="37893" name="Text Placeholder 4"/>
          <p:cNvSpPr>
            <a:spLocks noGrp="1"/>
          </p:cNvSpPr>
          <p:nvPr>
            <p:ph type="body" sz="quarter" idx="3"/>
          </p:nvPr>
        </p:nvSpPr>
        <p:spPr>
          <a:xfrm>
            <a:off x="4191000" y="2179638"/>
            <a:ext cx="4498975" cy="715962"/>
          </a:xfrm>
        </p:spPr>
        <p:txBody>
          <a:bodyPr/>
          <a:lstStyle/>
          <a:p>
            <a:pPr algn="ctr" eaLnBrk="1" hangingPunct="1"/>
            <a:r>
              <a:rPr lang="en-US" b="0" smtClean="0"/>
              <a:t>Are there unusual lesions? Report to vet/owner</a:t>
            </a:r>
          </a:p>
        </p:txBody>
      </p:sp>
      <p:pic>
        <p:nvPicPr>
          <p:cNvPr id="37894" name="Picture 4" descr="FMD9"/>
          <p:cNvPicPr>
            <a:picLocks noGrp="1" noChangeAspect="1" noChangeArrowheads="1"/>
          </p:cNvPicPr>
          <p:nvPr>
            <p:ph sz="quarter" idx="4"/>
          </p:nvPr>
        </p:nvPicPr>
        <p:blipFill>
          <a:blip r:embed="rId5" cstate="screen"/>
          <a:srcRect/>
          <a:stretch>
            <a:fillRect/>
          </a:stretch>
        </p:blipFill>
        <p:spPr>
          <a:xfrm>
            <a:off x="4876800" y="2895600"/>
            <a:ext cx="2514600" cy="2971800"/>
          </a:xfrm>
        </p:spPr>
      </p:pic>
      <p:sp>
        <p:nvSpPr>
          <p:cNvPr id="37895" name="TextBox 7"/>
          <p:cNvSpPr txBox="1">
            <a:spLocks noChangeArrowheads="1"/>
          </p:cNvSpPr>
          <p:nvPr/>
        </p:nvSpPr>
        <p:spPr bwMode="auto">
          <a:xfrm>
            <a:off x="7480300" y="4114800"/>
            <a:ext cx="1663700" cy="369888"/>
          </a:xfrm>
          <a:prstGeom prst="rect">
            <a:avLst/>
          </a:prstGeom>
          <a:noFill/>
          <a:ln w="9525">
            <a:noFill/>
            <a:miter lim="800000"/>
            <a:headEnd/>
            <a:tailEnd/>
          </a:ln>
        </p:spPr>
        <p:txBody>
          <a:bodyPr>
            <a:spAutoFit/>
          </a:bodyPr>
          <a:lstStyle/>
          <a:p>
            <a:r>
              <a:rPr lang="en-US" sz="1800">
                <a:latin typeface="Comic Sans MS" pitchFamily="66" charset="0"/>
              </a:rPr>
              <a:t>FMD lesion</a:t>
            </a:r>
          </a:p>
        </p:txBody>
      </p:sp>
      <p:sp>
        <p:nvSpPr>
          <p:cNvPr id="37896" name="TextBox 9"/>
          <p:cNvSpPr txBox="1">
            <a:spLocks noChangeArrowheads="1"/>
          </p:cNvSpPr>
          <p:nvPr/>
        </p:nvSpPr>
        <p:spPr bwMode="auto">
          <a:xfrm>
            <a:off x="7391400" y="5334000"/>
            <a:ext cx="1054100" cy="461963"/>
          </a:xfrm>
          <a:prstGeom prst="rect">
            <a:avLst/>
          </a:prstGeom>
          <a:noFill/>
          <a:ln w="9525">
            <a:noFill/>
            <a:miter lim="800000"/>
            <a:headEnd/>
            <a:tailEnd/>
          </a:ln>
        </p:spPr>
        <p:txBody>
          <a:bodyPr>
            <a:spAutoFit/>
          </a:bodyPr>
          <a:lstStyle/>
          <a:p>
            <a:r>
              <a:rPr lang="en-US" sz="1200">
                <a:latin typeface="Comic Sans MS" pitchFamily="66" charset="0"/>
              </a:rPr>
              <a:t>Courtesy of Dr. Moeller</a:t>
            </a:r>
          </a:p>
        </p:txBody>
      </p:sp>
      <p:pic>
        <p:nvPicPr>
          <p:cNvPr id="11" name="Record26">
            <a:hlinkClick r:id="" action="ppaction://media"/>
          </p:cNvPr>
          <p:cNvPicPr>
            <a:picLocks noRot="1" noChangeAspect="1"/>
          </p:cNvPicPr>
          <p:nvPr>
            <a:wavAudioFile r:embed="rId1" name="Record26"/>
          </p:nvPr>
        </p:nvPicPr>
        <p:blipFill>
          <a:blip r:embed="rId6"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8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52400"/>
            <a:ext cx="8229600" cy="914400"/>
          </a:xfrm>
        </p:spPr>
        <p:txBody>
          <a:bodyPr/>
          <a:lstStyle/>
          <a:p>
            <a:pPr eaLnBrk="1" hangingPunct="1"/>
            <a:r>
              <a:rPr lang="en-US" smtClean="0"/>
              <a:t>Check the Feet and Legs</a:t>
            </a:r>
          </a:p>
        </p:txBody>
      </p:sp>
      <p:sp>
        <p:nvSpPr>
          <p:cNvPr id="38915" name="Text Placeholder 2"/>
          <p:cNvSpPr>
            <a:spLocks noGrp="1"/>
          </p:cNvSpPr>
          <p:nvPr>
            <p:ph type="body" idx="1"/>
          </p:nvPr>
        </p:nvSpPr>
        <p:spPr>
          <a:xfrm>
            <a:off x="1219200" y="1447800"/>
            <a:ext cx="2743200" cy="563563"/>
          </a:xfrm>
        </p:spPr>
        <p:txBody>
          <a:bodyPr/>
          <a:lstStyle/>
          <a:p>
            <a:pPr algn="ctr" eaLnBrk="1" hangingPunct="1"/>
            <a:r>
              <a:rPr lang="en-US" b="0" smtClean="0"/>
              <a:t>Normal Stance</a:t>
            </a:r>
          </a:p>
        </p:txBody>
      </p:sp>
      <p:pic>
        <p:nvPicPr>
          <p:cNvPr id="38916" name="Content Placeholder 7" descr="IMG_0340.JPG"/>
          <p:cNvPicPr>
            <a:picLocks noGrp="1" noChangeAspect="1"/>
          </p:cNvPicPr>
          <p:nvPr>
            <p:ph sz="half" idx="2"/>
          </p:nvPr>
        </p:nvPicPr>
        <p:blipFill>
          <a:blip r:embed="rId4" cstate="screen"/>
          <a:srcRect/>
          <a:stretch>
            <a:fillRect/>
          </a:stretch>
        </p:blipFill>
        <p:spPr>
          <a:xfrm>
            <a:off x="685800" y="2133600"/>
            <a:ext cx="3733800" cy="3422650"/>
          </a:xfrm>
        </p:spPr>
      </p:pic>
      <p:sp>
        <p:nvSpPr>
          <p:cNvPr id="38917" name="Text Placeholder 4"/>
          <p:cNvSpPr>
            <a:spLocks noGrp="1"/>
          </p:cNvSpPr>
          <p:nvPr>
            <p:ph type="body" sz="quarter" idx="3"/>
          </p:nvPr>
        </p:nvSpPr>
        <p:spPr>
          <a:xfrm>
            <a:off x="4648200" y="1371600"/>
            <a:ext cx="3810000" cy="838200"/>
          </a:xfrm>
        </p:spPr>
        <p:txBody>
          <a:bodyPr/>
          <a:lstStyle/>
          <a:p>
            <a:pPr algn="ctr" eaLnBrk="1" hangingPunct="1"/>
            <a:r>
              <a:rPr lang="en-US" b="0" smtClean="0"/>
              <a:t>FMD Lesion</a:t>
            </a:r>
          </a:p>
          <a:p>
            <a:pPr algn="ctr" eaLnBrk="1" hangingPunct="1"/>
            <a:r>
              <a:rPr lang="en-US" b="0" smtClean="0"/>
              <a:t>Report to Owner/Vet </a:t>
            </a:r>
          </a:p>
        </p:txBody>
      </p:sp>
      <p:pic>
        <p:nvPicPr>
          <p:cNvPr id="38918" name="Picture 3" descr="FMD8"/>
          <p:cNvPicPr>
            <a:picLocks noGrp="1" noChangeAspect="1" noChangeArrowheads="1"/>
          </p:cNvPicPr>
          <p:nvPr>
            <p:ph sz="quarter" idx="4"/>
          </p:nvPr>
        </p:nvPicPr>
        <p:blipFill>
          <a:blip r:embed="rId5" cstate="screen"/>
          <a:srcRect/>
          <a:stretch>
            <a:fillRect/>
          </a:stretch>
        </p:blipFill>
        <p:spPr>
          <a:xfrm>
            <a:off x="5051425" y="2133600"/>
            <a:ext cx="2949575" cy="3570288"/>
          </a:xfrm>
        </p:spPr>
      </p:pic>
      <p:sp>
        <p:nvSpPr>
          <p:cNvPr id="38919" name="TextBox 9"/>
          <p:cNvSpPr txBox="1">
            <a:spLocks noChangeArrowheads="1"/>
          </p:cNvSpPr>
          <p:nvPr/>
        </p:nvSpPr>
        <p:spPr bwMode="auto">
          <a:xfrm>
            <a:off x="8013700" y="5181600"/>
            <a:ext cx="1054100" cy="461963"/>
          </a:xfrm>
          <a:prstGeom prst="rect">
            <a:avLst/>
          </a:prstGeom>
          <a:noFill/>
          <a:ln w="9525">
            <a:noFill/>
            <a:miter lim="800000"/>
            <a:headEnd/>
            <a:tailEnd/>
          </a:ln>
        </p:spPr>
        <p:txBody>
          <a:bodyPr>
            <a:spAutoFit/>
          </a:bodyPr>
          <a:lstStyle/>
          <a:p>
            <a:r>
              <a:rPr lang="en-US" sz="1200">
                <a:latin typeface="Comic Sans MS" pitchFamily="66" charset="0"/>
              </a:rPr>
              <a:t>Courtesy of Dr. Moeller</a:t>
            </a:r>
          </a:p>
        </p:txBody>
      </p:sp>
      <p:pic>
        <p:nvPicPr>
          <p:cNvPr id="9" name="Record27">
            <a:hlinkClick r:id="" action="ppaction://media"/>
          </p:cNvPr>
          <p:cNvPicPr>
            <a:picLocks noRot="1" noChangeAspect="1"/>
          </p:cNvPicPr>
          <p:nvPr>
            <a:wavAudioFile r:embed="rId1" name="Record27"/>
          </p:nvPr>
        </p:nvPicPr>
        <p:blipFill>
          <a:blip r:embed="rId6"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8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Identify Something Wrong</a:t>
            </a:r>
          </a:p>
        </p:txBody>
      </p:sp>
      <p:sp>
        <p:nvSpPr>
          <p:cNvPr id="39939" name="Content Placeholder 2"/>
          <p:cNvSpPr>
            <a:spLocks noGrp="1"/>
          </p:cNvSpPr>
          <p:nvPr>
            <p:ph sz="half" idx="1"/>
          </p:nvPr>
        </p:nvSpPr>
        <p:spPr>
          <a:xfrm>
            <a:off x="457200" y="1981200"/>
            <a:ext cx="8458200" cy="685800"/>
          </a:xfrm>
        </p:spPr>
        <p:txBody>
          <a:bodyPr/>
          <a:lstStyle/>
          <a:p>
            <a:pPr eaLnBrk="1" hangingPunct="1"/>
            <a:r>
              <a:rPr lang="en-US" smtClean="0"/>
              <a:t>FMD confused with several other diseases:</a:t>
            </a:r>
          </a:p>
        </p:txBody>
      </p:sp>
      <p:sp>
        <p:nvSpPr>
          <p:cNvPr id="39940" name="Content Placeholder 3"/>
          <p:cNvSpPr>
            <a:spLocks noGrp="1"/>
          </p:cNvSpPr>
          <p:nvPr>
            <p:ph sz="half" idx="2"/>
          </p:nvPr>
        </p:nvSpPr>
        <p:spPr>
          <a:xfrm>
            <a:off x="457200" y="3581400"/>
            <a:ext cx="4572000" cy="1981200"/>
          </a:xfrm>
        </p:spPr>
        <p:txBody>
          <a:bodyPr/>
          <a:lstStyle/>
          <a:p>
            <a:pPr eaLnBrk="1" hangingPunct="1"/>
            <a:r>
              <a:rPr lang="en-US" smtClean="0"/>
              <a:t>Don’t panic</a:t>
            </a:r>
          </a:p>
          <a:p>
            <a:pPr eaLnBrk="1" hangingPunct="1"/>
            <a:r>
              <a:rPr lang="en-US" smtClean="0"/>
              <a:t>Tell owner/manager</a:t>
            </a:r>
          </a:p>
          <a:p>
            <a:pPr eaLnBrk="1" hangingPunct="1"/>
            <a:r>
              <a:rPr lang="en-US" smtClean="0"/>
              <a:t>Let them diagnose </a:t>
            </a:r>
            <a:r>
              <a:rPr lang="en-US" smtClean="0">
                <a:solidFill>
                  <a:srgbClr val="FF0000"/>
                </a:solidFill>
              </a:rPr>
              <a:t>WHAT</a:t>
            </a:r>
            <a:r>
              <a:rPr lang="en-US" smtClean="0"/>
              <a:t> is the problem</a:t>
            </a:r>
          </a:p>
          <a:p>
            <a:pPr eaLnBrk="1" hangingPunct="1"/>
            <a:endParaRPr lang="en-US" smtClean="0"/>
          </a:p>
        </p:txBody>
      </p:sp>
      <p:pic>
        <p:nvPicPr>
          <p:cNvPr id="39941" name="Picture 4" descr="P0001080.JPG"/>
          <p:cNvPicPr>
            <a:picLocks noChangeAspect="1"/>
          </p:cNvPicPr>
          <p:nvPr/>
        </p:nvPicPr>
        <p:blipFill>
          <a:blip r:embed="rId4" cstate="screen"/>
          <a:srcRect/>
          <a:stretch>
            <a:fillRect/>
          </a:stretch>
        </p:blipFill>
        <p:spPr bwMode="auto">
          <a:xfrm>
            <a:off x="4953000" y="3352800"/>
            <a:ext cx="3352800" cy="2646363"/>
          </a:xfrm>
          <a:prstGeom prst="rect">
            <a:avLst/>
          </a:prstGeom>
          <a:noFill/>
          <a:ln w="9525">
            <a:noFill/>
            <a:miter lim="800000"/>
            <a:headEnd/>
            <a:tailEnd/>
          </a:ln>
        </p:spPr>
      </p:pic>
      <p:sp>
        <p:nvSpPr>
          <p:cNvPr id="6" name="TextBox 5"/>
          <p:cNvSpPr txBox="1"/>
          <p:nvPr/>
        </p:nvSpPr>
        <p:spPr>
          <a:xfrm>
            <a:off x="914400" y="2514601"/>
            <a:ext cx="7010400" cy="1200329"/>
          </a:xfrm>
          <a:prstGeom prst="rect">
            <a:avLst/>
          </a:prstGeom>
          <a:noFill/>
        </p:spPr>
        <p:txBody>
          <a:bodyPr numCol="2">
            <a:spAutoFit/>
          </a:bodyPr>
          <a:lstStyle/>
          <a:p>
            <a:pPr lvl="1">
              <a:buFont typeface="Wingdings" pitchFamily="2" charset="2"/>
              <a:buChar char="Ø"/>
              <a:defRPr/>
            </a:pPr>
            <a:r>
              <a:rPr lang="en-US" dirty="0">
                <a:cs typeface="+mn-cs"/>
              </a:rPr>
              <a:t>Vesicular </a:t>
            </a:r>
            <a:r>
              <a:rPr lang="en-US" dirty="0" err="1">
                <a:cs typeface="+mn-cs"/>
              </a:rPr>
              <a:t>stomatitis</a:t>
            </a:r>
            <a:endParaRPr lang="en-US" dirty="0">
              <a:cs typeface="+mn-cs"/>
            </a:endParaRPr>
          </a:p>
          <a:p>
            <a:pPr lvl="1">
              <a:buFont typeface="Wingdings" pitchFamily="2" charset="2"/>
              <a:buChar char="Ø"/>
              <a:defRPr/>
            </a:pPr>
            <a:r>
              <a:rPr lang="en-US" dirty="0">
                <a:cs typeface="+mn-cs"/>
              </a:rPr>
              <a:t>Bluetongue</a:t>
            </a:r>
          </a:p>
          <a:p>
            <a:pPr lvl="1">
              <a:buFont typeface="Wingdings" pitchFamily="2" charset="2"/>
              <a:buChar char="Ø"/>
              <a:defRPr/>
            </a:pPr>
            <a:endParaRPr lang="en-US" dirty="0">
              <a:cs typeface="+mn-cs"/>
            </a:endParaRPr>
          </a:p>
          <a:p>
            <a:pPr lvl="1">
              <a:buFont typeface="Wingdings" pitchFamily="2" charset="2"/>
              <a:buChar char="Ø"/>
              <a:defRPr/>
            </a:pPr>
            <a:r>
              <a:rPr lang="en-US" dirty="0">
                <a:cs typeface="+mn-cs"/>
              </a:rPr>
              <a:t>Bovine viral diarrhea</a:t>
            </a:r>
          </a:p>
          <a:p>
            <a:pPr lvl="1">
              <a:buFont typeface="Wingdings" pitchFamily="2" charset="2"/>
              <a:buChar char="Ø"/>
              <a:defRPr/>
            </a:pPr>
            <a:r>
              <a:rPr lang="en-US" dirty="0">
                <a:cs typeface="+mn-cs"/>
              </a:rPr>
              <a:t>Foot rot</a:t>
            </a:r>
          </a:p>
        </p:txBody>
      </p:sp>
      <p:pic>
        <p:nvPicPr>
          <p:cNvPr id="7" name="Record28">
            <a:hlinkClick r:id="" action="ppaction://media"/>
          </p:cNvPr>
          <p:cNvPicPr>
            <a:picLocks noRot="1" noChangeAspect="1"/>
          </p:cNvPicPr>
          <p:nvPr>
            <a:wavAudioFile r:embed="rId1" name="Record28"/>
          </p:nvPr>
        </p:nvPicPr>
        <p:blipFill>
          <a:blip r:embed="rId5"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9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85800" y="228600"/>
            <a:ext cx="7772400" cy="990600"/>
          </a:xfrm>
        </p:spPr>
        <p:txBody>
          <a:bodyPr/>
          <a:lstStyle/>
          <a:p>
            <a:pPr eaLnBrk="1" hangingPunct="1"/>
            <a:r>
              <a:rPr lang="en-US" smtClean="0"/>
              <a:t>Take the Temperature</a:t>
            </a:r>
          </a:p>
        </p:txBody>
      </p:sp>
      <p:sp>
        <p:nvSpPr>
          <p:cNvPr id="40963" name="Content Placeholder 2"/>
          <p:cNvSpPr>
            <a:spLocks noGrp="1"/>
          </p:cNvSpPr>
          <p:nvPr>
            <p:ph sz="half" idx="1"/>
          </p:nvPr>
        </p:nvSpPr>
        <p:spPr>
          <a:xfrm>
            <a:off x="304800" y="1981200"/>
            <a:ext cx="4648200" cy="4114800"/>
          </a:xfrm>
        </p:spPr>
        <p:txBody>
          <a:bodyPr/>
          <a:lstStyle/>
          <a:p>
            <a:pPr eaLnBrk="1" hangingPunct="1">
              <a:lnSpc>
                <a:spcPct val="150000"/>
              </a:lnSpc>
            </a:pPr>
            <a:r>
              <a:rPr lang="en-US" smtClean="0"/>
              <a:t>Digital thermometers</a:t>
            </a:r>
          </a:p>
          <a:p>
            <a:pPr eaLnBrk="1" hangingPunct="1">
              <a:lnSpc>
                <a:spcPct val="150000"/>
              </a:lnSpc>
            </a:pPr>
            <a:r>
              <a:rPr lang="en-US" smtClean="0"/>
              <a:t>Record daily results on cow with chalk for “cow side” record</a:t>
            </a:r>
          </a:p>
        </p:txBody>
      </p:sp>
      <p:pic>
        <p:nvPicPr>
          <p:cNvPr id="40964" name="Content Placeholder 4" descr="dailytemp.JPG"/>
          <p:cNvPicPr>
            <a:picLocks noGrp="1" noChangeAspect="1"/>
          </p:cNvPicPr>
          <p:nvPr>
            <p:ph sz="half" idx="2"/>
          </p:nvPr>
        </p:nvPicPr>
        <p:blipFill>
          <a:blip r:embed="rId4" cstate="screen"/>
          <a:srcRect/>
          <a:stretch>
            <a:fillRect/>
          </a:stretch>
        </p:blipFill>
        <p:spPr>
          <a:xfrm>
            <a:off x="5181600" y="1905000"/>
            <a:ext cx="3810000" cy="2857500"/>
          </a:xfrm>
        </p:spPr>
      </p:pic>
      <p:pic>
        <p:nvPicPr>
          <p:cNvPr id="6" name="Record29">
            <a:hlinkClick r:id="" action="ppaction://media"/>
          </p:cNvPr>
          <p:cNvPicPr>
            <a:picLocks noRot="1" noChangeAspect="1"/>
          </p:cNvPicPr>
          <p:nvPr>
            <a:wavAudioFile r:embed="rId1" name="Record29"/>
          </p:nvPr>
        </p:nvPicPr>
        <p:blipFill>
          <a:blip r:embed="rId5"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228600"/>
            <a:ext cx="7239000" cy="1143000"/>
          </a:xfrm>
        </p:spPr>
        <p:txBody>
          <a:bodyPr/>
          <a:lstStyle/>
          <a:p>
            <a:pPr eaLnBrk="1" hangingPunct="1"/>
            <a:r>
              <a:rPr lang="en-US" smtClean="0"/>
              <a:t>Goals of a Physical Exam Program</a:t>
            </a:r>
          </a:p>
        </p:txBody>
      </p:sp>
      <p:sp>
        <p:nvSpPr>
          <p:cNvPr id="14339" name="Content Placeholder 2"/>
          <p:cNvSpPr>
            <a:spLocks noGrp="1"/>
          </p:cNvSpPr>
          <p:nvPr>
            <p:ph idx="1"/>
          </p:nvPr>
        </p:nvSpPr>
        <p:spPr>
          <a:xfrm>
            <a:off x="152400" y="1752600"/>
            <a:ext cx="6477000" cy="3733800"/>
          </a:xfrm>
        </p:spPr>
        <p:txBody>
          <a:bodyPr/>
          <a:lstStyle/>
          <a:p>
            <a:pPr marL="514350" indent="-514350" eaLnBrk="1" hangingPunct="1">
              <a:spcBef>
                <a:spcPts val="600"/>
              </a:spcBef>
              <a:spcAft>
                <a:spcPts val="1200"/>
              </a:spcAft>
              <a:buFont typeface="Times New Roman" pitchFamily="18" charset="0"/>
              <a:buAutoNum type="arabicPeriod"/>
            </a:pPr>
            <a:r>
              <a:rPr lang="en-US" smtClean="0"/>
              <a:t>Identify sick cows early</a:t>
            </a:r>
          </a:p>
          <a:p>
            <a:pPr marL="514350" indent="-514350" eaLnBrk="1" hangingPunct="1">
              <a:spcBef>
                <a:spcPts val="600"/>
              </a:spcBef>
              <a:spcAft>
                <a:spcPts val="1200"/>
              </a:spcAft>
              <a:buFont typeface="Times New Roman" pitchFamily="18" charset="0"/>
              <a:buAutoNum type="arabicPeriod"/>
            </a:pPr>
            <a:r>
              <a:rPr lang="en-US" smtClean="0"/>
              <a:t>Treat sick cows early</a:t>
            </a:r>
          </a:p>
          <a:p>
            <a:pPr marL="514350" indent="-514350" eaLnBrk="1" hangingPunct="1">
              <a:spcBef>
                <a:spcPts val="600"/>
              </a:spcBef>
              <a:spcAft>
                <a:spcPts val="1200"/>
              </a:spcAft>
              <a:buFont typeface="Times New Roman" pitchFamily="18" charset="0"/>
              <a:buAutoNum type="arabicPeriod"/>
            </a:pPr>
            <a:r>
              <a:rPr lang="en-US" smtClean="0"/>
              <a:t>Prevent spread of diseases</a:t>
            </a:r>
          </a:p>
          <a:p>
            <a:pPr marL="514350" indent="-514350" eaLnBrk="1" hangingPunct="1">
              <a:spcBef>
                <a:spcPts val="600"/>
              </a:spcBef>
              <a:spcAft>
                <a:spcPts val="1200"/>
              </a:spcAft>
              <a:buFont typeface="Times New Roman" pitchFamily="18" charset="0"/>
              <a:buAutoNum type="arabicPeriod"/>
            </a:pPr>
            <a:r>
              <a:rPr lang="en-US" smtClean="0"/>
              <a:t>Protect the food supply</a:t>
            </a:r>
          </a:p>
          <a:p>
            <a:pPr marL="514350" indent="-514350" eaLnBrk="1" hangingPunct="1">
              <a:spcBef>
                <a:spcPts val="600"/>
              </a:spcBef>
              <a:spcAft>
                <a:spcPts val="1200"/>
              </a:spcAft>
              <a:buFont typeface="Times New Roman" pitchFamily="18" charset="0"/>
              <a:buAutoNum type="arabicPeriod"/>
            </a:pPr>
            <a:r>
              <a:rPr lang="en-US" smtClean="0"/>
              <a:t>Improve animal welfare</a:t>
            </a:r>
          </a:p>
        </p:txBody>
      </p:sp>
      <p:pic>
        <p:nvPicPr>
          <p:cNvPr id="14340" name="Picture 3" descr="IMG_2126.jpg"/>
          <p:cNvPicPr>
            <a:picLocks noChangeAspect="1"/>
          </p:cNvPicPr>
          <p:nvPr/>
        </p:nvPicPr>
        <p:blipFill>
          <a:blip r:embed="rId4" cstate="screen"/>
          <a:srcRect/>
          <a:stretch>
            <a:fillRect/>
          </a:stretch>
        </p:blipFill>
        <p:spPr bwMode="auto">
          <a:xfrm>
            <a:off x="6324600" y="1752600"/>
            <a:ext cx="2667000" cy="3556000"/>
          </a:xfrm>
          <a:prstGeom prst="rect">
            <a:avLst/>
          </a:prstGeom>
          <a:noFill/>
          <a:ln w="9525">
            <a:noFill/>
            <a:miter lim="800000"/>
            <a:headEnd/>
            <a:tailEnd/>
          </a:ln>
        </p:spPr>
      </p:pic>
      <p:pic>
        <p:nvPicPr>
          <p:cNvPr id="14341" name="Picture 4" descr="http://www.partners-in-reproduction.com/images/retained-placenta210.jpg"/>
          <p:cNvPicPr>
            <a:picLocks noChangeAspect="1" noChangeArrowheads="1"/>
          </p:cNvPicPr>
          <p:nvPr/>
        </p:nvPicPr>
        <p:blipFill>
          <a:blip r:embed="rId5" cstate="screen"/>
          <a:srcRect/>
          <a:stretch>
            <a:fillRect/>
          </a:stretch>
        </p:blipFill>
        <p:spPr bwMode="auto">
          <a:xfrm>
            <a:off x="4324350" y="5257800"/>
            <a:ext cx="2000250" cy="1524000"/>
          </a:xfrm>
          <a:prstGeom prst="rect">
            <a:avLst/>
          </a:prstGeom>
          <a:noFill/>
          <a:ln w="9525">
            <a:noFill/>
            <a:miter lim="800000"/>
            <a:headEnd/>
            <a:tailEnd/>
          </a:ln>
        </p:spPr>
      </p:pic>
      <p:pic>
        <p:nvPicPr>
          <p:cNvPr id="7" name="Record3">
            <a:hlinkClick r:id="" action="ppaction://media"/>
          </p:cNvPr>
          <p:cNvPicPr>
            <a:picLocks noRot="1" noChangeAspect="1"/>
          </p:cNvPicPr>
          <p:nvPr>
            <a:wavAudioFile r:embed="rId1" name="Record3"/>
          </p:nvPr>
        </p:nvPicPr>
        <p:blipFill>
          <a:blip r:embed="rId6" cstate="screen"/>
          <a:srcRect/>
          <a:stretch>
            <a:fillRect/>
          </a:stretch>
        </p:blipFill>
        <p:spPr bwMode="auto">
          <a:xfrm>
            <a:off x="5715000" y="2895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533400" y="1600200"/>
            <a:ext cx="8262938" cy="4648200"/>
          </a:xfrm>
        </p:spPr>
        <p:txBody>
          <a:bodyPr/>
          <a:lstStyle/>
          <a:p>
            <a:pPr algn="ctr" eaLnBrk="1" hangingPunct="1">
              <a:lnSpc>
                <a:spcPct val="125000"/>
              </a:lnSpc>
              <a:buFontTx/>
              <a:buNone/>
            </a:pPr>
            <a:r>
              <a:rPr lang="en-US" sz="2000" smtClean="0">
                <a:solidFill>
                  <a:srgbClr val="FF6600"/>
                </a:solidFill>
              </a:rPr>
              <a:t>Particularly important the first 10 days after calving.</a:t>
            </a:r>
          </a:p>
          <a:p>
            <a:pPr eaLnBrk="1" hangingPunct="1">
              <a:lnSpc>
                <a:spcPct val="125000"/>
              </a:lnSpc>
              <a:buClr>
                <a:srgbClr val="FF0000"/>
              </a:buClr>
              <a:buFont typeface="Wingdings" pitchFamily="2" charset="2"/>
              <a:buChar char="Ø"/>
            </a:pPr>
            <a:r>
              <a:rPr lang="en-US" sz="2800" smtClean="0"/>
              <a:t>Normal temperature </a:t>
            </a:r>
            <a:r>
              <a:rPr lang="en-US" sz="2400" smtClean="0"/>
              <a:t>101.5-102 </a:t>
            </a:r>
            <a:r>
              <a:rPr lang="en-US" sz="2400" smtClean="0">
                <a:cs typeface="Arial" charset="0"/>
              </a:rPr>
              <a:t>°F (Normal can range up to 103 ºF if during the heat of the summer)</a:t>
            </a:r>
          </a:p>
          <a:p>
            <a:pPr eaLnBrk="1" hangingPunct="1">
              <a:lnSpc>
                <a:spcPct val="125000"/>
              </a:lnSpc>
              <a:buClr>
                <a:srgbClr val="FF0000"/>
              </a:buClr>
              <a:buFont typeface="Wingdings" pitchFamily="2" charset="2"/>
              <a:buChar char="Ø"/>
            </a:pPr>
            <a:endParaRPr lang="en-US" sz="1000" smtClean="0">
              <a:cs typeface="Arial" charset="0"/>
            </a:endParaRPr>
          </a:p>
          <a:p>
            <a:pPr eaLnBrk="1" hangingPunct="1">
              <a:lnSpc>
                <a:spcPct val="125000"/>
              </a:lnSpc>
              <a:buClr>
                <a:srgbClr val="FF0000"/>
              </a:buClr>
              <a:buFont typeface="Wingdings" pitchFamily="2" charset="2"/>
              <a:buChar char="Ø"/>
            </a:pPr>
            <a:r>
              <a:rPr lang="en-US" sz="2800" smtClean="0">
                <a:cs typeface="Arial" charset="0"/>
              </a:rPr>
              <a:t>Elevated temperature &gt; 103 °F </a:t>
            </a:r>
            <a:r>
              <a:rPr lang="en-US" sz="2400" smtClean="0">
                <a:cs typeface="Arial" charset="0"/>
              </a:rPr>
              <a:t>= indicates an infection (metritis, mastitis, pneumonia, etc.)</a:t>
            </a:r>
          </a:p>
          <a:p>
            <a:pPr eaLnBrk="1" hangingPunct="1">
              <a:lnSpc>
                <a:spcPct val="125000"/>
              </a:lnSpc>
              <a:buClr>
                <a:srgbClr val="FF0000"/>
              </a:buClr>
              <a:buFont typeface="Wingdings" pitchFamily="2" charset="2"/>
              <a:buChar char="Ø"/>
            </a:pPr>
            <a:endParaRPr lang="en-US" sz="1000" smtClean="0">
              <a:cs typeface="Arial" charset="0"/>
            </a:endParaRPr>
          </a:p>
          <a:p>
            <a:pPr eaLnBrk="1" hangingPunct="1">
              <a:lnSpc>
                <a:spcPct val="125000"/>
              </a:lnSpc>
              <a:buClr>
                <a:srgbClr val="FF0000"/>
              </a:buClr>
              <a:buFont typeface="Wingdings" pitchFamily="2" charset="2"/>
              <a:buChar char="Ø"/>
            </a:pPr>
            <a:r>
              <a:rPr lang="en-US" sz="2800" smtClean="0">
                <a:cs typeface="Arial" charset="0"/>
              </a:rPr>
              <a:t>Low temperature &lt; 101 °F </a:t>
            </a:r>
            <a:r>
              <a:rPr lang="en-US" sz="2400" smtClean="0">
                <a:cs typeface="Arial" charset="0"/>
              </a:rPr>
              <a:t>= may mean the cow has milk fever, DA, ketosis, or indigestion</a:t>
            </a:r>
          </a:p>
          <a:p>
            <a:pPr algn="just" eaLnBrk="1" hangingPunct="1">
              <a:lnSpc>
                <a:spcPct val="125000"/>
              </a:lnSpc>
              <a:buFontTx/>
              <a:buNone/>
            </a:pPr>
            <a:endParaRPr lang="en-US" sz="2400" smtClean="0">
              <a:solidFill>
                <a:srgbClr val="FFFF00"/>
              </a:solidFill>
              <a:cs typeface="Arial" charset="0"/>
            </a:endParaRPr>
          </a:p>
        </p:txBody>
      </p:sp>
      <p:sp>
        <p:nvSpPr>
          <p:cNvPr id="41987" name="Rectangle 3"/>
          <p:cNvSpPr>
            <a:spLocks noGrp="1" noChangeArrowheads="1"/>
          </p:cNvSpPr>
          <p:nvPr>
            <p:ph type="title"/>
          </p:nvPr>
        </p:nvSpPr>
        <p:spPr>
          <a:xfrm>
            <a:off x="685800" y="457200"/>
            <a:ext cx="7772400" cy="1143000"/>
          </a:xfrm>
        </p:spPr>
        <p:txBody>
          <a:bodyPr/>
          <a:lstStyle/>
          <a:p>
            <a:pPr eaLnBrk="1" hangingPunct="1"/>
            <a:r>
              <a:rPr lang="en-US" smtClean="0"/>
              <a:t>Interpreting Cow Temperature</a:t>
            </a:r>
            <a:endParaRPr lang="en-US" smtClean="0">
              <a:solidFill>
                <a:schemeClr val="bg1"/>
              </a:solidFill>
            </a:endParaRPr>
          </a:p>
        </p:txBody>
      </p:sp>
      <p:pic>
        <p:nvPicPr>
          <p:cNvPr id="4" name="Record30">
            <a:hlinkClick r:id="" action="ppaction://media"/>
          </p:cNvPr>
          <p:cNvPicPr>
            <a:picLocks noRot="1" noChangeAspect="1"/>
          </p:cNvPicPr>
          <p:nvPr>
            <a:wavAudioFile r:embed="rId1" name="Record30"/>
          </p:nvPr>
        </p:nvPicPr>
        <p:blipFill>
          <a:blip r:embed="rId4"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9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76200"/>
            <a:ext cx="8001000" cy="1524000"/>
          </a:xfrm>
        </p:spPr>
        <p:txBody>
          <a:bodyPr/>
          <a:lstStyle/>
          <a:p>
            <a:pPr eaLnBrk="1" hangingPunct="1"/>
            <a:r>
              <a:rPr lang="en-US" smtClean="0"/>
              <a:t>Can Fever Be the First Sign of Infection?</a:t>
            </a:r>
          </a:p>
        </p:txBody>
      </p:sp>
      <p:sp>
        <p:nvSpPr>
          <p:cNvPr id="1028" name="Text Box 4"/>
          <p:cNvSpPr txBox="1">
            <a:spLocks noChangeArrowheads="1"/>
          </p:cNvSpPr>
          <p:nvPr/>
        </p:nvSpPr>
        <p:spPr bwMode="auto">
          <a:xfrm>
            <a:off x="3352800" y="6400800"/>
            <a:ext cx="2057400" cy="307975"/>
          </a:xfrm>
          <a:prstGeom prst="rect">
            <a:avLst/>
          </a:prstGeom>
          <a:noFill/>
          <a:ln w="9525">
            <a:noFill/>
            <a:miter lim="800000"/>
            <a:headEnd/>
            <a:tailEnd/>
          </a:ln>
        </p:spPr>
        <p:txBody>
          <a:bodyPr>
            <a:spAutoFit/>
          </a:bodyPr>
          <a:lstStyle/>
          <a:p>
            <a:pPr eaLnBrk="0" hangingPunct="0"/>
            <a:r>
              <a:rPr lang="en-US" sz="1400">
                <a:solidFill>
                  <a:srgbClr val="FFFFCC"/>
                </a:solidFill>
                <a:latin typeface="Comic Sans MS" pitchFamily="66" charset="0"/>
              </a:rPr>
              <a:t>Overton et al., 2001</a:t>
            </a:r>
          </a:p>
        </p:txBody>
      </p:sp>
      <p:graphicFrame>
        <p:nvGraphicFramePr>
          <p:cNvPr id="1026" name="Chart 4"/>
          <p:cNvGraphicFramePr>
            <a:graphicFrameLocks/>
          </p:cNvGraphicFramePr>
          <p:nvPr/>
        </p:nvGraphicFramePr>
        <p:xfrm>
          <a:off x="381000" y="1295400"/>
          <a:ext cx="7467600" cy="4724400"/>
        </p:xfrm>
        <a:graphic>
          <a:graphicData uri="http://schemas.openxmlformats.org/presentationml/2006/ole">
            <p:oleObj spid="_x0000_s1027" r:id="rId5" imgW="7468247" imgH="4724809" progId="Excel.Sheet.8">
              <p:embed/>
            </p:oleObj>
          </a:graphicData>
        </a:graphic>
      </p:graphicFrame>
      <p:sp>
        <p:nvSpPr>
          <p:cNvPr id="1029" name="TextBox 5"/>
          <p:cNvSpPr txBox="1">
            <a:spLocks noChangeArrowheads="1"/>
          </p:cNvSpPr>
          <p:nvPr/>
        </p:nvSpPr>
        <p:spPr bwMode="auto">
          <a:xfrm>
            <a:off x="2895600" y="6019800"/>
            <a:ext cx="2514600" cy="369888"/>
          </a:xfrm>
          <a:prstGeom prst="rect">
            <a:avLst/>
          </a:prstGeom>
          <a:noFill/>
          <a:ln w="9525">
            <a:noFill/>
            <a:miter lim="800000"/>
            <a:headEnd/>
            <a:tailEnd/>
          </a:ln>
        </p:spPr>
        <p:txBody>
          <a:bodyPr>
            <a:spAutoFit/>
          </a:bodyPr>
          <a:lstStyle/>
          <a:p>
            <a:pPr algn="ctr"/>
            <a:r>
              <a:rPr lang="en-US" sz="1800">
                <a:solidFill>
                  <a:srgbClr val="FFFF00"/>
                </a:solidFill>
              </a:rPr>
              <a:t>Day Postpartum</a:t>
            </a:r>
          </a:p>
        </p:txBody>
      </p:sp>
      <p:sp>
        <p:nvSpPr>
          <p:cNvPr id="1030" name="TextBox 7"/>
          <p:cNvSpPr txBox="1">
            <a:spLocks noChangeArrowheads="1"/>
          </p:cNvSpPr>
          <p:nvPr/>
        </p:nvSpPr>
        <p:spPr bwMode="auto">
          <a:xfrm rot="-5400000">
            <a:off x="-577056" y="3472656"/>
            <a:ext cx="1981200" cy="369888"/>
          </a:xfrm>
          <a:prstGeom prst="rect">
            <a:avLst/>
          </a:prstGeom>
          <a:noFill/>
          <a:ln w="9525">
            <a:noFill/>
            <a:miter lim="800000"/>
            <a:headEnd/>
            <a:tailEnd/>
          </a:ln>
        </p:spPr>
        <p:txBody>
          <a:bodyPr>
            <a:spAutoFit/>
          </a:bodyPr>
          <a:lstStyle/>
          <a:p>
            <a:pPr algn="ctr"/>
            <a:r>
              <a:rPr lang="en-US" sz="1800">
                <a:solidFill>
                  <a:srgbClr val="FFFF00"/>
                </a:solidFill>
              </a:rPr>
              <a:t>Number of Cows</a:t>
            </a:r>
          </a:p>
        </p:txBody>
      </p:sp>
      <p:pic>
        <p:nvPicPr>
          <p:cNvPr id="7" name="Record31">
            <a:hlinkClick r:id="" action="ppaction://media"/>
          </p:cNvPr>
          <p:cNvPicPr>
            <a:picLocks noRot="1" noChangeAspect="1"/>
          </p:cNvPicPr>
          <p:nvPr>
            <a:wavAudioFile r:embed="rId2" name="Record31"/>
          </p:nvPr>
        </p:nvPicPr>
        <p:blipFill>
          <a:blip r:embed="rId6"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6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381000"/>
            <a:ext cx="7848600" cy="1143000"/>
          </a:xfrm>
        </p:spPr>
        <p:txBody>
          <a:bodyPr/>
          <a:lstStyle/>
          <a:p>
            <a:pPr eaLnBrk="1" hangingPunct="1"/>
            <a:r>
              <a:rPr lang="en-US" smtClean="0"/>
              <a:t>Reasons to Check the Temperature</a:t>
            </a:r>
            <a:endParaRPr lang="en-US" smtClean="0">
              <a:solidFill>
                <a:srgbClr val="FF6600"/>
              </a:solidFill>
            </a:endParaRPr>
          </a:p>
        </p:txBody>
      </p:sp>
      <p:sp>
        <p:nvSpPr>
          <p:cNvPr id="43011" name="Rectangle 3"/>
          <p:cNvSpPr>
            <a:spLocks noChangeArrowheads="1"/>
          </p:cNvSpPr>
          <p:nvPr/>
        </p:nvSpPr>
        <p:spPr bwMode="auto">
          <a:xfrm>
            <a:off x="1371600" y="1954213"/>
            <a:ext cx="6705600" cy="3989387"/>
          </a:xfrm>
          <a:prstGeom prst="rect">
            <a:avLst/>
          </a:prstGeom>
          <a:noFill/>
          <a:ln w="12700">
            <a:noFill/>
            <a:miter lim="800000"/>
            <a:headEnd/>
            <a:tailEnd/>
          </a:ln>
        </p:spPr>
        <p:txBody>
          <a:bodyPr lIns="92075" tIns="36512" rIns="92075" bIns="36512"/>
          <a:lstStyle/>
          <a:p>
            <a:pPr marL="342900" indent="-342900">
              <a:lnSpc>
                <a:spcPct val="130000"/>
              </a:lnSpc>
              <a:spcBef>
                <a:spcPct val="20000"/>
              </a:spcBef>
              <a:buClr>
                <a:srgbClr val="FF0000"/>
              </a:buClr>
              <a:buFont typeface="Wingdings" pitchFamily="2" charset="2"/>
              <a:buChar char="ü"/>
            </a:pPr>
            <a:r>
              <a:rPr lang="en-US" sz="2800">
                <a:latin typeface="Comic Sans MS" pitchFamily="66" charset="0"/>
              </a:rPr>
              <a:t>Identify illness earlier</a:t>
            </a:r>
          </a:p>
          <a:p>
            <a:pPr marL="342900" indent="-342900">
              <a:lnSpc>
                <a:spcPct val="130000"/>
              </a:lnSpc>
              <a:spcBef>
                <a:spcPct val="20000"/>
              </a:spcBef>
              <a:buClr>
                <a:srgbClr val="FF0000"/>
              </a:buClr>
              <a:buFont typeface="Wingdings" pitchFamily="2" charset="2"/>
              <a:buChar char="ü"/>
            </a:pPr>
            <a:r>
              <a:rPr lang="en-US" sz="2800">
                <a:latin typeface="Comic Sans MS" pitchFamily="66" charset="0"/>
              </a:rPr>
              <a:t>Minimize antibiotic usage and milk discard by identifying illness earlier</a:t>
            </a:r>
          </a:p>
          <a:p>
            <a:pPr marL="342900" indent="-342900">
              <a:lnSpc>
                <a:spcPct val="130000"/>
              </a:lnSpc>
              <a:spcBef>
                <a:spcPct val="20000"/>
              </a:spcBef>
              <a:buClr>
                <a:srgbClr val="FF0000"/>
              </a:buClr>
              <a:buFont typeface="Wingdings" pitchFamily="2" charset="2"/>
              <a:buChar char="ü"/>
            </a:pPr>
            <a:r>
              <a:rPr lang="en-US" sz="2800">
                <a:latin typeface="Comic Sans MS" pitchFamily="66" charset="0"/>
              </a:rPr>
              <a:t>Maintain dry matter intake</a:t>
            </a:r>
          </a:p>
          <a:p>
            <a:pPr marL="342900" indent="-342900">
              <a:lnSpc>
                <a:spcPct val="130000"/>
              </a:lnSpc>
              <a:spcBef>
                <a:spcPct val="20000"/>
              </a:spcBef>
              <a:buClr>
                <a:srgbClr val="FF0000"/>
              </a:buClr>
              <a:buFont typeface="Wingdings" pitchFamily="2" charset="2"/>
              <a:buChar char="ü"/>
            </a:pPr>
            <a:r>
              <a:rPr lang="en-US" sz="2800">
                <a:latin typeface="Comic Sans MS" pitchFamily="66" charset="0"/>
              </a:rPr>
              <a:t>Maintain milk production</a:t>
            </a:r>
          </a:p>
          <a:p>
            <a:pPr marL="342900" indent="-342900">
              <a:lnSpc>
                <a:spcPct val="130000"/>
              </a:lnSpc>
              <a:spcBef>
                <a:spcPct val="20000"/>
              </a:spcBef>
              <a:buClr>
                <a:srgbClr val="FF0000"/>
              </a:buClr>
              <a:buFont typeface="Wingdings" pitchFamily="2" charset="2"/>
              <a:buChar char="ü"/>
            </a:pPr>
            <a:r>
              <a:rPr lang="en-US" sz="2800">
                <a:latin typeface="Comic Sans MS" pitchFamily="66" charset="0"/>
              </a:rPr>
              <a:t>Minimize involuntary culling</a:t>
            </a:r>
          </a:p>
        </p:txBody>
      </p:sp>
      <p:pic>
        <p:nvPicPr>
          <p:cNvPr id="4" name="Record32">
            <a:hlinkClick r:id="" action="ppaction://media"/>
          </p:cNvPr>
          <p:cNvPicPr>
            <a:picLocks noRot="1" noChangeAspect="1"/>
          </p:cNvPicPr>
          <p:nvPr>
            <a:wavAudioFile r:embed="rId1" name="Record32"/>
          </p:nvPr>
        </p:nvPicPr>
        <p:blipFill>
          <a:blip r:embed="rId4"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6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09600" y="152400"/>
            <a:ext cx="7772400" cy="1143000"/>
          </a:xfrm>
        </p:spPr>
        <p:txBody>
          <a:bodyPr/>
          <a:lstStyle/>
          <a:p>
            <a:pPr eaLnBrk="1" hangingPunct="1"/>
            <a:r>
              <a:rPr lang="en-US" smtClean="0"/>
              <a:t>Check the Uterus</a:t>
            </a:r>
          </a:p>
        </p:txBody>
      </p:sp>
      <p:sp>
        <p:nvSpPr>
          <p:cNvPr id="44035" name="Content Placeholder 2"/>
          <p:cNvSpPr>
            <a:spLocks noGrp="1"/>
          </p:cNvSpPr>
          <p:nvPr>
            <p:ph sz="half" idx="1"/>
          </p:nvPr>
        </p:nvSpPr>
        <p:spPr>
          <a:xfrm>
            <a:off x="2895600" y="1219200"/>
            <a:ext cx="6400800" cy="1676400"/>
          </a:xfrm>
        </p:spPr>
        <p:txBody>
          <a:bodyPr/>
          <a:lstStyle/>
          <a:p>
            <a:pPr eaLnBrk="1" hangingPunct="1"/>
            <a:r>
              <a:rPr lang="en-US" smtClean="0"/>
              <a:t>Note normal or abnormal discharge</a:t>
            </a:r>
          </a:p>
          <a:p>
            <a:pPr eaLnBrk="1" hangingPunct="1"/>
            <a:r>
              <a:rPr lang="en-US" smtClean="0"/>
              <a:t>Varies by day after calving</a:t>
            </a:r>
          </a:p>
        </p:txBody>
      </p:sp>
      <p:pic>
        <p:nvPicPr>
          <p:cNvPr id="44036" name="Content Placeholder 4" descr="pregchek.JPG"/>
          <p:cNvPicPr>
            <a:picLocks noGrp="1" noChangeAspect="1"/>
          </p:cNvPicPr>
          <p:nvPr>
            <p:ph sz="half" idx="2"/>
          </p:nvPr>
        </p:nvPicPr>
        <p:blipFill>
          <a:blip r:embed="rId4" cstate="screen"/>
          <a:srcRect/>
          <a:stretch>
            <a:fillRect/>
          </a:stretch>
        </p:blipFill>
        <p:spPr>
          <a:xfrm>
            <a:off x="152400" y="1219200"/>
            <a:ext cx="2819400" cy="2114550"/>
          </a:xfrm>
        </p:spPr>
      </p:pic>
      <p:pic>
        <p:nvPicPr>
          <p:cNvPr id="44037" name="Picture 4" descr="DSC01422"/>
          <p:cNvPicPr>
            <a:picLocks noChangeAspect="1" noChangeArrowheads="1"/>
          </p:cNvPicPr>
          <p:nvPr/>
        </p:nvPicPr>
        <p:blipFill>
          <a:blip r:embed="rId5" cstate="screen"/>
          <a:srcRect/>
          <a:stretch>
            <a:fillRect/>
          </a:stretch>
        </p:blipFill>
        <p:spPr bwMode="auto">
          <a:xfrm>
            <a:off x="1828800" y="3886200"/>
            <a:ext cx="1371600" cy="1828800"/>
          </a:xfrm>
          <a:prstGeom prst="rect">
            <a:avLst/>
          </a:prstGeom>
          <a:noFill/>
          <a:ln w="9525">
            <a:noFill/>
            <a:miter lim="800000"/>
            <a:headEnd/>
            <a:tailEnd/>
          </a:ln>
        </p:spPr>
      </p:pic>
      <p:pic>
        <p:nvPicPr>
          <p:cNvPr id="8" name="Picture 232" descr="DSC01416"/>
          <p:cNvPicPr>
            <a:picLocks noChangeAspect="1" noChangeArrowheads="1"/>
          </p:cNvPicPr>
          <p:nvPr/>
        </p:nvPicPr>
        <p:blipFill>
          <a:blip r:embed="rId6" cstate="screen"/>
          <a:srcRect/>
          <a:stretch>
            <a:fillRect/>
          </a:stretch>
        </p:blipFill>
        <p:spPr bwMode="auto">
          <a:xfrm>
            <a:off x="457200" y="3352800"/>
            <a:ext cx="1371600" cy="1828800"/>
          </a:xfrm>
          <a:prstGeom prst="rect">
            <a:avLst/>
          </a:prstGeom>
          <a:noFill/>
          <a:ln w="9525">
            <a:noFill/>
            <a:miter lim="800000"/>
            <a:headEnd/>
            <a:tailEnd/>
          </a:ln>
        </p:spPr>
      </p:pic>
      <p:pic>
        <p:nvPicPr>
          <p:cNvPr id="44039" name="Picture 5"/>
          <p:cNvPicPr>
            <a:picLocks noChangeAspect="1" noChangeArrowheads="1"/>
          </p:cNvPicPr>
          <p:nvPr/>
        </p:nvPicPr>
        <p:blipFill>
          <a:blip r:embed="rId7" cstate="screen"/>
          <a:srcRect/>
          <a:stretch>
            <a:fillRect/>
          </a:stretch>
        </p:blipFill>
        <p:spPr bwMode="auto">
          <a:xfrm>
            <a:off x="4572000" y="2571750"/>
            <a:ext cx="2819400" cy="1265238"/>
          </a:xfrm>
          <a:prstGeom prst="rect">
            <a:avLst/>
          </a:prstGeom>
          <a:noFill/>
          <a:ln w="9525">
            <a:noFill/>
            <a:miter lim="800000"/>
            <a:headEnd/>
            <a:tailEnd/>
          </a:ln>
        </p:spPr>
      </p:pic>
      <p:sp>
        <p:nvSpPr>
          <p:cNvPr id="44040" name="TextBox 9"/>
          <p:cNvSpPr txBox="1">
            <a:spLocks noChangeArrowheads="1"/>
          </p:cNvSpPr>
          <p:nvPr/>
        </p:nvSpPr>
        <p:spPr bwMode="auto">
          <a:xfrm>
            <a:off x="4191000" y="3943350"/>
            <a:ext cx="3598863" cy="400050"/>
          </a:xfrm>
          <a:prstGeom prst="rect">
            <a:avLst/>
          </a:prstGeom>
          <a:noFill/>
          <a:ln w="9525">
            <a:noFill/>
            <a:miter lim="800000"/>
            <a:headEnd/>
            <a:tailEnd/>
          </a:ln>
        </p:spPr>
        <p:txBody>
          <a:bodyPr>
            <a:spAutoFit/>
          </a:bodyPr>
          <a:lstStyle/>
          <a:p>
            <a:pPr algn="ctr"/>
            <a:r>
              <a:rPr lang="en-US" sz="2000">
                <a:solidFill>
                  <a:srgbClr val="FFFF00"/>
                </a:solidFill>
                <a:latin typeface="Comic Sans MS" pitchFamily="66" charset="0"/>
              </a:rPr>
              <a:t>Type of uterine discharges</a:t>
            </a:r>
          </a:p>
        </p:txBody>
      </p:sp>
      <p:sp>
        <p:nvSpPr>
          <p:cNvPr id="11" name="Content Placeholder 2"/>
          <p:cNvSpPr txBox="1">
            <a:spLocks/>
          </p:cNvSpPr>
          <p:nvPr/>
        </p:nvSpPr>
        <p:spPr bwMode="auto">
          <a:xfrm>
            <a:off x="3200400" y="4648200"/>
            <a:ext cx="5943600" cy="1295400"/>
          </a:xfrm>
          <a:prstGeom prst="rect">
            <a:avLst/>
          </a:prstGeom>
          <a:noFill/>
          <a:ln w="9525">
            <a:noFill/>
            <a:miter lim="800000"/>
            <a:headEnd/>
            <a:tailEnd/>
          </a:ln>
          <a:effectLst/>
        </p:spPr>
        <p:txBody>
          <a:bodyPr/>
          <a:lstStyle/>
          <a:p>
            <a:pPr marL="342900" indent="-342900" algn="ctr">
              <a:spcBef>
                <a:spcPct val="20000"/>
              </a:spcBef>
              <a:defRPr/>
            </a:pPr>
            <a:r>
              <a:rPr lang="en-US" kern="0" dirty="0">
                <a:solidFill>
                  <a:srgbClr val="FF9933"/>
                </a:solidFill>
                <a:latin typeface="Comic Sans MS" pitchFamily="66" charset="0"/>
                <a:cs typeface="+mn-cs"/>
              </a:rPr>
              <a:t>Palpation of the uterus per rectum is a  tool to evaluate uterine discharge and retained placenta</a:t>
            </a:r>
          </a:p>
        </p:txBody>
      </p:sp>
      <p:pic>
        <p:nvPicPr>
          <p:cNvPr id="12" name="Record33">
            <a:hlinkClick r:id="" action="ppaction://media"/>
          </p:cNvPr>
          <p:cNvPicPr>
            <a:picLocks noRot="1" noChangeAspect="1"/>
          </p:cNvPicPr>
          <p:nvPr>
            <a:wavAudioFile r:embed="rId1" name="Record33"/>
          </p:nvPr>
        </p:nvPicPr>
        <p:blipFill>
          <a:blip r:embed="rId8"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01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371600" y="0"/>
            <a:ext cx="5867400" cy="914400"/>
          </a:xfrm>
        </p:spPr>
        <p:txBody>
          <a:bodyPr/>
          <a:lstStyle/>
          <a:p>
            <a:pPr eaLnBrk="1" hangingPunct="1"/>
            <a:r>
              <a:rPr lang="en-US" smtClean="0"/>
              <a:t>Maintain Records</a:t>
            </a:r>
          </a:p>
        </p:txBody>
      </p:sp>
      <p:sp>
        <p:nvSpPr>
          <p:cNvPr id="45059" name="Content Placeholder 2"/>
          <p:cNvSpPr>
            <a:spLocks noGrp="1"/>
          </p:cNvSpPr>
          <p:nvPr>
            <p:ph sz="half" idx="1"/>
          </p:nvPr>
        </p:nvSpPr>
        <p:spPr>
          <a:xfrm>
            <a:off x="990600" y="914400"/>
            <a:ext cx="3810000" cy="3352800"/>
          </a:xfrm>
        </p:spPr>
        <p:txBody>
          <a:bodyPr/>
          <a:lstStyle/>
          <a:p>
            <a:pPr eaLnBrk="1" hangingPunct="1"/>
            <a:r>
              <a:rPr lang="en-US" smtClean="0"/>
              <a:t>Date</a:t>
            </a:r>
          </a:p>
          <a:p>
            <a:pPr eaLnBrk="1" hangingPunct="1"/>
            <a:r>
              <a:rPr lang="en-US" smtClean="0"/>
              <a:t>Cow ID</a:t>
            </a:r>
          </a:p>
          <a:p>
            <a:pPr eaLnBrk="1" hangingPunct="1"/>
            <a:r>
              <a:rPr lang="en-US" smtClean="0"/>
              <a:t>Symptoms</a:t>
            </a:r>
          </a:p>
          <a:p>
            <a:pPr eaLnBrk="1" hangingPunct="1"/>
            <a:r>
              <a:rPr lang="en-US" smtClean="0"/>
              <a:t>Diagnosis</a:t>
            </a:r>
          </a:p>
          <a:p>
            <a:pPr eaLnBrk="1" hangingPunct="1"/>
            <a:r>
              <a:rPr lang="en-US" smtClean="0"/>
              <a:t>Treatment</a:t>
            </a:r>
          </a:p>
          <a:p>
            <a:pPr eaLnBrk="1" hangingPunct="1"/>
            <a:r>
              <a:rPr lang="en-US" smtClean="0"/>
              <a:t>Withdrawal</a:t>
            </a:r>
          </a:p>
          <a:p>
            <a:pPr eaLnBrk="1" hangingPunct="1">
              <a:buFontTx/>
              <a:buNone/>
            </a:pPr>
            <a:endParaRPr lang="en-US" smtClean="0"/>
          </a:p>
          <a:p>
            <a:pPr eaLnBrk="1" hangingPunct="1"/>
            <a:endParaRPr lang="en-US" smtClean="0"/>
          </a:p>
          <a:p>
            <a:pPr eaLnBrk="1" hangingPunct="1"/>
            <a:endParaRPr lang="en-US" smtClean="0"/>
          </a:p>
        </p:txBody>
      </p:sp>
      <p:pic>
        <p:nvPicPr>
          <p:cNvPr id="45060" name="Content Placeholder 4" descr="worksht.JPG"/>
          <p:cNvPicPr>
            <a:picLocks noGrp="1" noChangeAspect="1"/>
          </p:cNvPicPr>
          <p:nvPr>
            <p:ph sz="half" idx="2"/>
          </p:nvPr>
        </p:nvPicPr>
        <p:blipFill>
          <a:blip r:embed="rId4" cstate="screen"/>
          <a:srcRect/>
          <a:stretch>
            <a:fillRect/>
          </a:stretch>
        </p:blipFill>
        <p:spPr>
          <a:xfrm>
            <a:off x="5943600" y="990600"/>
            <a:ext cx="2767013" cy="2209800"/>
          </a:xfrm>
        </p:spPr>
      </p:pic>
      <p:pic>
        <p:nvPicPr>
          <p:cNvPr id="45061" name="Picture 6" descr="MPj03993130000[1]"/>
          <p:cNvPicPr>
            <a:picLocks noChangeAspect="1" noChangeArrowheads="1"/>
          </p:cNvPicPr>
          <p:nvPr/>
        </p:nvPicPr>
        <p:blipFill>
          <a:blip r:embed="rId5" cstate="screen"/>
          <a:srcRect/>
          <a:stretch>
            <a:fillRect/>
          </a:stretch>
        </p:blipFill>
        <p:spPr bwMode="auto">
          <a:xfrm>
            <a:off x="5943600" y="3200400"/>
            <a:ext cx="1944688" cy="1295400"/>
          </a:xfrm>
          <a:prstGeom prst="rect">
            <a:avLst/>
          </a:prstGeom>
          <a:noFill/>
          <a:ln w="9525">
            <a:noFill/>
            <a:miter lim="800000"/>
            <a:headEnd/>
            <a:tailEnd/>
          </a:ln>
        </p:spPr>
      </p:pic>
      <p:pic>
        <p:nvPicPr>
          <p:cNvPr id="45062" name="Picture 7"/>
          <p:cNvPicPr>
            <a:picLocks noChangeAspect="1" noChangeArrowheads="1"/>
          </p:cNvPicPr>
          <p:nvPr/>
        </p:nvPicPr>
        <p:blipFill>
          <a:blip r:embed="rId6" cstate="screen"/>
          <a:srcRect/>
          <a:stretch>
            <a:fillRect/>
          </a:stretch>
        </p:blipFill>
        <p:spPr bwMode="auto">
          <a:xfrm>
            <a:off x="7696200" y="2438400"/>
            <a:ext cx="1447800" cy="1371600"/>
          </a:xfrm>
          <a:prstGeom prst="rect">
            <a:avLst/>
          </a:prstGeom>
          <a:noFill/>
          <a:ln w="9525">
            <a:noFill/>
            <a:miter lim="800000"/>
            <a:headEnd/>
            <a:tailEnd/>
          </a:ln>
        </p:spPr>
      </p:pic>
      <p:pic>
        <p:nvPicPr>
          <p:cNvPr id="45063" name="Picture 10"/>
          <p:cNvPicPr>
            <a:picLocks noChangeAspect="1" noChangeArrowheads="1"/>
          </p:cNvPicPr>
          <p:nvPr/>
        </p:nvPicPr>
        <p:blipFill>
          <a:blip r:embed="rId7" cstate="screen"/>
          <a:srcRect/>
          <a:stretch>
            <a:fillRect/>
          </a:stretch>
        </p:blipFill>
        <p:spPr bwMode="auto">
          <a:xfrm>
            <a:off x="4191000" y="2211388"/>
            <a:ext cx="1752600" cy="1674812"/>
          </a:xfrm>
          <a:prstGeom prst="rect">
            <a:avLst/>
          </a:prstGeom>
          <a:noFill/>
          <a:ln w="9525">
            <a:noFill/>
            <a:miter lim="800000"/>
            <a:headEnd/>
            <a:tailEnd/>
          </a:ln>
        </p:spPr>
      </p:pic>
      <p:pic>
        <p:nvPicPr>
          <p:cNvPr id="45064" name="Picture 17"/>
          <p:cNvPicPr>
            <a:picLocks noChangeAspect="1" noChangeArrowheads="1"/>
          </p:cNvPicPr>
          <p:nvPr/>
        </p:nvPicPr>
        <p:blipFill>
          <a:blip r:embed="rId8" cstate="screen"/>
          <a:srcRect/>
          <a:stretch>
            <a:fillRect/>
          </a:stretch>
        </p:blipFill>
        <p:spPr bwMode="auto">
          <a:xfrm>
            <a:off x="2438400" y="3886200"/>
            <a:ext cx="3543300" cy="2362200"/>
          </a:xfrm>
          <a:prstGeom prst="rect">
            <a:avLst/>
          </a:prstGeom>
          <a:noFill/>
          <a:ln w="9525">
            <a:noFill/>
            <a:miter lim="800000"/>
            <a:headEnd/>
            <a:tailEnd/>
          </a:ln>
        </p:spPr>
      </p:pic>
      <p:pic>
        <p:nvPicPr>
          <p:cNvPr id="10" name="Record34">
            <a:hlinkClick r:id="" action="ppaction://media"/>
          </p:cNvPr>
          <p:cNvPicPr>
            <a:picLocks noRot="1" noChangeAspect="1"/>
          </p:cNvPicPr>
          <p:nvPr>
            <a:wavAudioFile r:embed="rId1" name="Record34"/>
          </p:nvPr>
        </p:nvPicPr>
        <p:blipFill>
          <a:blip r:embed="rId9" cstate="screen"/>
          <a:srcRect/>
          <a:stretch>
            <a:fillRect/>
          </a:stretch>
        </p:blipFill>
        <p:spPr bwMode="auto">
          <a:xfrm>
            <a:off x="4419600" y="3276600"/>
            <a:ext cx="304800" cy="304800"/>
          </a:xfrm>
          <a:prstGeom prst="rect">
            <a:avLst/>
          </a:prstGeom>
          <a:noFill/>
          <a:ln w="9525">
            <a:noFill/>
            <a:miter lim="800000"/>
            <a:headEnd/>
            <a:tailEnd/>
          </a:ln>
        </p:spPr>
      </p:pic>
      <p:sp>
        <p:nvSpPr>
          <p:cNvPr id="45066" name="Rectangle 10"/>
          <p:cNvSpPr>
            <a:spLocks noChangeArrowheads="1"/>
          </p:cNvSpPr>
          <p:nvPr/>
        </p:nvSpPr>
        <p:spPr bwMode="auto">
          <a:xfrm>
            <a:off x="2895600" y="5334000"/>
            <a:ext cx="609600" cy="152400"/>
          </a:xfrm>
          <a:prstGeom prst="rect">
            <a:avLst/>
          </a:prstGeom>
          <a:noFill/>
          <a:ln w="9525" algn="ctr">
            <a:noFill/>
            <a:round/>
            <a:headEnd/>
            <a:tailEnd/>
          </a:ln>
        </p:spPr>
        <p:txBody>
          <a:bodyPr wrap="none"/>
          <a:lstStyle/>
          <a:p>
            <a:endParaRPr lang="en-US"/>
          </a:p>
        </p:txBody>
      </p:sp>
      <p:sp>
        <p:nvSpPr>
          <p:cNvPr id="45067" name="Rectangle 11"/>
          <p:cNvSpPr>
            <a:spLocks noChangeArrowheads="1"/>
          </p:cNvSpPr>
          <p:nvPr/>
        </p:nvSpPr>
        <p:spPr bwMode="auto">
          <a:xfrm>
            <a:off x="2895600" y="5389563"/>
            <a:ext cx="609600" cy="46037"/>
          </a:xfrm>
          <a:prstGeom prst="rect">
            <a:avLst/>
          </a:prstGeom>
          <a:solidFill>
            <a:schemeClr val="tx1"/>
          </a:solidFill>
          <a:ln w="9525" algn="ctr">
            <a:solidFill>
              <a:schemeClr val="tx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8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14400" y="304800"/>
            <a:ext cx="7848600" cy="1219200"/>
          </a:xfrm>
        </p:spPr>
        <p:txBody>
          <a:bodyPr/>
          <a:lstStyle/>
          <a:p>
            <a:pPr eaLnBrk="1" hangingPunct="1"/>
            <a:r>
              <a:rPr lang="en-US" smtClean="0"/>
              <a:t>Determine if Antibiotic Treatment Is Necessary</a:t>
            </a:r>
            <a:endParaRPr lang="en-US" sz="3200" smtClean="0"/>
          </a:p>
        </p:txBody>
      </p:sp>
      <p:pic>
        <p:nvPicPr>
          <p:cNvPr id="46083" name="Picture 10"/>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3733800" y="3352800"/>
            <a:ext cx="1557338" cy="1752600"/>
          </a:xfrm>
          <a:prstGeom prst="rect">
            <a:avLst/>
          </a:prstGeom>
          <a:noFill/>
          <a:ln w="9525">
            <a:noFill/>
            <a:miter lim="800000"/>
            <a:headEnd/>
            <a:tailEnd/>
          </a:ln>
        </p:spPr>
      </p:pic>
      <p:pic>
        <p:nvPicPr>
          <p:cNvPr id="46084" name="Picture 15"/>
          <p:cNvPicPr>
            <a:picLocks noChangeAspect="1" noChangeArrowheads="1"/>
          </p:cNvPicPr>
          <p:nvPr/>
        </p:nvPicPr>
        <p:blipFill>
          <a:blip r:embed="rId5" cstate="screen"/>
          <a:srcRect/>
          <a:stretch>
            <a:fillRect/>
          </a:stretch>
        </p:blipFill>
        <p:spPr bwMode="auto">
          <a:xfrm>
            <a:off x="6629400" y="4419600"/>
            <a:ext cx="1828800" cy="1422400"/>
          </a:xfrm>
          <a:prstGeom prst="rect">
            <a:avLst/>
          </a:prstGeom>
          <a:noFill/>
          <a:ln w="9525">
            <a:noFill/>
            <a:miter lim="800000"/>
            <a:headEnd/>
            <a:tailEnd/>
          </a:ln>
        </p:spPr>
      </p:pic>
      <p:pic>
        <p:nvPicPr>
          <p:cNvPr id="46085" name="Picture 17"/>
          <p:cNvPicPr>
            <a:picLocks noChangeAspect="1" noChangeArrowheads="1"/>
          </p:cNvPicPr>
          <p:nvPr/>
        </p:nvPicPr>
        <p:blipFill>
          <a:blip r:embed="rId6" cstate="screen"/>
          <a:srcRect/>
          <a:stretch>
            <a:fillRect/>
          </a:stretch>
        </p:blipFill>
        <p:spPr bwMode="auto">
          <a:xfrm>
            <a:off x="457200" y="1752600"/>
            <a:ext cx="2166938" cy="1752600"/>
          </a:xfrm>
          <a:prstGeom prst="rect">
            <a:avLst/>
          </a:prstGeom>
          <a:noFill/>
          <a:ln w="9525">
            <a:noFill/>
            <a:miter lim="800000"/>
            <a:headEnd/>
            <a:tailEnd/>
          </a:ln>
        </p:spPr>
      </p:pic>
      <p:pic>
        <p:nvPicPr>
          <p:cNvPr id="46086" name="Picture 18"/>
          <p:cNvPicPr>
            <a:picLocks noChangeAspect="1" noChangeArrowheads="1"/>
          </p:cNvPicPr>
          <p:nvPr/>
        </p:nvPicPr>
        <p:blipFill>
          <a:blip r:embed="rId7" cstate="screen"/>
          <a:srcRect/>
          <a:stretch>
            <a:fillRect/>
          </a:stretch>
        </p:blipFill>
        <p:spPr bwMode="auto">
          <a:xfrm>
            <a:off x="6248400" y="2438400"/>
            <a:ext cx="2540000" cy="1809750"/>
          </a:xfrm>
          <a:prstGeom prst="rect">
            <a:avLst/>
          </a:prstGeom>
          <a:noFill/>
          <a:ln w="9525">
            <a:noFill/>
            <a:miter lim="800000"/>
            <a:headEnd/>
            <a:tailEnd/>
          </a:ln>
        </p:spPr>
      </p:pic>
      <p:pic>
        <p:nvPicPr>
          <p:cNvPr id="46087" name="Picture 19"/>
          <p:cNvPicPr>
            <a:picLocks noChangeAspect="1" noChangeArrowheads="1"/>
          </p:cNvPicPr>
          <p:nvPr/>
        </p:nvPicPr>
        <p:blipFill>
          <a:blip r:embed="rId8" cstate="screen"/>
          <a:srcRect/>
          <a:stretch>
            <a:fillRect/>
          </a:stretch>
        </p:blipFill>
        <p:spPr bwMode="auto">
          <a:xfrm>
            <a:off x="457200" y="4038600"/>
            <a:ext cx="2166938" cy="1752600"/>
          </a:xfrm>
          <a:prstGeom prst="rect">
            <a:avLst/>
          </a:prstGeom>
          <a:noFill/>
          <a:ln w="9525">
            <a:noFill/>
            <a:miter lim="800000"/>
            <a:headEnd/>
            <a:tailEnd/>
          </a:ln>
        </p:spPr>
      </p:pic>
      <p:sp>
        <p:nvSpPr>
          <p:cNvPr id="46088" name="AutoShape 20"/>
          <p:cNvSpPr>
            <a:spLocks noChangeArrowheads="1"/>
          </p:cNvSpPr>
          <p:nvPr/>
        </p:nvSpPr>
        <p:spPr bwMode="auto">
          <a:xfrm rot="1241630">
            <a:off x="2709863" y="2938463"/>
            <a:ext cx="746125" cy="381000"/>
          </a:xfrm>
          <a:prstGeom prst="rightArrow">
            <a:avLst>
              <a:gd name="adj1" fmla="val 50000"/>
              <a:gd name="adj2" fmla="val 55078"/>
            </a:avLst>
          </a:prstGeom>
          <a:solidFill>
            <a:schemeClr val="accent1"/>
          </a:solidFill>
          <a:ln w="9525">
            <a:solidFill>
              <a:schemeClr val="tx1"/>
            </a:solidFill>
            <a:miter lim="800000"/>
            <a:headEnd/>
            <a:tailEnd/>
          </a:ln>
        </p:spPr>
        <p:txBody>
          <a:bodyPr wrap="none" anchor="ctr"/>
          <a:lstStyle/>
          <a:p>
            <a:endParaRPr lang="en-US"/>
          </a:p>
        </p:txBody>
      </p:sp>
      <p:sp>
        <p:nvSpPr>
          <p:cNvPr id="46089" name="AutoShape 21"/>
          <p:cNvSpPr>
            <a:spLocks noChangeArrowheads="1"/>
          </p:cNvSpPr>
          <p:nvPr/>
        </p:nvSpPr>
        <p:spPr bwMode="auto">
          <a:xfrm rot="-2170875">
            <a:off x="2860675" y="4602163"/>
            <a:ext cx="744538" cy="381000"/>
          </a:xfrm>
          <a:prstGeom prst="rightArrow">
            <a:avLst>
              <a:gd name="adj1" fmla="val 50000"/>
              <a:gd name="adj2" fmla="val 54961"/>
            </a:avLst>
          </a:prstGeom>
          <a:solidFill>
            <a:schemeClr val="accent1"/>
          </a:solidFill>
          <a:ln w="9525">
            <a:solidFill>
              <a:schemeClr val="tx1"/>
            </a:solidFill>
            <a:miter lim="800000"/>
            <a:headEnd/>
            <a:tailEnd/>
          </a:ln>
        </p:spPr>
        <p:txBody>
          <a:bodyPr wrap="none" anchor="ctr"/>
          <a:lstStyle/>
          <a:p>
            <a:endParaRPr lang="en-US"/>
          </a:p>
        </p:txBody>
      </p:sp>
      <p:sp>
        <p:nvSpPr>
          <p:cNvPr id="46090" name="AutoShape 22"/>
          <p:cNvSpPr>
            <a:spLocks noChangeArrowheads="1"/>
          </p:cNvSpPr>
          <p:nvPr/>
        </p:nvSpPr>
        <p:spPr bwMode="auto">
          <a:xfrm>
            <a:off x="5334000" y="3886200"/>
            <a:ext cx="744538" cy="381000"/>
          </a:xfrm>
          <a:prstGeom prst="rightArrow">
            <a:avLst>
              <a:gd name="adj1" fmla="val 50000"/>
              <a:gd name="adj2" fmla="val 54961"/>
            </a:avLst>
          </a:prstGeom>
          <a:solidFill>
            <a:schemeClr val="accent1"/>
          </a:solidFill>
          <a:ln w="9525">
            <a:solidFill>
              <a:schemeClr val="tx1"/>
            </a:solidFill>
            <a:miter lim="800000"/>
            <a:headEnd/>
            <a:tailEnd/>
          </a:ln>
        </p:spPr>
        <p:txBody>
          <a:bodyPr wrap="none" anchor="ctr"/>
          <a:lstStyle/>
          <a:p>
            <a:endParaRPr lang="en-US"/>
          </a:p>
        </p:txBody>
      </p:sp>
      <p:pic>
        <p:nvPicPr>
          <p:cNvPr id="11" name="Record">
            <a:hlinkClick r:id="" action="ppaction://media"/>
          </p:cNvPr>
          <p:cNvPicPr>
            <a:picLocks noRot="1" noChangeAspect="1"/>
          </p:cNvPicPr>
          <p:nvPr>
            <a:wavAudioFile r:embed="rId1" name="Record"/>
          </p:nvPr>
        </p:nvPicPr>
        <p:blipFill>
          <a:blip r:embed="rId9"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0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09600" y="152400"/>
            <a:ext cx="8229600" cy="990600"/>
          </a:xfrm>
        </p:spPr>
        <p:txBody>
          <a:bodyPr/>
          <a:lstStyle/>
          <a:p>
            <a:pPr eaLnBrk="1" hangingPunct="1"/>
            <a:r>
              <a:rPr lang="en-US" smtClean="0"/>
              <a:t>Before Selecting a Treatment</a:t>
            </a:r>
          </a:p>
        </p:txBody>
      </p:sp>
      <p:sp>
        <p:nvSpPr>
          <p:cNvPr id="47107" name="Content Placeholder 3"/>
          <p:cNvSpPr>
            <a:spLocks noGrp="1"/>
          </p:cNvSpPr>
          <p:nvPr>
            <p:ph sz="half" idx="2"/>
          </p:nvPr>
        </p:nvSpPr>
        <p:spPr>
          <a:xfrm>
            <a:off x="533400" y="1371600"/>
            <a:ext cx="8305800" cy="4648200"/>
          </a:xfrm>
        </p:spPr>
        <p:txBody>
          <a:bodyPr/>
          <a:lstStyle/>
          <a:p>
            <a:pPr eaLnBrk="1" hangingPunct="1">
              <a:spcBef>
                <a:spcPct val="0"/>
              </a:spcBef>
              <a:spcAft>
                <a:spcPts val="1200"/>
              </a:spcAft>
            </a:pPr>
            <a:r>
              <a:rPr lang="en-US" sz="2400" smtClean="0"/>
              <a:t>Do not stop the clinical exam at the first findings – </a:t>
            </a:r>
            <a:r>
              <a:rPr lang="en-US" sz="2400" smtClean="0">
                <a:solidFill>
                  <a:srgbClr val="FF0000"/>
                </a:solidFill>
              </a:rPr>
              <a:t>you can miss other signs of disease!!</a:t>
            </a:r>
          </a:p>
          <a:p>
            <a:pPr eaLnBrk="1" hangingPunct="1">
              <a:spcBef>
                <a:spcPct val="0"/>
              </a:spcBef>
              <a:spcAft>
                <a:spcPts val="1200"/>
              </a:spcAft>
            </a:pPr>
            <a:r>
              <a:rPr lang="en-US" sz="2400" smtClean="0"/>
              <a:t>Try to associate all normal and abnormal signs found during the exam with common diseases</a:t>
            </a:r>
          </a:p>
          <a:p>
            <a:pPr eaLnBrk="1" hangingPunct="1">
              <a:spcBef>
                <a:spcPct val="0"/>
              </a:spcBef>
              <a:spcAft>
                <a:spcPts val="1200"/>
              </a:spcAft>
            </a:pPr>
            <a:r>
              <a:rPr lang="en-US" sz="2400" smtClean="0"/>
              <a:t> </a:t>
            </a:r>
            <a:r>
              <a:rPr lang="en-US" sz="2400" smtClean="0">
                <a:solidFill>
                  <a:srgbClr val="FF0000"/>
                </a:solidFill>
              </a:rPr>
              <a:t>If you don’t recognize something talk to your supervisor and/or herd veterinarian immediately!</a:t>
            </a:r>
            <a:r>
              <a:rPr lang="en-US" sz="2400" smtClean="0"/>
              <a:t> </a:t>
            </a:r>
          </a:p>
          <a:p>
            <a:pPr eaLnBrk="1" hangingPunct="1">
              <a:spcBef>
                <a:spcPct val="0"/>
              </a:spcBef>
              <a:spcAft>
                <a:spcPts val="1200"/>
              </a:spcAft>
            </a:pPr>
            <a:r>
              <a:rPr lang="en-US" sz="2400" smtClean="0"/>
              <a:t>Follow the treatment indicated in the dairy’s protocols for each specific illness</a:t>
            </a:r>
          </a:p>
          <a:p>
            <a:pPr eaLnBrk="1" hangingPunct="1">
              <a:spcBef>
                <a:spcPct val="0"/>
              </a:spcBef>
              <a:spcAft>
                <a:spcPts val="1200"/>
              </a:spcAft>
            </a:pPr>
            <a:r>
              <a:rPr lang="en-US" sz="2400" smtClean="0"/>
              <a:t>In case of no response to treatment – contact your supervisor immediately</a:t>
            </a:r>
          </a:p>
        </p:txBody>
      </p:sp>
      <p:pic>
        <p:nvPicPr>
          <p:cNvPr id="5" name="Record36">
            <a:hlinkClick r:id="" action="ppaction://media"/>
          </p:cNvPr>
          <p:cNvPicPr>
            <a:picLocks noRot="1" noChangeAspect="1"/>
          </p:cNvPicPr>
          <p:nvPr>
            <a:wavAudioFile r:embed="rId1" name="Record36"/>
          </p:nvPr>
        </p:nvPicPr>
        <p:blipFill>
          <a:blip r:embed="rId4"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1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IMG_2118.jpg"/>
          <p:cNvPicPr>
            <a:picLocks noChangeAspect="1"/>
          </p:cNvPicPr>
          <p:nvPr/>
        </p:nvPicPr>
        <p:blipFill>
          <a:blip r:embed="rId4" cstate="screen"/>
          <a:srcRect/>
          <a:stretch>
            <a:fillRect/>
          </a:stretch>
        </p:blipFill>
        <p:spPr bwMode="auto">
          <a:xfrm>
            <a:off x="4940300" y="3352800"/>
            <a:ext cx="4203700" cy="2057400"/>
          </a:xfrm>
          <a:prstGeom prst="rect">
            <a:avLst/>
          </a:prstGeom>
          <a:noFill/>
          <a:ln w="9525">
            <a:noFill/>
            <a:miter lim="800000"/>
            <a:headEnd/>
            <a:tailEnd/>
          </a:ln>
        </p:spPr>
      </p:pic>
      <p:sp>
        <p:nvSpPr>
          <p:cNvPr id="48131" name="Title 1"/>
          <p:cNvSpPr>
            <a:spLocks noGrp="1"/>
          </p:cNvSpPr>
          <p:nvPr>
            <p:ph type="title"/>
          </p:nvPr>
        </p:nvSpPr>
        <p:spPr>
          <a:xfrm>
            <a:off x="381000" y="228600"/>
            <a:ext cx="8229600" cy="1066800"/>
          </a:xfrm>
        </p:spPr>
        <p:txBody>
          <a:bodyPr/>
          <a:lstStyle/>
          <a:p>
            <a:pPr eaLnBrk="1" hangingPunct="1"/>
            <a:r>
              <a:rPr lang="en-US" smtClean="0"/>
              <a:t>Other Disease Considerations</a:t>
            </a:r>
          </a:p>
        </p:txBody>
      </p:sp>
      <p:sp>
        <p:nvSpPr>
          <p:cNvPr id="48132" name="Content Placeholder 2"/>
          <p:cNvSpPr>
            <a:spLocks noGrp="1"/>
          </p:cNvSpPr>
          <p:nvPr>
            <p:ph idx="1"/>
          </p:nvPr>
        </p:nvSpPr>
        <p:spPr>
          <a:xfrm>
            <a:off x="457200" y="1219200"/>
            <a:ext cx="8229600" cy="2590800"/>
          </a:xfrm>
        </p:spPr>
        <p:txBody>
          <a:bodyPr/>
          <a:lstStyle/>
          <a:p>
            <a:pPr eaLnBrk="1" hangingPunct="1"/>
            <a:r>
              <a:rPr lang="en-US" sz="2800" smtClean="0"/>
              <a:t>Nutrition from close-up to freshening</a:t>
            </a:r>
          </a:p>
          <a:p>
            <a:pPr eaLnBrk="1" hangingPunct="1"/>
            <a:r>
              <a:rPr lang="en-US" sz="2800" smtClean="0"/>
              <a:t>Early assistance in calving if needed</a:t>
            </a:r>
          </a:p>
          <a:p>
            <a:pPr eaLnBrk="1" hangingPunct="1"/>
            <a:r>
              <a:rPr lang="en-US" sz="2800" smtClean="0"/>
              <a:t>Clean, comfortable bedding</a:t>
            </a:r>
          </a:p>
          <a:p>
            <a:pPr eaLnBrk="1" hangingPunct="1"/>
            <a:r>
              <a:rPr lang="en-US" sz="2800" smtClean="0"/>
              <a:t>Feed waiting in bunk when cows return from the parlor</a:t>
            </a:r>
          </a:p>
          <a:p>
            <a:pPr eaLnBrk="1" hangingPunct="1">
              <a:buFontTx/>
              <a:buNone/>
            </a:pPr>
            <a:endParaRPr lang="en-US" sz="2800" smtClean="0"/>
          </a:p>
        </p:txBody>
      </p:sp>
      <p:sp>
        <p:nvSpPr>
          <p:cNvPr id="7" name="TextBox 6"/>
          <p:cNvSpPr txBox="1"/>
          <p:nvPr/>
        </p:nvSpPr>
        <p:spPr>
          <a:xfrm>
            <a:off x="457200" y="3657600"/>
            <a:ext cx="4648200" cy="2701925"/>
          </a:xfrm>
          <a:prstGeom prst="rect">
            <a:avLst/>
          </a:prstGeom>
          <a:noFill/>
        </p:spPr>
        <p:txBody>
          <a:bodyPr>
            <a:spAutoFit/>
          </a:bodyPr>
          <a:lstStyle/>
          <a:p>
            <a:pPr marL="342900" indent="-342900">
              <a:spcBef>
                <a:spcPct val="20000"/>
              </a:spcBef>
              <a:buFontTx/>
              <a:buChar char="•"/>
              <a:defRPr/>
            </a:pPr>
            <a:r>
              <a:rPr lang="en-US" sz="2800" dirty="0">
                <a:latin typeface="Comic Sans MS" pitchFamily="66" charset="0"/>
                <a:cs typeface="+mn-cs"/>
              </a:rPr>
              <a:t>Bunk and </a:t>
            </a:r>
            <a:r>
              <a:rPr lang="en-US" sz="2800" dirty="0" err="1">
                <a:latin typeface="Comic Sans MS" pitchFamily="66" charset="0"/>
                <a:cs typeface="+mn-cs"/>
              </a:rPr>
              <a:t>freestall</a:t>
            </a:r>
            <a:r>
              <a:rPr lang="en-US" sz="2800" dirty="0">
                <a:latin typeface="Comic Sans MS" pitchFamily="66" charset="0"/>
                <a:cs typeface="+mn-cs"/>
              </a:rPr>
              <a:t> space for all animals - </a:t>
            </a:r>
            <a:r>
              <a:rPr lang="en-US" sz="2800" dirty="0">
                <a:solidFill>
                  <a:srgbClr val="FF0000"/>
                </a:solidFill>
                <a:latin typeface="Comic Sans MS" pitchFamily="66" charset="0"/>
                <a:cs typeface="+mn-cs"/>
              </a:rPr>
              <a:t>don’t exceed 80% capacity in transition period</a:t>
            </a:r>
          </a:p>
          <a:p>
            <a:pPr marL="342900" indent="-342900">
              <a:spcBef>
                <a:spcPct val="20000"/>
              </a:spcBef>
              <a:buFontTx/>
              <a:buChar char="•"/>
              <a:defRPr/>
            </a:pPr>
            <a:r>
              <a:rPr lang="en-US" sz="2800" dirty="0">
                <a:latin typeface="Comic Sans MS" pitchFamily="66" charset="0"/>
                <a:cs typeface="+mn-cs"/>
              </a:rPr>
              <a:t>Water</a:t>
            </a:r>
          </a:p>
          <a:p>
            <a:pPr>
              <a:defRPr/>
            </a:pPr>
            <a:endParaRPr lang="en-US" dirty="0">
              <a:cs typeface="+mn-cs"/>
            </a:endParaRPr>
          </a:p>
        </p:txBody>
      </p:sp>
      <p:pic>
        <p:nvPicPr>
          <p:cNvPr id="6" name="Record37">
            <a:hlinkClick r:id="" action="ppaction://media"/>
          </p:cNvPr>
          <p:cNvPicPr>
            <a:picLocks noRot="1" noChangeAspect="1"/>
          </p:cNvPicPr>
          <p:nvPr>
            <a:wavAudioFile r:embed="rId1" name="Record37"/>
          </p:nvPr>
        </p:nvPicPr>
        <p:blipFill>
          <a:blip r:embed="rId5"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19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Milk Refrig"/>
          <p:cNvPicPr>
            <a:picLocks noChangeAspect="1" noChangeArrowheads="1"/>
          </p:cNvPicPr>
          <p:nvPr/>
        </p:nvPicPr>
        <p:blipFill>
          <a:blip r:embed="rId4" cstate="screen"/>
          <a:srcRect/>
          <a:stretch>
            <a:fillRect/>
          </a:stretch>
        </p:blipFill>
        <p:spPr bwMode="auto">
          <a:xfrm>
            <a:off x="0" y="3124200"/>
            <a:ext cx="4572000" cy="2667000"/>
          </a:xfrm>
          <a:prstGeom prst="rect">
            <a:avLst/>
          </a:prstGeom>
          <a:solidFill>
            <a:srgbClr val="000000"/>
          </a:solidFill>
          <a:ln w="25400">
            <a:solidFill>
              <a:srgbClr val="000000"/>
            </a:solidFill>
            <a:miter lim="800000"/>
            <a:headEnd/>
            <a:tailEnd/>
          </a:ln>
        </p:spPr>
      </p:pic>
      <p:pic>
        <p:nvPicPr>
          <p:cNvPr id="49155" name="Picture 3"/>
          <p:cNvPicPr>
            <a:picLocks noChangeAspect="1" noChangeArrowheads="1"/>
          </p:cNvPicPr>
          <p:nvPr/>
        </p:nvPicPr>
        <p:blipFill>
          <a:blip r:embed="rId5" cstate="screen"/>
          <a:srcRect/>
          <a:stretch>
            <a:fillRect/>
          </a:stretch>
        </p:blipFill>
        <p:spPr bwMode="auto">
          <a:xfrm>
            <a:off x="4648200" y="3124200"/>
            <a:ext cx="4495800" cy="2667000"/>
          </a:xfrm>
          <a:prstGeom prst="rect">
            <a:avLst/>
          </a:prstGeom>
          <a:noFill/>
          <a:ln w="25400">
            <a:solidFill>
              <a:srgbClr val="000000"/>
            </a:solidFill>
            <a:miter lim="800000"/>
            <a:headEnd/>
            <a:tailEnd/>
          </a:ln>
        </p:spPr>
      </p:pic>
      <p:pic>
        <p:nvPicPr>
          <p:cNvPr id="49156" name="Picture 4" descr="quesito"/>
          <p:cNvPicPr>
            <a:picLocks noChangeAspect="1" noChangeArrowheads="1"/>
          </p:cNvPicPr>
          <p:nvPr/>
        </p:nvPicPr>
        <p:blipFill>
          <a:blip r:embed="rId6" cstate="screen"/>
          <a:srcRect/>
          <a:stretch>
            <a:fillRect/>
          </a:stretch>
        </p:blipFill>
        <p:spPr bwMode="auto">
          <a:xfrm>
            <a:off x="4648200" y="33338"/>
            <a:ext cx="4495800" cy="3014662"/>
          </a:xfrm>
          <a:prstGeom prst="rect">
            <a:avLst/>
          </a:prstGeom>
          <a:noFill/>
          <a:ln w="25400">
            <a:solidFill>
              <a:srgbClr val="000000"/>
            </a:solidFill>
            <a:miter lim="800000"/>
            <a:headEnd/>
            <a:tailEnd/>
          </a:ln>
        </p:spPr>
      </p:pic>
      <p:pic>
        <p:nvPicPr>
          <p:cNvPr id="49157" name="Picture 5"/>
          <p:cNvPicPr>
            <a:picLocks noChangeAspect="1" noChangeArrowheads="1"/>
          </p:cNvPicPr>
          <p:nvPr/>
        </p:nvPicPr>
        <p:blipFill>
          <a:blip r:embed="rId7" cstate="screen"/>
          <a:srcRect/>
          <a:stretch>
            <a:fillRect/>
          </a:stretch>
        </p:blipFill>
        <p:spPr bwMode="auto">
          <a:xfrm>
            <a:off x="0" y="0"/>
            <a:ext cx="4572000" cy="3179763"/>
          </a:xfrm>
          <a:prstGeom prst="rect">
            <a:avLst/>
          </a:prstGeom>
          <a:solidFill>
            <a:srgbClr val="000000"/>
          </a:solidFill>
          <a:ln w="25400">
            <a:solidFill>
              <a:srgbClr val="000000"/>
            </a:solidFill>
            <a:miter lim="800000"/>
            <a:headEnd/>
            <a:tailEnd/>
          </a:ln>
        </p:spPr>
      </p:pic>
      <p:sp>
        <p:nvSpPr>
          <p:cNvPr id="49158" name="AutoShape 6"/>
          <p:cNvSpPr>
            <a:spLocks noChangeArrowheads="1"/>
          </p:cNvSpPr>
          <p:nvPr/>
        </p:nvSpPr>
        <p:spPr bwMode="auto">
          <a:xfrm rot="-2778853">
            <a:off x="3817938" y="2362200"/>
            <a:ext cx="1600200" cy="14478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CCFFCC">
              <a:alpha val="70979"/>
            </a:srgbClr>
          </a:solidFill>
          <a:ln w="25400">
            <a:solidFill>
              <a:srgbClr val="000000"/>
            </a:solidFill>
            <a:miter lim="800000"/>
            <a:headEnd/>
            <a:tailEnd/>
          </a:ln>
        </p:spPr>
        <p:txBody>
          <a:bodyPr wrap="none" anchor="ctr"/>
          <a:lstStyle/>
          <a:p>
            <a:endParaRPr lang="en-US"/>
          </a:p>
        </p:txBody>
      </p:sp>
      <p:sp>
        <p:nvSpPr>
          <p:cNvPr id="49159" name="TextBox 6"/>
          <p:cNvSpPr txBox="1">
            <a:spLocks noChangeArrowheads="1"/>
          </p:cNvSpPr>
          <p:nvPr/>
        </p:nvSpPr>
        <p:spPr bwMode="auto">
          <a:xfrm>
            <a:off x="2971800" y="5867400"/>
            <a:ext cx="3276600" cy="646113"/>
          </a:xfrm>
          <a:prstGeom prst="rect">
            <a:avLst/>
          </a:prstGeom>
          <a:noFill/>
          <a:ln w="9525">
            <a:noFill/>
            <a:miter lim="800000"/>
            <a:headEnd/>
            <a:tailEnd/>
          </a:ln>
        </p:spPr>
        <p:txBody>
          <a:bodyPr>
            <a:spAutoFit/>
          </a:bodyPr>
          <a:lstStyle/>
          <a:p>
            <a:pPr algn="ctr"/>
            <a:r>
              <a:rPr lang="en-US" sz="1800"/>
              <a:t>For more technical articles visit:  </a:t>
            </a:r>
          </a:p>
          <a:p>
            <a:pPr algn="ctr"/>
            <a:r>
              <a:rPr lang="en-US" sz="1800"/>
              <a:t> texasdairymatters.org</a:t>
            </a:r>
          </a:p>
        </p:txBody>
      </p:sp>
      <p:sp>
        <p:nvSpPr>
          <p:cNvPr id="49160" name="TextBox 7"/>
          <p:cNvSpPr txBox="1">
            <a:spLocks noChangeArrowheads="1"/>
          </p:cNvSpPr>
          <p:nvPr/>
        </p:nvSpPr>
        <p:spPr bwMode="auto">
          <a:xfrm>
            <a:off x="76200" y="457200"/>
            <a:ext cx="1936750" cy="461963"/>
          </a:xfrm>
          <a:prstGeom prst="rect">
            <a:avLst/>
          </a:prstGeom>
          <a:noFill/>
          <a:ln w="9525">
            <a:noFill/>
            <a:miter lim="800000"/>
            <a:headEnd/>
            <a:tailEnd/>
          </a:ln>
        </p:spPr>
        <p:txBody>
          <a:bodyPr wrap="none">
            <a:spAutoFit/>
          </a:bodyPr>
          <a:lstStyle/>
          <a:p>
            <a:r>
              <a:rPr lang="en-US">
                <a:solidFill>
                  <a:schemeClr val="bg1"/>
                </a:solidFill>
              </a:rPr>
              <a:t>Healthy Cows</a:t>
            </a:r>
          </a:p>
        </p:txBody>
      </p:sp>
      <p:sp>
        <p:nvSpPr>
          <p:cNvPr id="49161" name="TextBox 8"/>
          <p:cNvSpPr txBox="1">
            <a:spLocks noChangeArrowheads="1"/>
          </p:cNvSpPr>
          <p:nvPr/>
        </p:nvSpPr>
        <p:spPr bwMode="auto">
          <a:xfrm rot="-2443095">
            <a:off x="3824288" y="2767013"/>
            <a:ext cx="1719262" cy="461962"/>
          </a:xfrm>
          <a:prstGeom prst="rect">
            <a:avLst/>
          </a:prstGeom>
          <a:noFill/>
          <a:ln w="9525">
            <a:noFill/>
            <a:miter lim="800000"/>
            <a:headEnd/>
            <a:tailEnd/>
          </a:ln>
        </p:spPr>
        <p:txBody>
          <a:bodyPr>
            <a:spAutoFit/>
          </a:bodyPr>
          <a:lstStyle/>
          <a:p>
            <a:r>
              <a:rPr lang="en-US" b="1">
                <a:solidFill>
                  <a:schemeClr val="bg1"/>
                </a:solidFill>
              </a:rPr>
              <a:t>Safe Food</a:t>
            </a:r>
          </a:p>
        </p:txBody>
      </p:sp>
      <p:sp>
        <p:nvSpPr>
          <p:cNvPr id="49162" name="TextBox 9"/>
          <p:cNvSpPr txBox="1">
            <a:spLocks noChangeArrowheads="1"/>
          </p:cNvSpPr>
          <p:nvPr/>
        </p:nvSpPr>
        <p:spPr bwMode="auto">
          <a:xfrm>
            <a:off x="6184900" y="5257800"/>
            <a:ext cx="2806700" cy="461963"/>
          </a:xfrm>
          <a:prstGeom prst="rect">
            <a:avLst/>
          </a:prstGeom>
          <a:noFill/>
          <a:ln w="9525">
            <a:noFill/>
            <a:miter lim="800000"/>
            <a:headEnd/>
            <a:tailEnd/>
          </a:ln>
        </p:spPr>
        <p:txBody>
          <a:bodyPr wrap="none">
            <a:spAutoFit/>
          </a:bodyPr>
          <a:lstStyle/>
          <a:p>
            <a:r>
              <a:rPr lang="en-US">
                <a:solidFill>
                  <a:schemeClr val="bg1"/>
                </a:solidFill>
              </a:rPr>
              <a:t>Protected Consumers</a:t>
            </a:r>
          </a:p>
        </p:txBody>
      </p:sp>
      <p:pic>
        <p:nvPicPr>
          <p:cNvPr id="11" name="Record38">
            <a:hlinkClick r:id="" action="ppaction://media"/>
          </p:cNvPr>
          <p:cNvPicPr>
            <a:picLocks noRot="1" noChangeAspect="1"/>
          </p:cNvPicPr>
          <p:nvPr>
            <a:wavAudioFile r:embed="rId1" name="Record38"/>
          </p:nvPr>
        </p:nvPicPr>
        <p:blipFill>
          <a:blip r:embed="rId8"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3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304800" y="609600"/>
            <a:ext cx="8534400" cy="1905000"/>
          </a:xfrm>
        </p:spPr>
        <p:txBody>
          <a:bodyPr/>
          <a:lstStyle/>
          <a:p>
            <a:pPr eaLnBrk="1" hangingPunct="1"/>
            <a:r>
              <a:rPr lang="en-US" sz="2200" smtClean="0"/>
              <a:t>A Collaborative Effort:</a:t>
            </a:r>
            <a:r>
              <a:rPr lang="en-US" sz="2200" b="1" smtClean="0"/>
              <a:t/>
            </a:r>
            <a:br>
              <a:rPr lang="en-US" sz="2200" b="1" smtClean="0"/>
            </a:br>
            <a:r>
              <a:rPr lang="en-US" sz="2200" b="1" smtClean="0"/>
              <a:t> </a:t>
            </a:r>
            <a:r>
              <a:rPr lang="en-US" sz="2200" smtClean="0"/>
              <a:t>Texas AgriLife Extension Service, </a:t>
            </a:r>
            <a:br>
              <a:rPr lang="en-US" sz="2200" smtClean="0"/>
            </a:br>
            <a:r>
              <a:rPr lang="en-US" sz="2200" smtClean="0"/>
              <a:t>New Mexico State University and </a:t>
            </a:r>
            <a:br>
              <a:rPr lang="en-US" sz="2200" smtClean="0"/>
            </a:br>
            <a:r>
              <a:rPr lang="en-US" sz="2200" smtClean="0"/>
              <a:t>University of Idaho</a:t>
            </a:r>
            <a:br>
              <a:rPr lang="en-US" sz="2200" smtClean="0"/>
            </a:br>
            <a:r>
              <a:rPr lang="en-US" sz="2200" smtClean="0"/>
              <a:t/>
            </a:r>
            <a:br>
              <a:rPr lang="en-US" sz="2200" smtClean="0"/>
            </a:br>
            <a:r>
              <a:rPr lang="en-US" sz="2200" smtClean="0"/>
              <a:t>Funding provided by the National Center for Foreign Animal and Zoonotic Disease Defense, a Department of Homeland Security Science and Technology Center of Excellence.</a:t>
            </a:r>
            <a:endParaRPr lang="en-US" sz="2200" b="1" smtClean="0"/>
          </a:p>
        </p:txBody>
      </p:sp>
      <p:sp>
        <p:nvSpPr>
          <p:cNvPr id="50179" name="Rectangle 3"/>
          <p:cNvSpPr>
            <a:spLocks noGrp="1" noChangeArrowheads="1"/>
          </p:cNvSpPr>
          <p:nvPr>
            <p:ph type="subTitle" idx="1"/>
          </p:nvPr>
        </p:nvSpPr>
        <p:spPr>
          <a:xfrm>
            <a:off x="304800" y="3200400"/>
            <a:ext cx="8686800" cy="1752600"/>
          </a:xfrm>
        </p:spPr>
        <p:txBody>
          <a:bodyPr/>
          <a:lstStyle/>
          <a:p>
            <a:pPr eaLnBrk="1" hangingPunct="1"/>
            <a:r>
              <a:rPr lang="en-US" sz="2200" smtClean="0"/>
              <a:t>Ellen Jordan, PhD; Ralph Bruno, DVM, MS; Juan A. Hernandez-Rivera,  PhD; and Kevin Lager, MS-</a:t>
            </a:r>
          </a:p>
          <a:p>
            <a:pPr eaLnBrk="1" hangingPunct="1"/>
            <a:r>
              <a:rPr lang="en-US" sz="2200" smtClean="0"/>
              <a:t>Texas AgriLife Extension Service</a:t>
            </a:r>
          </a:p>
          <a:p>
            <a:pPr eaLnBrk="1" hangingPunct="1"/>
            <a:r>
              <a:rPr lang="en-US" sz="2200" smtClean="0"/>
              <a:t>Mireille Chahine, PhD – University of Idaho</a:t>
            </a:r>
          </a:p>
          <a:p>
            <a:pPr eaLnBrk="1" hangingPunct="1"/>
            <a:r>
              <a:rPr lang="en-US" sz="2200" smtClean="0"/>
              <a:t>Robert Hagevoort, PhD – New Mexico State University</a:t>
            </a:r>
          </a:p>
          <a:p>
            <a:pPr eaLnBrk="1" hangingPunct="1"/>
            <a:endParaRPr lang="en-US" sz="1200" smtClean="0"/>
          </a:p>
          <a:p>
            <a:pPr eaLnBrk="1" hangingPunct="1"/>
            <a:r>
              <a:rPr lang="en-US" sz="1200" smtClean="0"/>
              <a:t>The entities involved in the development of this material do not support one product over another and any mention herein is meant as an example, not an endorsement.</a:t>
            </a:r>
          </a:p>
          <a:p>
            <a:pPr eaLnBrk="1" hangingPunct="1"/>
            <a:endParaRPr lang="en-US" sz="2400" smtClean="0"/>
          </a:p>
        </p:txBody>
      </p:sp>
      <p:pic>
        <p:nvPicPr>
          <p:cNvPr id="50180" name="Picture 5" descr="FAZD-Center-logo-Nov-2008.jpg"/>
          <p:cNvPicPr>
            <a:picLocks noChangeAspect="1"/>
          </p:cNvPicPr>
          <p:nvPr/>
        </p:nvPicPr>
        <p:blipFill>
          <a:blip r:embed="rId3" cstate="screen"/>
          <a:srcRect/>
          <a:stretch>
            <a:fillRect/>
          </a:stretch>
        </p:blipFill>
        <p:spPr bwMode="auto">
          <a:xfrm>
            <a:off x="304800" y="5867400"/>
            <a:ext cx="2097088" cy="873125"/>
          </a:xfrm>
          <a:prstGeom prst="rect">
            <a:avLst/>
          </a:prstGeom>
          <a:noFill/>
          <a:ln w="9525">
            <a:noFill/>
            <a:miter lim="800000"/>
            <a:headEnd/>
            <a:tailEnd/>
          </a:ln>
        </p:spPr>
      </p:pic>
      <p:pic>
        <p:nvPicPr>
          <p:cNvPr id="50181" name="Picture 4" descr="NMlogo.jpg"/>
          <p:cNvPicPr>
            <a:picLocks noChangeAspect="1"/>
          </p:cNvPicPr>
          <p:nvPr/>
        </p:nvPicPr>
        <p:blipFill>
          <a:blip r:embed="rId4" cstate="screen"/>
          <a:srcRect/>
          <a:stretch>
            <a:fillRect/>
          </a:stretch>
        </p:blipFill>
        <p:spPr bwMode="auto">
          <a:xfrm>
            <a:off x="2590800" y="5878513"/>
            <a:ext cx="1466850" cy="839787"/>
          </a:xfrm>
          <a:prstGeom prst="rect">
            <a:avLst/>
          </a:prstGeom>
          <a:noFill/>
          <a:ln w="9525">
            <a:noFill/>
            <a:miter lim="800000"/>
            <a:headEnd/>
            <a:tailEnd/>
          </a:ln>
        </p:spPr>
      </p:pic>
      <p:pic>
        <p:nvPicPr>
          <p:cNvPr id="50182" name="Picture 5" descr="Univ of IdahoExt-GoldSilver_poster1.TIF"/>
          <p:cNvPicPr>
            <a:picLocks noChangeAspect="1"/>
          </p:cNvPicPr>
          <p:nvPr/>
        </p:nvPicPr>
        <p:blipFill>
          <a:blip r:embed="rId5" cstate="screen"/>
          <a:srcRect/>
          <a:stretch>
            <a:fillRect/>
          </a:stretch>
        </p:blipFill>
        <p:spPr bwMode="auto">
          <a:xfrm>
            <a:off x="4256088" y="6184900"/>
            <a:ext cx="2133600" cy="52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0" y="304800"/>
            <a:ext cx="7772400" cy="1143000"/>
          </a:xfrm>
        </p:spPr>
        <p:txBody>
          <a:bodyPr/>
          <a:lstStyle/>
          <a:p>
            <a:pPr eaLnBrk="1" hangingPunct="1"/>
            <a:r>
              <a:rPr lang="en-US" smtClean="0"/>
              <a:t>The Normal Cow Parameters</a:t>
            </a:r>
          </a:p>
        </p:txBody>
      </p:sp>
      <p:graphicFrame>
        <p:nvGraphicFramePr>
          <p:cNvPr id="4" name="Content Placeholder 3"/>
          <p:cNvGraphicFramePr>
            <a:graphicFrameLocks noGrp="1"/>
          </p:cNvGraphicFramePr>
          <p:nvPr>
            <p:ph idx="1"/>
          </p:nvPr>
        </p:nvGraphicFramePr>
        <p:xfrm>
          <a:off x="685800" y="1828800"/>
          <a:ext cx="7772400" cy="3810000"/>
        </p:xfrm>
        <a:graphic>
          <a:graphicData uri="http://schemas.openxmlformats.org/drawingml/2006/table">
            <a:tbl>
              <a:tblPr firstRow="1" bandRow="1">
                <a:tableStyleId>{5C22544A-7EE6-4342-B048-85BDC9FD1C3A}</a:tableStyleId>
              </a:tblPr>
              <a:tblGrid>
                <a:gridCol w="4267200"/>
                <a:gridCol w="3505200"/>
              </a:tblGrid>
              <a:tr h="762000">
                <a:tc>
                  <a:txBody>
                    <a:bodyPr/>
                    <a:lstStyle/>
                    <a:p>
                      <a:pPr algn="ctr"/>
                      <a:r>
                        <a:rPr lang="en-US" sz="3200" dirty="0" smtClean="0">
                          <a:latin typeface="Comic Sans MS" pitchFamily="66" charset="0"/>
                        </a:rPr>
                        <a:t>Parameter</a:t>
                      </a:r>
                      <a:endParaRPr lang="en-US" sz="3200" dirty="0">
                        <a:latin typeface="Comic Sans MS" pitchFamily="66" charset="0"/>
                      </a:endParaRPr>
                    </a:p>
                  </a:txBody>
                  <a:tcPr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smtClean="0">
                          <a:latin typeface="Comic Sans MS" pitchFamily="66" charset="0"/>
                        </a:rPr>
                        <a:t>Normal Value</a:t>
                      </a:r>
                      <a:endParaRPr lang="en-US" sz="3200">
                        <a:latin typeface="Comic Sans MS" pitchFamily="66" charset="0"/>
                      </a:endParaRPr>
                    </a:p>
                  </a:txBody>
                  <a:tcPr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r>
              <a:tr h="762000">
                <a:tc>
                  <a:txBody>
                    <a:bodyPr/>
                    <a:lstStyle/>
                    <a:p>
                      <a:r>
                        <a:rPr lang="en-US" sz="3200" dirty="0" smtClean="0">
                          <a:solidFill>
                            <a:schemeClr val="tx1"/>
                          </a:solidFill>
                          <a:latin typeface="Comic Sans MS" pitchFamily="66" charset="0"/>
                        </a:rPr>
                        <a:t>Heart rate</a:t>
                      </a:r>
                      <a:endParaRPr lang="en-US" sz="3200" dirty="0">
                        <a:solidFill>
                          <a:schemeClr val="tx1"/>
                        </a:solidFill>
                        <a:latin typeface="Comic Sans MS" pitchFamily="66" charset="0"/>
                      </a:endParaRPr>
                    </a:p>
                  </a:txBody>
                  <a:tcPr anchor="ctr">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3200" b="0" kern="1200" dirty="0" smtClean="0">
                          <a:solidFill>
                            <a:schemeClr val="lt1"/>
                          </a:solidFill>
                          <a:latin typeface="Comic Sans MS" pitchFamily="66" charset="0"/>
                          <a:ea typeface="+mn-ea"/>
                          <a:cs typeface="+mn-cs"/>
                        </a:rPr>
                        <a:t>60-70/minute</a:t>
                      </a:r>
                    </a:p>
                  </a:txBody>
                  <a:tcPr anchor="ctr">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762000">
                <a:tc>
                  <a:txBody>
                    <a:bodyPr/>
                    <a:lstStyle/>
                    <a:p>
                      <a:r>
                        <a:rPr lang="en-US" sz="3200" dirty="0" smtClean="0">
                          <a:solidFill>
                            <a:schemeClr val="tx1"/>
                          </a:solidFill>
                          <a:latin typeface="Comic Sans MS" pitchFamily="66" charset="0"/>
                        </a:rPr>
                        <a:t>Respiration</a:t>
                      </a:r>
                      <a:r>
                        <a:rPr lang="en-US" sz="3200" baseline="0" dirty="0" smtClean="0">
                          <a:solidFill>
                            <a:schemeClr val="tx1"/>
                          </a:solidFill>
                          <a:latin typeface="Comic Sans MS" pitchFamily="66" charset="0"/>
                        </a:rPr>
                        <a:t> rate</a:t>
                      </a:r>
                      <a:endParaRPr lang="en-US" sz="3200" dirty="0">
                        <a:solidFill>
                          <a:schemeClr val="tx1"/>
                        </a:solidFill>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smtClean="0">
                          <a:solidFill>
                            <a:schemeClr val="tx1"/>
                          </a:solidFill>
                          <a:latin typeface="Comic Sans MS" pitchFamily="66" charset="0"/>
                        </a:rPr>
                        <a:t>30/minute</a:t>
                      </a:r>
                      <a:endParaRPr lang="en-US" sz="3200">
                        <a:solidFill>
                          <a:schemeClr val="tx1"/>
                        </a:solidFill>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62000">
                <a:tc>
                  <a:txBody>
                    <a:bodyPr/>
                    <a:lstStyle/>
                    <a:p>
                      <a:r>
                        <a:rPr lang="en-US" sz="3200" dirty="0" smtClean="0">
                          <a:solidFill>
                            <a:schemeClr val="tx1"/>
                          </a:solidFill>
                          <a:latin typeface="Comic Sans MS" pitchFamily="66" charset="0"/>
                        </a:rPr>
                        <a:t>Temperature</a:t>
                      </a:r>
                      <a:endParaRPr lang="en-US" sz="3200" dirty="0">
                        <a:solidFill>
                          <a:schemeClr val="tx1"/>
                        </a:solidFill>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dirty="0" smtClean="0">
                          <a:solidFill>
                            <a:schemeClr val="tx1"/>
                          </a:solidFill>
                          <a:latin typeface="Comic Sans MS" pitchFamily="66" charset="0"/>
                        </a:rPr>
                        <a:t>101.5 - 102</a:t>
                      </a:r>
                      <a:r>
                        <a:rPr lang="en-US" sz="3200" baseline="0" dirty="0" smtClean="0">
                          <a:solidFill>
                            <a:schemeClr val="tx1"/>
                          </a:solidFill>
                          <a:latin typeface="Comic Sans MS" pitchFamily="66" charset="0"/>
                        </a:rPr>
                        <a:t> °F</a:t>
                      </a:r>
                      <a:endParaRPr lang="en-US" sz="3200" dirty="0">
                        <a:solidFill>
                          <a:schemeClr val="tx1"/>
                        </a:solidFill>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62000">
                <a:tc>
                  <a:txBody>
                    <a:bodyPr/>
                    <a:lstStyle/>
                    <a:p>
                      <a:r>
                        <a:rPr lang="en-US" sz="3200" dirty="0" smtClean="0">
                          <a:solidFill>
                            <a:schemeClr val="tx1"/>
                          </a:solidFill>
                          <a:latin typeface="Comic Sans MS" pitchFamily="66" charset="0"/>
                        </a:rPr>
                        <a:t>Rumen contractions</a:t>
                      </a:r>
                      <a:endParaRPr lang="en-US" sz="3200" dirty="0">
                        <a:solidFill>
                          <a:schemeClr val="tx1"/>
                        </a:solidFill>
                        <a:latin typeface="Comic Sans MS" pitchFamily="66" charset="0"/>
                      </a:endParaRPr>
                    </a:p>
                  </a:txBody>
                  <a:tcPr anchor="ctr">
                    <a:lnL w="12700" cmpd="sng">
                      <a:noFill/>
                    </a:lnL>
                    <a:lnR w="12700" cmpd="sng">
                      <a:noFill/>
                    </a:lnR>
                    <a:lnT w="12700" cmpd="sng">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smtClean="0">
                          <a:solidFill>
                            <a:schemeClr val="tx1"/>
                          </a:solidFill>
                          <a:latin typeface="Comic Sans MS" pitchFamily="66" charset="0"/>
                        </a:rPr>
                        <a:t>1-2/minute</a:t>
                      </a:r>
                      <a:endParaRPr lang="en-US" sz="3200" dirty="0">
                        <a:solidFill>
                          <a:schemeClr val="tx1"/>
                        </a:solidFill>
                        <a:latin typeface="Comic Sans MS" pitchFamily="66" charset="0"/>
                      </a:endParaRPr>
                    </a:p>
                  </a:txBody>
                  <a:tcPr anchor="ctr">
                    <a:lnL w="12700" cmpd="sng">
                      <a:noFill/>
                    </a:lnL>
                    <a:lnR w="12700" cmpd="sng">
                      <a:noFill/>
                    </a:lnR>
                    <a:lnT w="12700" cmpd="sng">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 name="Record4">
            <a:hlinkClick r:id="" action="ppaction://media"/>
          </p:cNvPr>
          <p:cNvPicPr>
            <a:picLocks noRot="1" noChangeAspect="1"/>
          </p:cNvPicPr>
          <p:nvPr>
            <a:wavAudioFile r:embed="rId1" name="Record4"/>
          </p:nvPr>
        </p:nvPicPr>
        <p:blipFill>
          <a:blip r:embed="rId4"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2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9738" y="152400"/>
            <a:ext cx="8229600" cy="838200"/>
          </a:xfrm>
        </p:spPr>
        <p:txBody>
          <a:bodyPr/>
          <a:lstStyle/>
          <a:p>
            <a:pPr eaLnBrk="1" hangingPunct="1"/>
            <a:r>
              <a:rPr lang="en-US" smtClean="0"/>
              <a:t> Potential Disorders</a:t>
            </a:r>
          </a:p>
        </p:txBody>
      </p:sp>
      <p:sp>
        <p:nvSpPr>
          <p:cNvPr id="16387" name="Rectangle 3"/>
          <p:cNvSpPr>
            <a:spLocks noGrp="1" noChangeArrowheads="1"/>
          </p:cNvSpPr>
          <p:nvPr>
            <p:ph type="body" idx="1"/>
          </p:nvPr>
        </p:nvSpPr>
        <p:spPr>
          <a:xfrm>
            <a:off x="152400" y="838200"/>
            <a:ext cx="8001000" cy="5334000"/>
          </a:xfrm>
        </p:spPr>
        <p:txBody>
          <a:bodyPr/>
          <a:lstStyle/>
          <a:p>
            <a:pPr eaLnBrk="1" hangingPunct="1"/>
            <a:r>
              <a:rPr lang="en-US" sz="2800" smtClean="0"/>
              <a:t>Ketosis (urine or milk) </a:t>
            </a:r>
            <a:endParaRPr lang="en-US" sz="2400" smtClean="0"/>
          </a:p>
          <a:p>
            <a:pPr eaLnBrk="1" hangingPunct="1"/>
            <a:r>
              <a:rPr lang="en-US" sz="2800" smtClean="0"/>
              <a:t>Displaced abomasum (DA)</a:t>
            </a:r>
          </a:p>
          <a:p>
            <a:pPr eaLnBrk="1" hangingPunct="1"/>
            <a:r>
              <a:rPr lang="en-US" sz="2800" smtClean="0"/>
              <a:t>Mastitis</a:t>
            </a:r>
            <a:endParaRPr lang="en-US" sz="2400" smtClean="0"/>
          </a:p>
          <a:p>
            <a:pPr eaLnBrk="1" hangingPunct="1"/>
            <a:r>
              <a:rPr lang="en-US" sz="2800" smtClean="0"/>
              <a:t>Metritis and endometritis</a:t>
            </a:r>
            <a:endParaRPr lang="en-US" sz="2400" smtClean="0"/>
          </a:p>
          <a:p>
            <a:pPr eaLnBrk="1" hangingPunct="1"/>
            <a:r>
              <a:rPr lang="en-US" sz="2800" smtClean="0"/>
              <a:t>Lymph nodes</a:t>
            </a:r>
          </a:p>
          <a:p>
            <a:pPr eaLnBrk="1" hangingPunct="1"/>
            <a:r>
              <a:rPr lang="en-US" sz="2800" smtClean="0"/>
              <a:t>Lameness – feet and legs</a:t>
            </a:r>
          </a:p>
          <a:p>
            <a:pPr eaLnBrk="1" hangingPunct="1"/>
            <a:r>
              <a:rPr lang="en-US" sz="2800" smtClean="0"/>
              <a:t>Lesions – mouth, feet, teats</a:t>
            </a:r>
          </a:p>
          <a:p>
            <a:pPr eaLnBrk="1" hangingPunct="1"/>
            <a:r>
              <a:rPr lang="en-US" sz="2800" smtClean="0"/>
              <a:t>Endemic diseases</a:t>
            </a:r>
          </a:p>
          <a:p>
            <a:pPr eaLnBrk="1" hangingPunct="1"/>
            <a:r>
              <a:rPr lang="en-US" sz="2800" smtClean="0"/>
              <a:t>Unusual symptoms that could indicate a </a:t>
            </a:r>
            <a:r>
              <a:rPr lang="en-US" sz="2800" smtClean="0">
                <a:solidFill>
                  <a:srgbClr val="FF0000"/>
                </a:solidFill>
              </a:rPr>
              <a:t>Foreign or Emerging Disease</a:t>
            </a:r>
            <a:endParaRPr lang="en-US" sz="2800" smtClean="0"/>
          </a:p>
        </p:txBody>
      </p:sp>
      <p:pic>
        <p:nvPicPr>
          <p:cNvPr id="16388" name="Picture 1" descr="C:\Documents and Settings\rbruno\My Documents\Ralph_Bruno\PicturesRB\Dairy_Pictures\Cow pics\xsorgum1.jpg"/>
          <p:cNvPicPr>
            <a:picLocks noChangeAspect="1" noChangeArrowheads="1"/>
          </p:cNvPicPr>
          <p:nvPr/>
        </p:nvPicPr>
        <p:blipFill>
          <a:blip r:embed="rId4" cstate="screen"/>
          <a:srcRect/>
          <a:stretch>
            <a:fillRect/>
          </a:stretch>
        </p:blipFill>
        <p:spPr bwMode="auto">
          <a:xfrm>
            <a:off x="5249863" y="1887538"/>
            <a:ext cx="3894137" cy="2379662"/>
          </a:xfrm>
          <a:prstGeom prst="rect">
            <a:avLst/>
          </a:prstGeom>
          <a:noFill/>
          <a:ln w="9525">
            <a:noFill/>
            <a:miter lim="800000"/>
            <a:headEnd/>
            <a:tailEnd/>
          </a:ln>
        </p:spPr>
      </p:pic>
      <p:pic>
        <p:nvPicPr>
          <p:cNvPr id="5" name="Record5">
            <a:hlinkClick r:id="" action="ppaction://media"/>
          </p:cNvPr>
          <p:cNvPicPr>
            <a:picLocks noRot="1" noChangeAspect="1"/>
          </p:cNvPicPr>
          <p:nvPr>
            <a:wavAudioFile r:embed="rId1" name="Record5"/>
          </p:nvPr>
        </p:nvPicPr>
        <p:blipFill>
          <a:blip r:embed="rId5"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001000" cy="990600"/>
          </a:xfrm>
        </p:spPr>
        <p:txBody>
          <a:bodyPr/>
          <a:lstStyle/>
          <a:p>
            <a:pPr eaLnBrk="1" hangingPunct="1"/>
            <a:r>
              <a:rPr lang="en-US" smtClean="0"/>
              <a:t>Groups of Animals</a:t>
            </a:r>
          </a:p>
        </p:txBody>
      </p:sp>
      <p:sp>
        <p:nvSpPr>
          <p:cNvPr id="17411" name="Content Placeholder 2"/>
          <p:cNvSpPr>
            <a:spLocks noGrp="1"/>
          </p:cNvSpPr>
          <p:nvPr>
            <p:ph sz="half" idx="1"/>
          </p:nvPr>
        </p:nvSpPr>
        <p:spPr>
          <a:xfrm>
            <a:off x="228600" y="1447800"/>
            <a:ext cx="4343400" cy="4267200"/>
          </a:xfrm>
        </p:spPr>
        <p:txBody>
          <a:bodyPr/>
          <a:lstStyle/>
          <a:p>
            <a:pPr eaLnBrk="1" hangingPunct="1"/>
            <a:r>
              <a:rPr lang="en-US" smtClean="0"/>
              <a:t>Recently calved or “fresh” cows</a:t>
            </a:r>
          </a:p>
          <a:p>
            <a:pPr eaLnBrk="1" hangingPunct="1"/>
            <a:r>
              <a:rPr lang="en-US" smtClean="0"/>
              <a:t>Non-stressed animals</a:t>
            </a:r>
          </a:p>
          <a:p>
            <a:pPr eaLnBrk="1" hangingPunct="1"/>
            <a:r>
              <a:rPr lang="en-US" smtClean="0"/>
              <a:t>Recently purchased</a:t>
            </a:r>
          </a:p>
          <a:p>
            <a:pPr eaLnBrk="1" hangingPunct="1"/>
            <a:r>
              <a:rPr lang="en-US" smtClean="0"/>
              <a:t>Stressed animals</a:t>
            </a:r>
          </a:p>
          <a:p>
            <a:pPr lvl="1" eaLnBrk="1" hangingPunct="1"/>
            <a:r>
              <a:rPr lang="en-US" smtClean="0"/>
              <a:t>Weaning</a:t>
            </a:r>
          </a:p>
          <a:p>
            <a:pPr lvl="1" eaLnBrk="1" hangingPunct="1"/>
            <a:r>
              <a:rPr lang="en-US" smtClean="0"/>
              <a:t>Environmental</a:t>
            </a:r>
          </a:p>
          <a:p>
            <a:pPr lvl="1" eaLnBrk="1" hangingPunct="1"/>
            <a:r>
              <a:rPr lang="en-US" smtClean="0"/>
              <a:t>Management Change</a:t>
            </a:r>
          </a:p>
          <a:p>
            <a:pPr lvl="1" eaLnBrk="1" hangingPunct="1"/>
            <a:r>
              <a:rPr lang="en-US" smtClean="0"/>
              <a:t>Transportation</a:t>
            </a:r>
          </a:p>
        </p:txBody>
      </p:sp>
      <p:pic>
        <p:nvPicPr>
          <p:cNvPr id="17412" name="Content Placeholder 6" descr="IMG_0366.JPG"/>
          <p:cNvPicPr>
            <a:picLocks noGrp="1" noChangeAspect="1"/>
          </p:cNvPicPr>
          <p:nvPr>
            <p:ph sz="half" idx="2"/>
          </p:nvPr>
        </p:nvPicPr>
        <p:blipFill>
          <a:blip r:embed="rId4" cstate="screen"/>
          <a:srcRect/>
          <a:stretch>
            <a:fillRect/>
          </a:stretch>
        </p:blipFill>
        <p:spPr>
          <a:xfrm>
            <a:off x="4648200" y="2133600"/>
            <a:ext cx="4445000" cy="3333750"/>
          </a:xfrm>
        </p:spPr>
      </p:pic>
      <p:pic>
        <p:nvPicPr>
          <p:cNvPr id="5" name="Record6">
            <a:hlinkClick r:id="" action="ppaction://media"/>
          </p:cNvPr>
          <p:cNvPicPr>
            <a:picLocks noRot="1" noChangeAspect="1"/>
          </p:cNvPicPr>
          <p:nvPr>
            <a:wavAudioFile r:embed="rId1" name="Record6"/>
          </p:nvPr>
        </p:nvPicPr>
        <p:blipFill>
          <a:blip r:embed="rId5"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3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3"/>
          <p:cNvSpPr>
            <a:spLocks noChangeArrowheads="1"/>
          </p:cNvSpPr>
          <p:nvPr/>
        </p:nvSpPr>
        <p:spPr bwMode="auto">
          <a:xfrm>
            <a:off x="7534275" y="2143125"/>
            <a:ext cx="393700" cy="2590800"/>
          </a:xfrm>
          <a:prstGeom prst="rect">
            <a:avLst/>
          </a:prstGeom>
          <a:noFill/>
          <a:ln w="9525" algn="ctr">
            <a:solidFill>
              <a:schemeClr val="tx1"/>
            </a:solidFill>
            <a:round/>
            <a:headEnd/>
            <a:tailEnd/>
          </a:ln>
        </p:spPr>
        <p:txBody>
          <a:bodyPr wrap="none"/>
          <a:lstStyle/>
          <a:p>
            <a:endParaRPr lang="en-US"/>
          </a:p>
        </p:txBody>
      </p:sp>
      <p:sp>
        <p:nvSpPr>
          <p:cNvPr id="18435" name="Rectangle 24"/>
          <p:cNvSpPr>
            <a:spLocks noChangeArrowheads="1"/>
          </p:cNvSpPr>
          <p:nvPr/>
        </p:nvSpPr>
        <p:spPr bwMode="auto">
          <a:xfrm>
            <a:off x="6858000" y="2151063"/>
            <a:ext cx="393700" cy="457200"/>
          </a:xfrm>
          <a:prstGeom prst="rect">
            <a:avLst/>
          </a:prstGeom>
          <a:noFill/>
          <a:ln w="9525" algn="ctr">
            <a:solidFill>
              <a:schemeClr val="tx1"/>
            </a:solidFill>
            <a:round/>
            <a:headEnd/>
            <a:tailEnd/>
          </a:ln>
        </p:spPr>
        <p:txBody>
          <a:bodyPr wrap="none"/>
          <a:lstStyle/>
          <a:p>
            <a:endParaRPr lang="en-US"/>
          </a:p>
        </p:txBody>
      </p:sp>
      <p:sp>
        <p:nvSpPr>
          <p:cNvPr id="18436" name="AutoShape 2"/>
          <p:cNvSpPr>
            <a:spLocks noChangeArrowheads="1"/>
          </p:cNvSpPr>
          <p:nvPr/>
        </p:nvSpPr>
        <p:spPr bwMode="auto">
          <a:xfrm>
            <a:off x="781050" y="4533900"/>
            <a:ext cx="1290638" cy="1314450"/>
          </a:xfrm>
          <a:prstGeom prst="cube">
            <a:avLst>
              <a:gd name="adj" fmla="val 25000"/>
            </a:avLst>
          </a:prstGeom>
          <a:solidFill>
            <a:srgbClr val="00FF00"/>
          </a:solidFill>
          <a:ln w="12700">
            <a:solidFill>
              <a:schemeClr val="tx1"/>
            </a:solidFill>
            <a:miter lim="800000"/>
            <a:headEnd/>
            <a:tailEnd/>
          </a:ln>
        </p:spPr>
        <p:txBody>
          <a:bodyPr wrap="none" anchor="ctr"/>
          <a:lstStyle/>
          <a:p>
            <a:endParaRPr lang="en-US"/>
          </a:p>
        </p:txBody>
      </p:sp>
      <p:sp>
        <p:nvSpPr>
          <p:cNvPr id="18437" name="AutoShape 3"/>
          <p:cNvSpPr>
            <a:spLocks noChangeArrowheads="1"/>
          </p:cNvSpPr>
          <p:nvPr/>
        </p:nvSpPr>
        <p:spPr bwMode="auto">
          <a:xfrm>
            <a:off x="996950" y="3929063"/>
            <a:ext cx="950913" cy="868362"/>
          </a:xfrm>
          <a:prstGeom prst="cube">
            <a:avLst>
              <a:gd name="adj" fmla="val 25000"/>
            </a:avLst>
          </a:prstGeom>
          <a:solidFill>
            <a:schemeClr val="accent2"/>
          </a:solidFill>
          <a:ln w="12700">
            <a:solidFill>
              <a:schemeClr val="tx1"/>
            </a:solidFill>
            <a:miter lim="800000"/>
            <a:headEnd/>
            <a:tailEnd/>
          </a:ln>
        </p:spPr>
        <p:txBody>
          <a:bodyPr wrap="none" anchor="ctr"/>
          <a:lstStyle/>
          <a:p>
            <a:endParaRPr lang="en-US"/>
          </a:p>
        </p:txBody>
      </p:sp>
      <p:sp>
        <p:nvSpPr>
          <p:cNvPr id="18438" name="AutoShape 4"/>
          <p:cNvSpPr>
            <a:spLocks noChangeArrowheads="1"/>
          </p:cNvSpPr>
          <p:nvPr/>
        </p:nvSpPr>
        <p:spPr bwMode="auto">
          <a:xfrm>
            <a:off x="1036638" y="3255963"/>
            <a:ext cx="771525" cy="836612"/>
          </a:xfrm>
          <a:prstGeom prst="cube">
            <a:avLst>
              <a:gd name="adj" fmla="val 25514"/>
            </a:avLst>
          </a:prstGeom>
          <a:solidFill>
            <a:schemeClr val="tx2"/>
          </a:solidFill>
          <a:ln w="12700">
            <a:solidFill>
              <a:schemeClr val="tx1"/>
            </a:solidFill>
            <a:miter lim="800000"/>
            <a:headEnd/>
            <a:tailEnd/>
          </a:ln>
        </p:spPr>
        <p:txBody>
          <a:bodyPr wrap="none" anchor="ctr"/>
          <a:lstStyle/>
          <a:p>
            <a:endParaRPr lang="en-US"/>
          </a:p>
        </p:txBody>
      </p:sp>
      <p:sp>
        <p:nvSpPr>
          <p:cNvPr id="18439" name="AutoShape 5"/>
          <p:cNvSpPr>
            <a:spLocks noChangeArrowheads="1"/>
          </p:cNvSpPr>
          <p:nvPr/>
        </p:nvSpPr>
        <p:spPr bwMode="auto">
          <a:xfrm>
            <a:off x="857250" y="2581275"/>
            <a:ext cx="869950" cy="869950"/>
          </a:xfrm>
          <a:prstGeom prst="cube">
            <a:avLst>
              <a:gd name="adj" fmla="val 25000"/>
            </a:avLst>
          </a:prstGeom>
          <a:solidFill>
            <a:schemeClr val="accent1"/>
          </a:solidFill>
          <a:ln w="12700">
            <a:solidFill>
              <a:schemeClr val="tx1"/>
            </a:solidFill>
            <a:miter lim="800000"/>
            <a:headEnd/>
            <a:tailEnd/>
          </a:ln>
        </p:spPr>
        <p:txBody>
          <a:bodyPr wrap="none" anchor="ctr"/>
          <a:lstStyle/>
          <a:p>
            <a:endParaRPr lang="en-US"/>
          </a:p>
        </p:txBody>
      </p:sp>
      <p:sp>
        <p:nvSpPr>
          <p:cNvPr id="18440" name="AutoShape 6"/>
          <p:cNvSpPr>
            <a:spLocks noChangeArrowheads="1"/>
          </p:cNvSpPr>
          <p:nvPr/>
        </p:nvSpPr>
        <p:spPr bwMode="auto">
          <a:xfrm>
            <a:off x="641350" y="2024063"/>
            <a:ext cx="820738" cy="755650"/>
          </a:xfrm>
          <a:prstGeom prst="cube">
            <a:avLst>
              <a:gd name="adj" fmla="val 25000"/>
            </a:avLst>
          </a:prstGeom>
          <a:solidFill>
            <a:schemeClr val="hlink"/>
          </a:solidFill>
          <a:ln w="12700">
            <a:solidFill>
              <a:schemeClr val="tx1"/>
            </a:solidFill>
            <a:miter lim="800000"/>
            <a:headEnd/>
            <a:tailEnd/>
          </a:ln>
        </p:spPr>
        <p:txBody>
          <a:bodyPr wrap="none" anchor="ctr"/>
          <a:lstStyle/>
          <a:p>
            <a:endParaRPr lang="en-US"/>
          </a:p>
        </p:txBody>
      </p:sp>
      <p:sp>
        <p:nvSpPr>
          <p:cNvPr id="18441" name="Rectangle 7"/>
          <p:cNvSpPr>
            <a:spLocks noChangeArrowheads="1"/>
          </p:cNvSpPr>
          <p:nvPr/>
        </p:nvSpPr>
        <p:spPr bwMode="auto">
          <a:xfrm>
            <a:off x="6865938" y="2590800"/>
            <a:ext cx="385762" cy="3092450"/>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18442" name="Rectangle 8"/>
          <p:cNvSpPr>
            <a:spLocks noChangeArrowheads="1"/>
          </p:cNvSpPr>
          <p:nvPr/>
        </p:nvSpPr>
        <p:spPr bwMode="auto">
          <a:xfrm>
            <a:off x="7537450" y="4741863"/>
            <a:ext cx="385763" cy="919162"/>
          </a:xfrm>
          <a:prstGeom prst="rect">
            <a:avLst/>
          </a:prstGeom>
          <a:solidFill>
            <a:srgbClr val="00FF00"/>
          </a:solidFill>
          <a:ln w="12700">
            <a:solidFill>
              <a:schemeClr val="tx1"/>
            </a:solidFill>
            <a:miter lim="800000"/>
            <a:headEnd/>
            <a:tailEnd/>
          </a:ln>
        </p:spPr>
        <p:txBody>
          <a:bodyPr wrap="none" anchor="ctr"/>
          <a:lstStyle/>
          <a:p>
            <a:endParaRPr lang="en-US"/>
          </a:p>
        </p:txBody>
      </p:sp>
      <p:sp>
        <p:nvSpPr>
          <p:cNvPr id="18443" name="Text Box 9"/>
          <p:cNvSpPr txBox="1">
            <a:spLocks noChangeArrowheads="1"/>
          </p:cNvSpPr>
          <p:nvPr/>
        </p:nvSpPr>
        <p:spPr bwMode="auto">
          <a:xfrm>
            <a:off x="2459038" y="2763838"/>
            <a:ext cx="2170112" cy="461962"/>
          </a:xfrm>
          <a:prstGeom prst="rect">
            <a:avLst/>
          </a:prstGeom>
          <a:noFill/>
          <a:ln w="12700">
            <a:noFill/>
            <a:miter lim="800000"/>
            <a:headEnd/>
            <a:tailEnd/>
          </a:ln>
        </p:spPr>
        <p:txBody>
          <a:bodyPr wrap="none">
            <a:spAutoFit/>
          </a:bodyPr>
          <a:lstStyle/>
          <a:p>
            <a:pPr algn="ctr" eaLnBrk="0" hangingPunct="0"/>
            <a:r>
              <a:rPr lang="en-US">
                <a:solidFill>
                  <a:srgbClr val="FFFF99"/>
                </a:solidFill>
                <a:latin typeface="Comic Sans MS" pitchFamily="66" charset="0"/>
              </a:rPr>
              <a:t>Overcrowding</a:t>
            </a:r>
          </a:p>
        </p:txBody>
      </p:sp>
      <p:sp>
        <p:nvSpPr>
          <p:cNvPr id="18444" name="Text Box 10"/>
          <p:cNvSpPr txBox="1">
            <a:spLocks noChangeArrowheads="1"/>
          </p:cNvSpPr>
          <p:nvPr/>
        </p:nvSpPr>
        <p:spPr bwMode="auto">
          <a:xfrm>
            <a:off x="2586038" y="2057400"/>
            <a:ext cx="1887537" cy="461963"/>
          </a:xfrm>
          <a:prstGeom prst="rect">
            <a:avLst/>
          </a:prstGeom>
          <a:noFill/>
          <a:ln w="12700">
            <a:noFill/>
            <a:miter lim="800000"/>
            <a:headEnd/>
            <a:tailEnd/>
          </a:ln>
        </p:spPr>
        <p:txBody>
          <a:bodyPr wrap="none">
            <a:spAutoFit/>
          </a:bodyPr>
          <a:lstStyle/>
          <a:p>
            <a:pPr algn="ctr" eaLnBrk="0" hangingPunct="0"/>
            <a:r>
              <a:rPr lang="en-US">
                <a:solidFill>
                  <a:srgbClr val="FFFF99"/>
                </a:solidFill>
                <a:latin typeface="Comic Sans MS" pitchFamily="66" charset="0"/>
              </a:rPr>
              <a:t>Heat stress</a:t>
            </a:r>
            <a:endParaRPr lang="en-US">
              <a:solidFill>
                <a:srgbClr val="FFFF99"/>
              </a:solidFill>
            </a:endParaRPr>
          </a:p>
        </p:txBody>
      </p:sp>
      <p:sp>
        <p:nvSpPr>
          <p:cNvPr id="18445" name="Text Box 11"/>
          <p:cNvSpPr txBox="1">
            <a:spLocks noChangeArrowheads="1"/>
          </p:cNvSpPr>
          <p:nvPr/>
        </p:nvSpPr>
        <p:spPr bwMode="auto">
          <a:xfrm>
            <a:off x="2451100" y="4078288"/>
            <a:ext cx="2185988" cy="461962"/>
          </a:xfrm>
          <a:prstGeom prst="rect">
            <a:avLst/>
          </a:prstGeom>
          <a:noFill/>
          <a:ln w="12700">
            <a:noFill/>
            <a:miter lim="800000"/>
            <a:headEnd/>
            <a:tailEnd/>
          </a:ln>
        </p:spPr>
        <p:txBody>
          <a:bodyPr wrap="none">
            <a:spAutoFit/>
          </a:bodyPr>
          <a:lstStyle/>
          <a:p>
            <a:pPr algn="ctr" eaLnBrk="0" hangingPunct="0"/>
            <a:r>
              <a:rPr lang="en-US">
                <a:solidFill>
                  <a:srgbClr val="FFFF99"/>
                </a:solidFill>
                <a:latin typeface="Comic Sans MS" pitchFamily="66" charset="0"/>
              </a:rPr>
              <a:t>Poor facilities</a:t>
            </a:r>
          </a:p>
        </p:txBody>
      </p:sp>
      <p:sp>
        <p:nvSpPr>
          <p:cNvPr id="370700" name="Line 12"/>
          <p:cNvSpPr>
            <a:spLocks noChangeShapeType="1"/>
          </p:cNvSpPr>
          <p:nvPr/>
        </p:nvSpPr>
        <p:spPr bwMode="auto">
          <a:xfrm>
            <a:off x="228600" y="2209800"/>
            <a:ext cx="1905000" cy="0"/>
          </a:xfrm>
          <a:prstGeom prst="line">
            <a:avLst/>
          </a:prstGeom>
          <a:noFill/>
          <a:ln w="47625">
            <a:solidFill>
              <a:srgbClr val="FF0000"/>
            </a:solidFill>
            <a:round/>
            <a:headEnd/>
            <a:tailEnd/>
          </a:ln>
        </p:spPr>
        <p:txBody>
          <a:bodyPr wrap="none" anchor="ctr"/>
          <a:lstStyle/>
          <a:p>
            <a:endParaRPr lang="en-US"/>
          </a:p>
        </p:txBody>
      </p:sp>
      <p:sp>
        <p:nvSpPr>
          <p:cNvPr id="370701" name="Text Box 13"/>
          <p:cNvSpPr txBox="1">
            <a:spLocks noChangeArrowheads="1"/>
          </p:cNvSpPr>
          <p:nvPr/>
        </p:nvSpPr>
        <p:spPr bwMode="auto">
          <a:xfrm>
            <a:off x="1447800" y="1371600"/>
            <a:ext cx="2133600" cy="400050"/>
          </a:xfrm>
          <a:prstGeom prst="rect">
            <a:avLst/>
          </a:prstGeom>
          <a:noFill/>
          <a:ln w="12700">
            <a:noFill/>
            <a:miter lim="800000"/>
            <a:headEnd/>
            <a:tailEnd/>
          </a:ln>
        </p:spPr>
        <p:txBody>
          <a:bodyPr>
            <a:spAutoFit/>
          </a:bodyPr>
          <a:lstStyle/>
          <a:p>
            <a:pPr algn="ctr" eaLnBrk="0" hangingPunct="0"/>
            <a:r>
              <a:rPr lang="en-US" sz="2000" b="1">
                <a:solidFill>
                  <a:srgbClr val="FF0000"/>
                </a:solidFill>
                <a:latin typeface="Comic Sans MS" pitchFamily="66" charset="0"/>
              </a:rPr>
              <a:t>Breaking point</a:t>
            </a:r>
          </a:p>
        </p:txBody>
      </p:sp>
      <p:sp>
        <p:nvSpPr>
          <p:cNvPr id="370702" name="Line 14"/>
          <p:cNvSpPr>
            <a:spLocks noChangeShapeType="1"/>
          </p:cNvSpPr>
          <p:nvPr/>
        </p:nvSpPr>
        <p:spPr bwMode="auto">
          <a:xfrm flipH="1">
            <a:off x="1981200" y="1752600"/>
            <a:ext cx="228600" cy="381000"/>
          </a:xfrm>
          <a:prstGeom prst="line">
            <a:avLst/>
          </a:prstGeom>
          <a:noFill/>
          <a:ln w="34925">
            <a:solidFill>
              <a:srgbClr val="FFFF00"/>
            </a:solidFill>
            <a:round/>
            <a:headEnd/>
            <a:tailEnd type="triangle" w="med" len="lg"/>
          </a:ln>
        </p:spPr>
        <p:txBody>
          <a:bodyPr wrap="none" anchor="ctr"/>
          <a:lstStyle/>
          <a:p>
            <a:endParaRPr lang="en-US"/>
          </a:p>
        </p:txBody>
      </p:sp>
      <p:sp>
        <p:nvSpPr>
          <p:cNvPr id="18449" name="Rectangle 15"/>
          <p:cNvSpPr>
            <a:spLocks noGrp="1" noChangeArrowheads="1"/>
          </p:cNvSpPr>
          <p:nvPr>
            <p:ph type="title"/>
          </p:nvPr>
        </p:nvSpPr>
        <p:spPr>
          <a:xfrm>
            <a:off x="381000" y="147638"/>
            <a:ext cx="8001000" cy="1071562"/>
          </a:xfrm>
        </p:spPr>
        <p:txBody>
          <a:bodyPr lIns="85097" tIns="43800" rIns="85097" bIns="43800"/>
          <a:lstStyle/>
          <a:p>
            <a:pPr eaLnBrk="1" hangingPunct="1"/>
            <a:r>
              <a:rPr lang="en-US" smtClean="0"/>
              <a:t>Multiple Stressors Build </a:t>
            </a:r>
            <a:endParaRPr lang="en-US" smtClean="0">
              <a:solidFill>
                <a:schemeClr val="bg1"/>
              </a:solidFill>
            </a:endParaRPr>
          </a:p>
        </p:txBody>
      </p:sp>
      <p:sp>
        <p:nvSpPr>
          <p:cNvPr id="18450" name="Text Box 16"/>
          <p:cNvSpPr txBox="1">
            <a:spLocks noChangeArrowheads="1"/>
          </p:cNvSpPr>
          <p:nvPr/>
        </p:nvSpPr>
        <p:spPr bwMode="auto">
          <a:xfrm>
            <a:off x="2895600" y="5943600"/>
            <a:ext cx="3276600" cy="33813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600">
                <a:latin typeface="Comic Sans MS" pitchFamily="66" charset="0"/>
              </a:rPr>
              <a:t>Adapted from Drackley, 2002</a:t>
            </a:r>
          </a:p>
        </p:txBody>
      </p:sp>
      <p:sp>
        <p:nvSpPr>
          <p:cNvPr id="18451" name="Text Box 17"/>
          <p:cNvSpPr txBox="1">
            <a:spLocks noChangeArrowheads="1"/>
          </p:cNvSpPr>
          <p:nvPr/>
        </p:nvSpPr>
        <p:spPr bwMode="auto">
          <a:xfrm rot="-5400000">
            <a:off x="6502400" y="3724275"/>
            <a:ext cx="3763963" cy="461963"/>
          </a:xfrm>
          <a:prstGeom prst="rect">
            <a:avLst/>
          </a:prstGeom>
          <a:noFill/>
          <a:ln w="12700">
            <a:noFill/>
            <a:miter lim="800000"/>
            <a:headEnd/>
            <a:tailEnd/>
          </a:ln>
        </p:spPr>
        <p:txBody>
          <a:bodyPr wrap="none">
            <a:spAutoFit/>
          </a:bodyPr>
          <a:lstStyle/>
          <a:p>
            <a:pPr algn="ctr" eaLnBrk="0" hangingPunct="0"/>
            <a:r>
              <a:rPr lang="en-US" b="1">
                <a:solidFill>
                  <a:srgbClr val="FFFF99"/>
                </a:solidFill>
                <a:latin typeface="Comic Sans MS" pitchFamily="66" charset="0"/>
              </a:rPr>
              <a:t>Resource for production</a:t>
            </a:r>
          </a:p>
        </p:txBody>
      </p:sp>
      <p:sp>
        <p:nvSpPr>
          <p:cNvPr id="18452" name="Text Box 18"/>
          <p:cNvSpPr txBox="1">
            <a:spLocks noChangeArrowheads="1"/>
          </p:cNvSpPr>
          <p:nvPr/>
        </p:nvSpPr>
        <p:spPr bwMode="auto">
          <a:xfrm rot="-5400000">
            <a:off x="4089401" y="3516312"/>
            <a:ext cx="4627562" cy="461963"/>
          </a:xfrm>
          <a:prstGeom prst="rect">
            <a:avLst/>
          </a:prstGeom>
          <a:noFill/>
          <a:ln w="12700">
            <a:noFill/>
            <a:miter lim="800000"/>
            <a:headEnd/>
            <a:tailEnd/>
          </a:ln>
        </p:spPr>
        <p:txBody>
          <a:bodyPr wrap="none">
            <a:spAutoFit/>
          </a:bodyPr>
          <a:lstStyle/>
          <a:p>
            <a:pPr algn="ctr" eaLnBrk="0" hangingPunct="0"/>
            <a:r>
              <a:rPr lang="en-US" b="1">
                <a:solidFill>
                  <a:srgbClr val="FFFF99"/>
                </a:solidFill>
                <a:latin typeface="Comic Sans MS" pitchFamily="66" charset="0"/>
              </a:rPr>
              <a:t>Resources to deal with stress</a:t>
            </a:r>
          </a:p>
        </p:txBody>
      </p:sp>
      <p:sp>
        <p:nvSpPr>
          <p:cNvPr id="18453" name="Text Box 19"/>
          <p:cNvSpPr txBox="1">
            <a:spLocks noChangeArrowheads="1"/>
          </p:cNvSpPr>
          <p:nvPr/>
        </p:nvSpPr>
        <p:spPr bwMode="auto">
          <a:xfrm>
            <a:off x="2289175" y="4916488"/>
            <a:ext cx="2600325" cy="461962"/>
          </a:xfrm>
          <a:prstGeom prst="rect">
            <a:avLst/>
          </a:prstGeom>
          <a:noFill/>
          <a:ln w="12700">
            <a:noFill/>
            <a:miter lim="800000"/>
            <a:headEnd/>
            <a:tailEnd/>
          </a:ln>
        </p:spPr>
        <p:txBody>
          <a:bodyPr wrap="none">
            <a:spAutoFit/>
          </a:bodyPr>
          <a:lstStyle/>
          <a:p>
            <a:pPr algn="ctr" eaLnBrk="0" hangingPunct="0"/>
            <a:r>
              <a:rPr lang="en-US">
                <a:solidFill>
                  <a:srgbClr val="FFFF99"/>
                </a:solidFill>
                <a:latin typeface="Comic Sans MS" pitchFamily="66" charset="0"/>
              </a:rPr>
              <a:t>Metabolic stress</a:t>
            </a:r>
          </a:p>
        </p:txBody>
      </p:sp>
      <p:sp>
        <p:nvSpPr>
          <p:cNvPr id="18454" name="Text Box 20"/>
          <p:cNvSpPr txBox="1">
            <a:spLocks noChangeArrowheads="1"/>
          </p:cNvSpPr>
          <p:nvPr/>
        </p:nvSpPr>
        <p:spPr bwMode="auto">
          <a:xfrm>
            <a:off x="2366963" y="3392488"/>
            <a:ext cx="2439987" cy="461962"/>
          </a:xfrm>
          <a:prstGeom prst="rect">
            <a:avLst/>
          </a:prstGeom>
          <a:noFill/>
          <a:ln w="12700">
            <a:noFill/>
            <a:miter lim="800000"/>
            <a:headEnd/>
            <a:tailEnd/>
          </a:ln>
        </p:spPr>
        <p:txBody>
          <a:bodyPr wrap="none">
            <a:spAutoFit/>
          </a:bodyPr>
          <a:lstStyle/>
          <a:p>
            <a:pPr algn="ctr" eaLnBrk="0" hangingPunct="0"/>
            <a:r>
              <a:rPr lang="es-ES">
                <a:solidFill>
                  <a:srgbClr val="FFFF99"/>
                </a:solidFill>
                <a:latin typeface="Comic Sans MS" pitchFamily="66" charset="0"/>
              </a:rPr>
              <a:t>Grouping stress</a:t>
            </a:r>
          </a:p>
        </p:txBody>
      </p:sp>
      <p:sp>
        <p:nvSpPr>
          <p:cNvPr id="18455" name="Down Arrow 20"/>
          <p:cNvSpPr>
            <a:spLocks noChangeArrowheads="1"/>
          </p:cNvSpPr>
          <p:nvPr/>
        </p:nvSpPr>
        <p:spPr bwMode="auto">
          <a:xfrm>
            <a:off x="7651750" y="2362200"/>
            <a:ext cx="196850" cy="3213100"/>
          </a:xfrm>
          <a:prstGeom prst="downArrow">
            <a:avLst>
              <a:gd name="adj1" fmla="val 50000"/>
              <a:gd name="adj2" fmla="val 49950"/>
            </a:avLst>
          </a:prstGeom>
          <a:solidFill>
            <a:srgbClr val="FF0000"/>
          </a:solidFill>
          <a:ln w="9525" algn="ctr">
            <a:solidFill>
              <a:srgbClr val="FF0000"/>
            </a:solidFill>
            <a:round/>
            <a:headEnd/>
            <a:tailEnd/>
          </a:ln>
        </p:spPr>
        <p:txBody>
          <a:bodyPr wrap="none"/>
          <a:lstStyle/>
          <a:p>
            <a:endParaRPr lang="en-US"/>
          </a:p>
        </p:txBody>
      </p:sp>
      <p:sp>
        <p:nvSpPr>
          <p:cNvPr id="18456" name="Up Arrow 22"/>
          <p:cNvSpPr>
            <a:spLocks noChangeArrowheads="1"/>
          </p:cNvSpPr>
          <p:nvPr/>
        </p:nvSpPr>
        <p:spPr bwMode="auto">
          <a:xfrm>
            <a:off x="6983413" y="2389188"/>
            <a:ext cx="152400" cy="3200400"/>
          </a:xfrm>
          <a:prstGeom prst="upArrow">
            <a:avLst>
              <a:gd name="adj1" fmla="val 50000"/>
              <a:gd name="adj2" fmla="val 49972"/>
            </a:avLst>
          </a:prstGeom>
          <a:solidFill>
            <a:srgbClr val="FFFF00"/>
          </a:solidFill>
          <a:ln w="9525" algn="ctr">
            <a:solidFill>
              <a:srgbClr val="FFFF00"/>
            </a:solidFill>
            <a:round/>
            <a:headEnd/>
            <a:tailEnd/>
          </a:ln>
        </p:spPr>
        <p:txBody>
          <a:bodyPr wrap="none"/>
          <a:lstStyle/>
          <a:p>
            <a:endParaRPr lang="en-US"/>
          </a:p>
        </p:txBody>
      </p:sp>
      <p:pic>
        <p:nvPicPr>
          <p:cNvPr id="26" name="Record7">
            <a:hlinkClick r:id="" action="ppaction://media"/>
          </p:cNvPr>
          <p:cNvPicPr>
            <a:picLocks noRot="1" noChangeAspect="1"/>
          </p:cNvPicPr>
          <p:nvPr>
            <a:wavAudioFile r:embed="rId1" name="Record7"/>
          </p:nvPr>
        </p:nvPicPr>
        <p:blipFill>
          <a:blip r:embed="rId4"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90" fill="hold"/>
                                        <p:tgtEl>
                                          <p:spTgt spid="26"/>
                                        </p:tgtEl>
                                      </p:cBhvr>
                                    </p:cmd>
                                  </p:childTnLst>
                                </p:cTn>
                              </p:par>
                              <p:par>
                                <p:cTn id="7" presetID="1" presetClass="entr" presetSubtype="0" fill="hold" grpId="0" nodeType="withEffect">
                                  <p:stCondLst>
                                    <p:cond delay="12000"/>
                                  </p:stCondLst>
                                  <p:childTnLst>
                                    <p:set>
                                      <p:cBhvr>
                                        <p:cTn id="8" dur="1" fill="hold">
                                          <p:stCondLst>
                                            <p:cond delay="499"/>
                                          </p:stCondLst>
                                        </p:cTn>
                                        <p:tgtEl>
                                          <p:spTgt spid="370700"/>
                                        </p:tgtEl>
                                        <p:attrNameLst>
                                          <p:attrName>style.visibility</p:attrName>
                                        </p:attrNameLst>
                                      </p:cBhvr>
                                      <p:to>
                                        <p:strVal val="visible"/>
                                      </p:to>
                                    </p:set>
                                  </p:childTnLst>
                                </p:cTn>
                              </p:par>
                              <p:par>
                                <p:cTn id="9" presetID="1" presetClass="entr" presetSubtype="0" fill="hold" grpId="0" nodeType="withEffect">
                                  <p:stCondLst>
                                    <p:cond delay="12000"/>
                                  </p:stCondLst>
                                  <p:childTnLst>
                                    <p:set>
                                      <p:cBhvr>
                                        <p:cTn id="10" dur="1" fill="hold">
                                          <p:stCondLst>
                                            <p:cond delay="499"/>
                                          </p:stCondLst>
                                        </p:cTn>
                                        <p:tgtEl>
                                          <p:spTgt spid="370701"/>
                                        </p:tgtEl>
                                        <p:attrNameLst>
                                          <p:attrName>style.visibility</p:attrName>
                                        </p:attrNameLst>
                                      </p:cBhvr>
                                      <p:to>
                                        <p:strVal val="visible"/>
                                      </p:to>
                                    </p:set>
                                  </p:childTnLst>
                                </p:cTn>
                              </p:par>
                              <p:par>
                                <p:cTn id="11" presetID="1" presetClass="entr" presetSubtype="0" fill="hold" grpId="0" nodeType="withEffect">
                                  <p:stCondLst>
                                    <p:cond delay="12000"/>
                                  </p:stCondLst>
                                  <p:childTnLst>
                                    <p:set>
                                      <p:cBhvr>
                                        <p:cTn id="12" dur="1" fill="hold">
                                          <p:stCondLst>
                                            <p:cond delay="499"/>
                                          </p:stCondLst>
                                        </p:cTn>
                                        <p:tgtEl>
                                          <p:spTgt spid="370702"/>
                                        </p:tgtEl>
                                        <p:attrNameLst>
                                          <p:attrName>style.visibility</p:attrName>
                                        </p:attrNameLst>
                                      </p:cBhvr>
                                      <p:to>
                                        <p:strVal val="visible"/>
                                      </p:to>
                                    </p:set>
                                  </p:childTnLst>
                                </p:cTn>
                              </p:par>
                              <p:par>
                                <p:cTn id="13" presetID="6" presetClass="emph" presetSubtype="0" fill="hold" grpId="1" nodeType="withEffect">
                                  <p:stCondLst>
                                    <p:cond delay="12000"/>
                                  </p:stCondLst>
                                  <p:childTnLst>
                                    <p:animScale>
                                      <p:cBhvr>
                                        <p:cTn id="14" dur="2000" fill="hold"/>
                                        <p:tgtEl>
                                          <p:spTgt spid="37070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childTnLst>
        </p:cTn>
      </p:par>
    </p:tnLst>
    <p:bldLst>
      <p:bldP spid="370700" grpId="0" animBg="1"/>
      <p:bldP spid="370700" grpId="1" animBg="1"/>
      <p:bldP spid="370701" grpId="0" autoUpdateAnimBg="0"/>
      <p:bldP spid="3707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685800"/>
            <a:ext cx="8763000" cy="1447800"/>
          </a:xfrm>
          <a:ln>
            <a:solidFill>
              <a:srgbClr val="FFFF00"/>
            </a:solidFill>
          </a:ln>
        </p:spPr>
        <p:txBody>
          <a:bodyPr/>
          <a:lstStyle/>
          <a:p>
            <a:pPr eaLnBrk="1" hangingPunct="1"/>
            <a:r>
              <a:rPr lang="es-ES" smtClean="0"/>
              <a:t>… </a:t>
            </a:r>
            <a:r>
              <a:rPr lang="en-US" smtClean="0"/>
              <a:t>until They Reach the Breaking Point for the System</a:t>
            </a:r>
          </a:p>
        </p:txBody>
      </p:sp>
      <p:sp>
        <p:nvSpPr>
          <p:cNvPr id="19459" name="AutoShape 3"/>
          <p:cNvSpPr>
            <a:spLocks noChangeArrowheads="1"/>
          </p:cNvSpPr>
          <p:nvPr/>
        </p:nvSpPr>
        <p:spPr bwMode="auto">
          <a:xfrm>
            <a:off x="4186238" y="4186238"/>
            <a:ext cx="1292225" cy="1314450"/>
          </a:xfrm>
          <a:prstGeom prst="cube">
            <a:avLst>
              <a:gd name="adj" fmla="val 25000"/>
            </a:avLst>
          </a:prstGeom>
          <a:solidFill>
            <a:srgbClr val="00FF00"/>
          </a:solidFill>
          <a:ln w="12700">
            <a:solidFill>
              <a:schemeClr val="tx1"/>
            </a:solidFill>
            <a:miter lim="800000"/>
            <a:headEnd/>
            <a:tailEnd/>
          </a:ln>
        </p:spPr>
        <p:txBody>
          <a:bodyPr wrap="none" anchor="ctr"/>
          <a:lstStyle/>
          <a:p>
            <a:endParaRPr lang="en-US"/>
          </a:p>
        </p:txBody>
      </p:sp>
      <p:sp>
        <p:nvSpPr>
          <p:cNvPr id="19460" name="AutoShape 4"/>
          <p:cNvSpPr>
            <a:spLocks noChangeArrowheads="1"/>
          </p:cNvSpPr>
          <p:nvPr/>
        </p:nvSpPr>
        <p:spPr bwMode="auto">
          <a:xfrm rot="-2700000">
            <a:off x="5435600" y="4259263"/>
            <a:ext cx="950913" cy="868362"/>
          </a:xfrm>
          <a:prstGeom prst="cube">
            <a:avLst>
              <a:gd name="adj" fmla="val 25000"/>
            </a:avLst>
          </a:prstGeom>
          <a:solidFill>
            <a:schemeClr val="accent2"/>
          </a:solidFill>
          <a:ln w="12700">
            <a:solidFill>
              <a:schemeClr val="tx1"/>
            </a:solidFill>
            <a:miter lim="800000"/>
            <a:headEnd/>
            <a:tailEnd/>
          </a:ln>
        </p:spPr>
        <p:txBody>
          <a:bodyPr wrap="none" anchor="ctr"/>
          <a:lstStyle/>
          <a:p>
            <a:endParaRPr lang="en-US"/>
          </a:p>
        </p:txBody>
      </p:sp>
      <p:sp>
        <p:nvSpPr>
          <p:cNvPr id="19461" name="AutoShape 5"/>
          <p:cNvSpPr>
            <a:spLocks noChangeArrowheads="1"/>
          </p:cNvSpPr>
          <p:nvPr/>
        </p:nvSpPr>
        <p:spPr bwMode="auto">
          <a:xfrm>
            <a:off x="6451600" y="4289425"/>
            <a:ext cx="771525" cy="836613"/>
          </a:xfrm>
          <a:prstGeom prst="cube">
            <a:avLst>
              <a:gd name="adj" fmla="val 25514"/>
            </a:avLst>
          </a:prstGeom>
          <a:solidFill>
            <a:schemeClr val="tx2"/>
          </a:solidFill>
          <a:ln w="12700">
            <a:solidFill>
              <a:schemeClr val="tx1"/>
            </a:solidFill>
            <a:miter lim="800000"/>
            <a:headEnd/>
            <a:tailEnd/>
          </a:ln>
        </p:spPr>
        <p:txBody>
          <a:bodyPr wrap="none" anchor="ctr"/>
          <a:lstStyle/>
          <a:p>
            <a:endParaRPr lang="en-US"/>
          </a:p>
        </p:txBody>
      </p:sp>
      <p:sp>
        <p:nvSpPr>
          <p:cNvPr id="19462" name="AutoShape 6"/>
          <p:cNvSpPr>
            <a:spLocks noChangeArrowheads="1"/>
          </p:cNvSpPr>
          <p:nvPr/>
        </p:nvSpPr>
        <p:spPr bwMode="auto">
          <a:xfrm rot="2700000">
            <a:off x="3155950" y="4262438"/>
            <a:ext cx="869950" cy="869950"/>
          </a:xfrm>
          <a:prstGeom prst="cube">
            <a:avLst>
              <a:gd name="adj" fmla="val 25000"/>
            </a:avLst>
          </a:prstGeom>
          <a:solidFill>
            <a:schemeClr val="accent1"/>
          </a:solidFill>
          <a:ln w="12700">
            <a:solidFill>
              <a:schemeClr val="tx1"/>
            </a:solidFill>
            <a:miter lim="800000"/>
            <a:headEnd/>
            <a:tailEnd/>
          </a:ln>
        </p:spPr>
        <p:txBody>
          <a:bodyPr wrap="none" anchor="ctr"/>
          <a:lstStyle/>
          <a:p>
            <a:endParaRPr lang="en-US"/>
          </a:p>
        </p:txBody>
      </p:sp>
      <p:sp>
        <p:nvSpPr>
          <p:cNvPr id="19463" name="AutoShape 7"/>
          <p:cNvSpPr>
            <a:spLocks noChangeArrowheads="1"/>
          </p:cNvSpPr>
          <p:nvPr/>
        </p:nvSpPr>
        <p:spPr bwMode="auto">
          <a:xfrm>
            <a:off x="2201863" y="4572000"/>
            <a:ext cx="820737" cy="755650"/>
          </a:xfrm>
          <a:prstGeom prst="cube">
            <a:avLst>
              <a:gd name="adj" fmla="val 25000"/>
            </a:avLst>
          </a:prstGeom>
          <a:solidFill>
            <a:schemeClr val="hlink"/>
          </a:solidFill>
          <a:ln w="12700">
            <a:solidFill>
              <a:schemeClr val="tx1"/>
            </a:solidFill>
            <a:miter lim="800000"/>
            <a:headEnd/>
            <a:tailEnd/>
          </a:ln>
        </p:spPr>
        <p:txBody>
          <a:bodyPr wrap="none" anchor="ctr"/>
          <a:lstStyle/>
          <a:p>
            <a:endParaRPr lang="en-US"/>
          </a:p>
        </p:txBody>
      </p:sp>
      <p:sp>
        <p:nvSpPr>
          <p:cNvPr id="372744" name="Text Box 8"/>
          <p:cNvSpPr txBox="1">
            <a:spLocks noChangeArrowheads="1"/>
          </p:cNvSpPr>
          <p:nvPr/>
        </p:nvSpPr>
        <p:spPr bwMode="auto">
          <a:xfrm>
            <a:off x="0" y="2438400"/>
            <a:ext cx="8991600" cy="1570038"/>
          </a:xfrm>
          <a:prstGeom prst="rect">
            <a:avLst/>
          </a:prstGeom>
          <a:noFill/>
          <a:ln w="12700">
            <a:noFill/>
            <a:miter lim="800000"/>
            <a:headEnd/>
            <a:tailEnd/>
          </a:ln>
        </p:spPr>
        <p:txBody>
          <a:bodyPr>
            <a:spAutoFit/>
          </a:bodyPr>
          <a:lstStyle/>
          <a:p>
            <a:pPr algn="ctr" eaLnBrk="0" hangingPunct="0">
              <a:defRPr/>
            </a:pPr>
            <a:r>
              <a:rPr lang="en-US" sz="3200" b="1" dirty="0">
                <a:solidFill>
                  <a:schemeClr val="tx2">
                    <a:lumMod val="40000"/>
                    <a:lumOff val="60000"/>
                  </a:schemeClr>
                </a:solidFill>
                <a:latin typeface="Comic Sans MS" pitchFamily="66" charset="0"/>
                <a:cs typeface="+mn-cs"/>
              </a:rPr>
              <a:t>Ketosis  Retained Placenta	</a:t>
            </a:r>
            <a:r>
              <a:rPr lang="en-US" sz="3200" b="1" dirty="0" err="1">
                <a:solidFill>
                  <a:schemeClr val="tx2">
                    <a:lumMod val="40000"/>
                    <a:lumOff val="60000"/>
                  </a:schemeClr>
                </a:solidFill>
                <a:latin typeface="Comic Sans MS" pitchFamily="66" charset="0"/>
                <a:cs typeface="+mn-cs"/>
              </a:rPr>
              <a:t>Metritis</a:t>
            </a:r>
            <a:endParaRPr lang="en-US" sz="3200" b="1" dirty="0">
              <a:solidFill>
                <a:schemeClr val="tx2">
                  <a:lumMod val="40000"/>
                  <a:lumOff val="60000"/>
                </a:schemeClr>
              </a:solidFill>
              <a:latin typeface="Comic Sans MS" pitchFamily="66" charset="0"/>
              <a:cs typeface="+mn-cs"/>
            </a:endParaRPr>
          </a:p>
          <a:p>
            <a:pPr algn="ctr" eaLnBrk="0" hangingPunct="0">
              <a:defRPr/>
            </a:pPr>
            <a:r>
              <a:rPr lang="en-US" sz="3200" b="1" dirty="0">
                <a:solidFill>
                  <a:schemeClr val="tx2">
                    <a:lumMod val="40000"/>
                    <a:lumOff val="60000"/>
                  </a:schemeClr>
                </a:solidFill>
                <a:latin typeface="Comic Sans MS" pitchFamily="66" charset="0"/>
                <a:cs typeface="+mn-cs"/>
              </a:rPr>
              <a:t> </a:t>
            </a:r>
          </a:p>
          <a:p>
            <a:pPr algn="ctr" eaLnBrk="0" hangingPunct="0">
              <a:defRPr/>
            </a:pPr>
            <a:r>
              <a:rPr lang="en-US" sz="3200" b="1" dirty="0">
                <a:solidFill>
                  <a:srgbClr val="FFFF99"/>
                </a:solidFill>
                <a:latin typeface="Comic Sans MS" pitchFamily="66" charset="0"/>
                <a:cs typeface="+mn-cs"/>
              </a:rPr>
              <a:t>Disorders and Postpartum Diseases</a:t>
            </a:r>
            <a:endParaRPr lang="en-US" sz="2800" b="1" dirty="0">
              <a:solidFill>
                <a:srgbClr val="FFFF99"/>
              </a:solidFill>
              <a:latin typeface="Comic Sans MS" pitchFamily="66" charset="0"/>
              <a:cs typeface="+mn-cs"/>
            </a:endParaRPr>
          </a:p>
        </p:txBody>
      </p:sp>
      <p:sp>
        <p:nvSpPr>
          <p:cNvPr id="19465" name="Text Box 9"/>
          <p:cNvSpPr txBox="1">
            <a:spLocks noChangeArrowheads="1"/>
          </p:cNvSpPr>
          <p:nvPr/>
        </p:nvSpPr>
        <p:spPr bwMode="auto">
          <a:xfrm>
            <a:off x="2971800" y="5878513"/>
            <a:ext cx="3505200" cy="369887"/>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800">
                <a:solidFill>
                  <a:srgbClr val="FFFF99"/>
                </a:solidFill>
                <a:latin typeface="Comic Sans MS" pitchFamily="66" charset="0"/>
              </a:rPr>
              <a:t>Adapted from Drackley, 2002</a:t>
            </a:r>
          </a:p>
        </p:txBody>
      </p:sp>
      <p:pic>
        <p:nvPicPr>
          <p:cNvPr id="10" name="Record8">
            <a:hlinkClick r:id="" action="ppaction://media"/>
          </p:cNvPr>
          <p:cNvPicPr>
            <a:picLocks noRot="1" noChangeAspect="1"/>
          </p:cNvPicPr>
          <p:nvPr>
            <a:wavAudioFile r:embed="rId1" name="Record8"/>
          </p:nvPr>
        </p:nvPicPr>
        <p:blipFill>
          <a:blip r:embed="rId4"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51" fill="hold"/>
                                        <p:tgtEl>
                                          <p:spTgt spid="10"/>
                                        </p:tgtEl>
                                      </p:cBhvr>
                                    </p:cmd>
                                  </p:childTnLst>
                                </p:cTn>
                              </p:par>
                              <p:par>
                                <p:cTn id="7" presetID="2" presetClass="entr" presetSubtype="8" fill="hold" grpId="0" nodeType="withEffect">
                                  <p:stCondLst>
                                    <p:cond delay="0"/>
                                  </p:stCondLst>
                                  <p:childTnLst>
                                    <p:set>
                                      <p:cBhvr>
                                        <p:cTn id="8" dur="1" fill="hold">
                                          <p:stCondLst>
                                            <p:cond delay="0"/>
                                          </p:stCondLst>
                                        </p:cTn>
                                        <p:tgtEl>
                                          <p:spTgt spid="372744"/>
                                        </p:tgtEl>
                                        <p:attrNameLst>
                                          <p:attrName>style.visibility</p:attrName>
                                        </p:attrNameLst>
                                      </p:cBhvr>
                                      <p:to>
                                        <p:strVal val="visible"/>
                                      </p:to>
                                    </p:set>
                                    <p:anim calcmode="lin" valueType="num">
                                      <p:cBhvr additive="base">
                                        <p:cTn id="9" dur="500" fill="hold"/>
                                        <p:tgtEl>
                                          <p:spTgt spid="372744"/>
                                        </p:tgtEl>
                                        <p:attrNameLst>
                                          <p:attrName>ppt_x</p:attrName>
                                        </p:attrNameLst>
                                      </p:cBhvr>
                                      <p:tavLst>
                                        <p:tav tm="0">
                                          <p:val>
                                            <p:strVal val="0-#ppt_w/2"/>
                                          </p:val>
                                        </p:tav>
                                        <p:tav tm="100000">
                                          <p:val>
                                            <p:strVal val="#ppt_x"/>
                                          </p:val>
                                        </p:tav>
                                      </p:tavLst>
                                    </p:anim>
                                    <p:anim calcmode="lin" valueType="num">
                                      <p:cBhvr additive="base">
                                        <p:cTn id="10" dur="500" fill="hold"/>
                                        <p:tgtEl>
                                          <p:spTgt spid="3727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37274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05"/>
          <p:cNvGrpSpPr>
            <a:grpSpLocks/>
          </p:cNvGrpSpPr>
          <p:nvPr/>
        </p:nvGrpSpPr>
        <p:grpSpPr bwMode="auto">
          <a:xfrm>
            <a:off x="-1588" y="2209800"/>
            <a:ext cx="5945188" cy="3817938"/>
            <a:chOff x="-99060" y="1938338"/>
            <a:chExt cx="5945294" cy="3818251"/>
          </a:xfrm>
        </p:grpSpPr>
        <p:sp>
          <p:nvSpPr>
            <p:cNvPr id="20487" name="Freeform 3"/>
            <p:cNvSpPr>
              <a:spLocks/>
            </p:cNvSpPr>
            <p:nvPr/>
          </p:nvSpPr>
          <p:spPr bwMode="auto">
            <a:xfrm>
              <a:off x="1222022" y="2003425"/>
              <a:ext cx="4624212" cy="2984500"/>
            </a:xfrm>
            <a:custGeom>
              <a:avLst/>
              <a:gdLst>
                <a:gd name="T0" fmla="*/ 0 w 4026"/>
                <a:gd name="T1" fmla="*/ 0 h 2859"/>
                <a:gd name="T2" fmla="*/ 0 w 4026"/>
                <a:gd name="T3" fmla="*/ 2147483647 h 2859"/>
                <a:gd name="T4" fmla="*/ 2147483647 w 4026"/>
                <a:gd name="T5" fmla="*/ 2147483647 h 2859"/>
                <a:gd name="T6" fmla="*/ 0 60000 65536"/>
                <a:gd name="T7" fmla="*/ 0 60000 65536"/>
                <a:gd name="T8" fmla="*/ 0 60000 65536"/>
                <a:gd name="T9" fmla="*/ 0 w 4026"/>
                <a:gd name="T10" fmla="*/ 0 h 2859"/>
                <a:gd name="T11" fmla="*/ 4026 w 4026"/>
                <a:gd name="T12" fmla="*/ 2859 h 2859"/>
              </a:gdLst>
              <a:ahLst/>
              <a:cxnLst>
                <a:cxn ang="T6">
                  <a:pos x="T0" y="T1"/>
                </a:cxn>
                <a:cxn ang="T7">
                  <a:pos x="T2" y="T3"/>
                </a:cxn>
                <a:cxn ang="T8">
                  <a:pos x="T4" y="T5"/>
                </a:cxn>
              </a:cxnLst>
              <a:rect l="T9" t="T10" r="T11" b="T12"/>
              <a:pathLst>
                <a:path w="4026" h="2859">
                  <a:moveTo>
                    <a:pt x="0" y="0"/>
                  </a:moveTo>
                  <a:lnTo>
                    <a:pt x="0" y="2858"/>
                  </a:lnTo>
                  <a:lnTo>
                    <a:pt x="4025" y="2858"/>
                  </a:lnTo>
                </a:path>
              </a:pathLst>
            </a:custGeom>
            <a:noFill/>
            <a:ln w="25400" cap="rnd">
              <a:solidFill>
                <a:srgbClr val="FFFF00"/>
              </a:solidFill>
              <a:round/>
              <a:headEnd/>
              <a:tailEnd/>
            </a:ln>
          </p:spPr>
          <p:txBody>
            <a:bodyPr/>
            <a:lstStyle/>
            <a:p>
              <a:endParaRPr lang="en-US"/>
            </a:p>
          </p:txBody>
        </p:sp>
        <p:sp>
          <p:nvSpPr>
            <p:cNvPr id="20488" name="Line 4"/>
            <p:cNvSpPr>
              <a:spLocks noChangeShapeType="1"/>
            </p:cNvSpPr>
            <p:nvPr/>
          </p:nvSpPr>
          <p:spPr bwMode="auto">
            <a:xfrm>
              <a:off x="1175456" y="4691063"/>
              <a:ext cx="22578" cy="0"/>
            </a:xfrm>
            <a:prstGeom prst="line">
              <a:avLst/>
            </a:prstGeom>
            <a:noFill/>
            <a:ln w="12700">
              <a:solidFill>
                <a:srgbClr val="FFFF00"/>
              </a:solidFill>
              <a:round/>
              <a:headEnd/>
              <a:tailEnd/>
            </a:ln>
          </p:spPr>
          <p:txBody>
            <a:bodyPr wrap="none" anchor="ctr"/>
            <a:lstStyle/>
            <a:p>
              <a:endParaRPr lang="en-US"/>
            </a:p>
          </p:txBody>
        </p:sp>
        <p:sp>
          <p:nvSpPr>
            <p:cNvPr id="20489" name="Line 5"/>
            <p:cNvSpPr>
              <a:spLocks noChangeShapeType="1"/>
            </p:cNvSpPr>
            <p:nvPr/>
          </p:nvSpPr>
          <p:spPr bwMode="auto">
            <a:xfrm>
              <a:off x="1175456" y="4097338"/>
              <a:ext cx="22578" cy="0"/>
            </a:xfrm>
            <a:prstGeom prst="line">
              <a:avLst/>
            </a:prstGeom>
            <a:noFill/>
            <a:ln w="12700">
              <a:solidFill>
                <a:srgbClr val="FFFF00"/>
              </a:solidFill>
              <a:round/>
              <a:headEnd/>
              <a:tailEnd/>
            </a:ln>
          </p:spPr>
          <p:txBody>
            <a:bodyPr wrap="none" anchor="ctr"/>
            <a:lstStyle/>
            <a:p>
              <a:endParaRPr lang="en-US"/>
            </a:p>
          </p:txBody>
        </p:sp>
        <p:sp>
          <p:nvSpPr>
            <p:cNvPr id="20490" name="Line 6"/>
            <p:cNvSpPr>
              <a:spLocks noChangeShapeType="1"/>
            </p:cNvSpPr>
            <p:nvPr/>
          </p:nvSpPr>
          <p:spPr bwMode="auto">
            <a:xfrm>
              <a:off x="1175456" y="3495675"/>
              <a:ext cx="22578" cy="0"/>
            </a:xfrm>
            <a:prstGeom prst="line">
              <a:avLst/>
            </a:prstGeom>
            <a:noFill/>
            <a:ln w="12700">
              <a:solidFill>
                <a:srgbClr val="FFFF00"/>
              </a:solidFill>
              <a:round/>
              <a:headEnd/>
              <a:tailEnd/>
            </a:ln>
          </p:spPr>
          <p:txBody>
            <a:bodyPr wrap="none" anchor="ctr"/>
            <a:lstStyle/>
            <a:p>
              <a:endParaRPr lang="en-US"/>
            </a:p>
          </p:txBody>
        </p:sp>
        <p:sp>
          <p:nvSpPr>
            <p:cNvPr id="20491" name="Line 7"/>
            <p:cNvSpPr>
              <a:spLocks noChangeShapeType="1"/>
            </p:cNvSpPr>
            <p:nvPr/>
          </p:nvSpPr>
          <p:spPr bwMode="auto">
            <a:xfrm>
              <a:off x="1175456" y="2901950"/>
              <a:ext cx="22578" cy="0"/>
            </a:xfrm>
            <a:prstGeom prst="line">
              <a:avLst/>
            </a:prstGeom>
            <a:noFill/>
            <a:ln w="12700">
              <a:solidFill>
                <a:srgbClr val="FFFF00"/>
              </a:solidFill>
              <a:round/>
              <a:headEnd/>
              <a:tailEnd/>
            </a:ln>
          </p:spPr>
          <p:txBody>
            <a:bodyPr wrap="none" anchor="ctr"/>
            <a:lstStyle/>
            <a:p>
              <a:endParaRPr lang="en-US"/>
            </a:p>
          </p:txBody>
        </p:sp>
        <p:sp>
          <p:nvSpPr>
            <p:cNvPr id="20492" name="Line 8"/>
            <p:cNvSpPr>
              <a:spLocks noChangeShapeType="1"/>
            </p:cNvSpPr>
            <p:nvPr/>
          </p:nvSpPr>
          <p:spPr bwMode="auto">
            <a:xfrm>
              <a:off x="1175456" y="2300288"/>
              <a:ext cx="22578" cy="0"/>
            </a:xfrm>
            <a:prstGeom prst="line">
              <a:avLst/>
            </a:prstGeom>
            <a:noFill/>
            <a:ln w="12700">
              <a:solidFill>
                <a:srgbClr val="FFFF00"/>
              </a:solidFill>
              <a:round/>
              <a:headEnd/>
              <a:tailEnd/>
            </a:ln>
          </p:spPr>
          <p:txBody>
            <a:bodyPr wrap="none" anchor="ctr"/>
            <a:lstStyle/>
            <a:p>
              <a:endParaRPr lang="en-US"/>
            </a:p>
          </p:txBody>
        </p:sp>
        <p:sp>
          <p:nvSpPr>
            <p:cNvPr id="20493" name="Line 9"/>
            <p:cNvSpPr>
              <a:spLocks noChangeShapeType="1"/>
            </p:cNvSpPr>
            <p:nvPr/>
          </p:nvSpPr>
          <p:spPr bwMode="auto">
            <a:xfrm flipV="1">
              <a:off x="1213556" y="2003425"/>
              <a:ext cx="0" cy="2984500"/>
            </a:xfrm>
            <a:prstGeom prst="line">
              <a:avLst/>
            </a:prstGeom>
            <a:noFill/>
            <a:ln w="25400">
              <a:solidFill>
                <a:srgbClr val="FFFF00"/>
              </a:solidFill>
              <a:round/>
              <a:headEnd/>
              <a:tailEnd/>
            </a:ln>
          </p:spPr>
          <p:txBody>
            <a:bodyPr wrap="none" anchor="ctr"/>
            <a:lstStyle/>
            <a:p>
              <a:endParaRPr lang="en-US"/>
            </a:p>
          </p:txBody>
        </p:sp>
        <p:sp>
          <p:nvSpPr>
            <p:cNvPr id="20494" name="Line 10"/>
            <p:cNvSpPr>
              <a:spLocks noChangeShapeType="1"/>
            </p:cNvSpPr>
            <p:nvPr/>
          </p:nvSpPr>
          <p:spPr bwMode="auto">
            <a:xfrm>
              <a:off x="1449212" y="4999038"/>
              <a:ext cx="0" cy="12700"/>
            </a:xfrm>
            <a:prstGeom prst="line">
              <a:avLst/>
            </a:prstGeom>
            <a:noFill/>
            <a:ln w="12700">
              <a:solidFill>
                <a:srgbClr val="FFFF00"/>
              </a:solidFill>
              <a:round/>
              <a:headEnd/>
              <a:tailEnd/>
            </a:ln>
          </p:spPr>
          <p:txBody>
            <a:bodyPr wrap="none" anchor="ctr"/>
            <a:lstStyle/>
            <a:p>
              <a:endParaRPr lang="en-US"/>
            </a:p>
          </p:txBody>
        </p:sp>
        <p:sp>
          <p:nvSpPr>
            <p:cNvPr id="20495" name="Line 11"/>
            <p:cNvSpPr>
              <a:spLocks noChangeShapeType="1"/>
            </p:cNvSpPr>
            <p:nvPr/>
          </p:nvSpPr>
          <p:spPr bwMode="auto">
            <a:xfrm>
              <a:off x="1920523" y="4999038"/>
              <a:ext cx="0" cy="12700"/>
            </a:xfrm>
            <a:prstGeom prst="line">
              <a:avLst/>
            </a:prstGeom>
            <a:noFill/>
            <a:ln w="12700">
              <a:solidFill>
                <a:srgbClr val="FFFF00"/>
              </a:solidFill>
              <a:round/>
              <a:headEnd/>
              <a:tailEnd/>
            </a:ln>
          </p:spPr>
          <p:txBody>
            <a:bodyPr wrap="none" anchor="ctr"/>
            <a:lstStyle/>
            <a:p>
              <a:endParaRPr lang="en-US"/>
            </a:p>
          </p:txBody>
        </p:sp>
        <p:sp>
          <p:nvSpPr>
            <p:cNvPr id="20496" name="Line 12"/>
            <p:cNvSpPr>
              <a:spLocks noChangeShapeType="1"/>
            </p:cNvSpPr>
            <p:nvPr/>
          </p:nvSpPr>
          <p:spPr bwMode="auto">
            <a:xfrm>
              <a:off x="2383367" y="4999038"/>
              <a:ext cx="0" cy="12700"/>
            </a:xfrm>
            <a:prstGeom prst="line">
              <a:avLst/>
            </a:prstGeom>
            <a:noFill/>
            <a:ln w="12700">
              <a:solidFill>
                <a:srgbClr val="FFFF00"/>
              </a:solidFill>
              <a:round/>
              <a:headEnd/>
              <a:tailEnd/>
            </a:ln>
          </p:spPr>
          <p:txBody>
            <a:bodyPr wrap="none" anchor="ctr"/>
            <a:lstStyle/>
            <a:p>
              <a:endParaRPr lang="en-US"/>
            </a:p>
          </p:txBody>
        </p:sp>
        <p:sp>
          <p:nvSpPr>
            <p:cNvPr id="20497" name="Line 13"/>
            <p:cNvSpPr>
              <a:spLocks noChangeShapeType="1"/>
            </p:cNvSpPr>
            <p:nvPr/>
          </p:nvSpPr>
          <p:spPr bwMode="auto">
            <a:xfrm>
              <a:off x="2847622" y="4999038"/>
              <a:ext cx="0" cy="12700"/>
            </a:xfrm>
            <a:prstGeom prst="line">
              <a:avLst/>
            </a:prstGeom>
            <a:noFill/>
            <a:ln w="12700">
              <a:solidFill>
                <a:srgbClr val="FFFF00"/>
              </a:solidFill>
              <a:round/>
              <a:headEnd/>
              <a:tailEnd/>
            </a:ln>
          </p:spPr>
          <p:txBody>
            <a:bodyPr wrap="none" anchor="ctr"/>
            <a:lstStyle/>
            <a:p>
              <a:endParaRPr lang="en-US"/>
            </a:p>
          </p:txBody>
        </p:sp>
        <p:sp>
          <p:nvSpPr>
            <p:cNvPr id="20498" name="Line 14"/>
            <p:cNvSpPr>
              <a:spLocks noChangeShapeType="1"/>
            </p:cNvSpPr>
            <p:nvPr/>
          </p:nvSpPr>
          <p:spPr bwMode="auto">
            <a:xfrm>
              <a:off x="3302000" y="4999038"/>
              <a:ext cx="0" cy="12700"/>
            </a:xfrm>
            <a:prstGeom prst="line">
              <a:avLst/>
            </a:prstGeom>
            <a:noFill/>
            <a:ln w="12700">
              <a:solidFill>
                <a:srgbClr val="FFFF00"/>
              </a:solidFill>
              <a:round/>
              <a:headEnd/>
              <a:tailEnd/>
            </a:ln>
          </p:spPr>
          <p:txBody>
            <a:bodyPr wrap="none" anchor="ctr"/>
            <a:lstStyle/>
            <a:p>
              <a:endParaRPr lang="en-US"/>
            </a:p>
          </p:txBody>
        </p:sp>
        <p:sp>
          <p:nvSpPr>
            <p:cNvPr id="20499" name="Line 15"/>
            <p:cNvSpPr>
              <a:spLocks noChangeShapeType="1"/>
            </p:cNvSpPr>
            <p:nvPr/>
          </p:nvSpPr>
          <p:spPr bwMode="auto">
            <a:xfrm>
              <a:off x="3773311" y="4999038"/>
              <a:ext cx="0" cy="12700"/>
            </a:xfrm>
            <a:prstGeom prst="line">
              <a:avLst/>
            </a:prstGeom>
            <a:noFill/>
            <a:ln w="12700">
              <a:solidFill>
                <a:srgbClr val="FFFF00"/>
              </a:solidFill>
              <a:round/>
              <a:headEnd/>
              <a:tailEnd/>
            </a:ln>
          </p:spPr>
          <p:txBody>
            <a:bodyPr wrap="none" anchor="ctr"/>
            <a:lstStyle/>
            <a:p>
              <a:endParaRPr lang="en-US"/>
            </a:p>
          </p:txBody>
        </p:sp>
        <p:sp>
          <p:nvSpPr>
            <p:cNvPr id="20500" name="Line 16"/>
            <p:cNvSpPr>
              <a:spLocks noChangeShapeType="1"/>
            </p:cNvSpPr>
            <p:nvPr/>
          </p:nvSpPr>
          <p:spPr bwMode="auto">
            <a:xfrm>
              <a:off x="4236156" y="4999038"/>
              <a:ext cx="0" cy="12700"/>
            </a:xfrm>
            <a:prstGeom prst="line">
              <a:avLst/>
            </a:prstGeom>
            <a:noFill/>
            <a:ln w="12700">
              <a:solidFill>
                <a:srgbClr val="FFFF00"/>
              </a:solidFill>
              <a:round/>
              <a:headEnd/>
              <a:tailEnd/>
            </a:ln>
          </p:spPr>
          <p:txBody>
            <a:bodyPr wrap="none" anchor="ctr"/>
            <a:lstStyle/>
            <a:p>
              <a:endParaRPr lang="en-US"/>
            </a:p>
          </p:txBody>
        </p:sp>
        <p:sp>
          <p:nvSpPr>
            <p:cNvPr id="20501" name="Line 17"/>
            <p:cNvSpPr>
              <a:spLocks noChangeShapeType="1"/>
            </p:cNvSpPr>
            <p:nvPr/>
          </p:nvSpPr>
          <p:spPr bwMode="auto">
            <a:xfrm>
              <a:off x="4700412" y="4999038"/>
              <a:ext cx="0" cy="12700"/>
            </a:xfrm>
            <a:prstGeom prst="line">
              <a:avLst/>
            </a:prstGeom>
            <a:noFill/>
            <a:ln w="12700">
              <a:solidFill>
                <a:srgbClr val="FFFF00"/>
              </a:solidFill>
              <a:round/>
              <a:headEnd/>
              <a:tailEnd/>
            </a:ln>
          </p:spPr>
          <p:txBody>
            <a:bodyPr wrap="none" anchor="ctr"/>
            <a:lstStyle/>
            <a:p>
              <a:endParaRPr lang="en-US"/>
            </a:p>
          </p:txBody>
        </p:sp>
        <p:sp>
          <p:nvSpPr>
            <p:cNvPr id="20502" name="Line 18"/>
            <p:cNvSpPr>
              <a:spLocks noChangeShapeType="1"/>
            </p:cNvSpPr>
            <p:nvPr/>
          </p:nvSpPr>
          <p:spPr bwMode="auto">
            <a:xfrm>
              <a:off x="5163256" y="4999038"/>
              <a:ext cx="0" cy="12700"/>
            </a:xfrm>
            <a:prstGeom prst="line">
              <a:avLst/>
            </a:prstGeom>
            <a:noFill/>
            <a:ln w="12700">
              <a:solidFill>
                <a:srgbClr val="FFFF00"/>
              </a:solidFill>
              <a:round/>
              <a:headEnd/>
              <a:tailEnd/>
            </a:ln>
          </p:spPr>
          <p:txBody>
            <a:bodyPr wrap="none" anchor="ctr"/>
            <a:lstStyle/>
            <a:p>
              <a:endParaRPr lang="en-US"/>
            </a:p>
          </p:txBody>
        </p:sp>
        <p:sp>
          <p:nvSpPr>
            <p:cNvPr id="20503" name="Line 19"/>
            <p:cNvSpPr>
              <a:spLocks noChangeShapeType="1"/>
            </p:cNvSpPr>
            <p:nvPr/>
          </p:nvSpPr>
          <p:spPr bwMode="auto">
            <a:xfrm>
              <a:off x="5626100" y="4999038"/>
              <a:ext cx="0" cy="12700"/>
            </a:xfrm>
            <a:prstGeom prst="line">
              <a:avLst/>
            </a:prstGeom>
            <a:noFill/>
            <a:ln w="12700">
              <a:solidFill>
                <a:srgbClr val="FFFF00"/>
              </a:solidFill>
              <a:round/>
              <a:headEnd/>
              <a:tailEnd/>
            </a:ln>
          </p:spPr>
          <p:txBody>
            <a:bodyPr wrap="none" anchor="ctr"/>
            <a:lstStyle/>
            <a:p>
              <a:endParaRPr lang="en-US"/>
            </a:p>
          </p:txBody>
        </p:sp>
        <p:sp>
          <p:nvSpPr>
            <p:cNvPr id="20504" name="Line 20"/>
            <p:cNvSpPr>
              <a:spLocks noChangeShapeType="1"/>
            </p:cNvSpPr>
            <p:nvPr/>
          </p:nvSpPr>
          <p:spPr bwMode="auto">
            <a:xfrm>
              <a:off x="1222022" y="4987925"/>
              <a:ext cx="4611511" cy="0"/>
            </a:xfrm>
            <a:prstGeom prst="line">
              <a:avLst/>
            </a:prstGeom>
            <a:noFill/>
            <a:ln w="25400">
              <a:solidFill>
                <a:srgbClr val="FFFF00"/>
              </a:solidFill>
              <a:round/>
              <a:headEnd/>
              <a:tailEnd/>
            </a:ln>
          </p:spPr>
          <p:txBody>
            <a:bodyPr wrap="none" anchor="ctr"/>
            <a:lstStyle/>
            <a:p>
              <a:endParaRPr lang="en-US"/>
            </a:p>
          </p:txBody>
        </p:sp>
        <p:sp>
          <p:nvSpPr>
            <p:cNvPr id="20505" name="Line 21"/>
            <p:cNvSpPr>
              <a:spLocks noChangeShapeType="1"/>
            </p:cNvSpPr>
            <p:nvPr/>
          </p:nvSpPr>
          <p:spPr bwMode="auto">
            <a:xfrm flipV="1">
              <a:off x="1444978" y="2863851"/>
              <a:ext cx="0" cy="511175"/>
            </a:xfrm>
            <a:prstGeom prst="line">
              <a:avLst/>
            </a:prstGeom>
            <a:noFill/>
            <a:ln w="12700">
              <a:solidFill>
                <a:srgbClr val="FFFFFF"/>
              </a:solidFill>
              <a:round/>
              <a:headEnd/>
              <a:tailEnd/>
            </a:ln>
          </p:spPr>
          <p:txBody>
            <a:bodyPr wrap="none" anchor="ctr"/>
            <a:lstStyle/>
            <a:p>
              <a:endParaRPr lang="en-US"/>
            </a:p>
          </p:txBody>
        </p:sp>
        <p:sp>
          <p:nvSpPr>
            <p:cNvPr id="20506" name="Line 22"/>
            <p:cNvSpPr>
              <a:spLocks noChangeShapeType="1"/>
            </p:cNvSpPr>
            <p:nvPr/>
          </p:nvSpPr>
          <p:spPr bwMode="auto">
            <a:xfrm>
              <a:off x="1432279" y="2863850"/>
              <a:ext cx="31044" cy="0"/>
            </a:xfrm>
            <a:prstGeom prst="line">
              <a:avLst/>
            </a:prstGeom>
            <a:noFill/>
            <a:ln w="12700">
              <a:solidFill>
                <a:srgbClr val="FFFFFF"/>
              </a:solidFill>
              <a:round/>
              <a:headEnd/>
              <a:tailEnd/>
            </a:ln>
          </p:spPr>
          <p:txBody>
            <a:bodyPr wrap="none" anchor="ctr"/>
            <a:lstStyle/>
            <a:p>
              <a:endParaRPr lang="en-US"/>
            </a:p>
          </p:txBody>
        </p:sp>
        <p:sp>
          <p:nvSpPr>
            <p:cNvPr id="20507" name="Line 23"/>
            <p:cNvSpPr>
              <a:spLocks noChangeShapeType="1"/>
            </p:cNvSpPr>
            <p:nvPr/>
          </p:nvSpPr>
          <p:spPr bwMode="auto">
            <a:xfrm>
              <a:off x="1449212" y="3457576"/>
              <a:ext cx="0" cy="493713"/>
            </a:xfrm>
            <a:prstGeom prst="line">
              <a:avLst/>
            </a:prstGeom>
            <a:noFill/>
            <a:ln w="12700">
              <a:solidFill>
                <a:srgbClr val="FFFFFF"/>
              </a:solidFill>
              <a:round/>
              <a:headEnd/>
              <a:tailEnd/>
            </a:ln>
          </p:spPr>
          <p:txBody>
            <a:bodyPr wrap="none" anchor="ctr"/>
            <a:lstStyle/>
            <a:p>
              <a:endParaRPr lang="en-US"/>
            </a:p>
          </p:txBody>
        </p:sp>
        <p:sp>
          <p:nvSpPr>
            <p:cNvPr id="20508" name="Line 24"/>
            <p:cNvSpPr>
              <a:spLocks noChangeShapeType="1"/>
            </p:cNvSpPr>
            <p:nvPr/>
          </p:nvSpPr>
          <p:spPr bwMode="auto">
            <a:xfrm>
              <a:off x="1432279" y="3960813"/>
              <a:ext cx="31044" cy="0"/>
            </a:xfrm>
            <a:prstGeom prst="line">
              <a:avLst/>
            </a:prstGeom>
            <a:noFill/>
            <a:ln w="12700">
              <a:solidFill>
                <a:srgbClr val="FFFFFF"/>
              </a:solidFill>
              <a:round/>
              <a:headEnd/>
              <a:tailEnd/>
            </a:ln>
          </p:spPr>
          <p:txBody>
            <a:bodyPr wrap="none" anchor="ctr"/>
            <a:lstStyle/>
            <a:p>
              <a:endParaRPr lang="en-US"/>
            </a:p>
          </p:txBody>
        </p:sp>
        <p:sp>
          <p:nvSpPr>
            <p:cNvPr id="20509" name="Line 25"/>
            <p:cNvSpPr>
              <a:spLocks noChangeShapeType="1"/>
            </p:cNvSpPr>
            <p:nvPr/>
          </p:nvSpPr>
          <p:spPr bwMode="auto">
            <a:xfrm flipV="1">
              <a:off x="1914878" y="2525713"/>
              <a:ext cx="0" cy="406400"/>
            </a:xfrm>
            <a:prstGeom prst="line">
              <a:avLst/>
            </a:prstGeom>
            <a:noFill/>
            <a:ln w="12700">
              <a:solidFill>
                <a:srgbClr val="FFFFFF"/>
              </a:solidFill>
              <a:round/>
              <a:headEnd/>
              <a:tailEnd/>
            </a:ln>
          </p:spPr>
          <p:txBody>
            <a:bodyPr wrap="none" anchor="ctr"/>
            <a:lstStyle/>
            <a:p>
              <a:endParaRPr lang="en-US"/>
            </a:p>
          </p:txBody>
        </p:sp>
        <p:sp>
          <p:nvSpPr>
            <p:cNvPr id="20510" name="Line 26"/>
            <p:cNvSpPr>
              <a:spLocks noChangeShapeType="1"/>
            </p:cNvSpPr>
            <p:nvPr/>
          </p:nvSpPr>
          <p:spPr bwMode="auto">
            <a:xfrm>
              <a:off x="1895123" y="2525713"/>
              <a:ext cx="39511" cy="0"/>
            </a:xfrm>
            <a:prstGeom prst="line">
              <a:avLst/>
            </a:prstGeom>
            <a:noFill/>
            <a:ln w="12700">
              <a:solidFill>
                <a:srgbClr val="FFFFFF"/>
              </a:solidFill>
              <a:round/>
              <a:headEnd/>
              <a:tailEnd/>
            </a:ln>
          </p:spPr>
          <p:txBody>
            <a:bodyPr wrap="none" anchor="ctr"/>
            <a:lstStyle/>
            <a:p>
              <a:endParaRPr lang="en-US"/>
            </a:p>
          </p:txBody>
        </p:sp>
        <p:sp>
          <p:nvSpPr>
            <p:cNvPr id="20511" name="Line 27"/>
            <p:cNvSpPr>
              <a:spLocks noChangeShapeType="1"/>
            </p:cNvSpPr>
            <p:nvPr/>
          </p:nvSpPr>
          <p:spPr bwMode="auto">
            <a:xfrm>
              <a:off x="1920523" y="3014664"/>
              <a:ext cx="0" cy="395287"/>
            </a:xfrm>
            <a:prstGeom prst="line">
              <a:avLst/>
            </a:prstGeom>
            <a:noFill/>
            <a:ln w="12700">
              <a:solidFill>
                <a:srgbClr val="FFFFFF"/>
              </a:solidFill>
              <a:round/>
              <a:headEnd/>
              <a:tailEnd/>
            </a:ln>
          </p:spPr>
          <p:txBody>
            <a:bodyPr wrap="none" anchor="ctr"/>
            <a:lstStyle/>
            <a:p>
              <a:endParaRPr lang="en-US"/>
            </a:p>
          </p:txBody>
        </p:sp>
        <p:sp>
          <p:nvSpPr>
            <p:cNvPr id="20512" name="Line 28"/>
            <p:cNvSpPr>
              <a:spLocks noChangeShapeType="1"/>
            </p:cNvSpPr>
            <p:nvPr/>
          </p:nvSpPr>
          <p:spPr bwMode="auto">
            <a:xfrm>
              <a:off x="1895123" y="3419475"/>
              <a:ext cx="39511" cy="0"/>
            </a:xfrm>
            <a:prstGeom prst="line">
              <a:avLst/>
            </a:prstGeom>
            <a:noFill/>
            <a:ln w="12700">
              <a:solidFill>
                <a:srgbClr val="FFFFFF"/>
              </a:solidFill>
              <a:round/>
              <a:headEnd/>
              <a:tailEnd/>
            </a:ln>
          </p:spPr>
          <p:txBody>
            <a:bodyPr wrap="none" anchor="ctr"/>
            <a:lstStyle/>
            <a:p>
              <a:endParaRPr lang="en-US"/>
            </a:p>
          </p:txBody>
        </p:sp>
        <p:sp>
          <p:nvSpPr>
            <p:cNvPr id="20513" name="Line 29"/>
            <p:cNvSpPr>
              <a:spLocks noChangeShapeType="1"/>
            </p:cNvSpPr>
            <p:nvPr/>
          </p:nvSpPr>
          <p:spPr bwMode="auto">
            <a:xfrm flipV="1">
              <a:off x="2379133" y="3006725"/>
              <a:ext cx="0" cy="330200"/>
            </a:xfrm>
            <a:prstGeom prst="line">
              <a:avLst/>
            </a:prstGeom>
            <a:noFill/>
            <a:ln w="12700">
              <a:solidFill>
                <a:srgbClr val="FFFFFF"/>
              </a:solidFill>
              <a:round/>
              <a:headEnd/>
              <a:tailEnd/>
            </a:ln>
          </p:spPr>
          <p:txBody>
            <a:bodyPr wrap="none" anchor="ctr"/>
            <a:lstStyle/>
            <a:p>
              <a:endParaRPr lang="en-US"/>
            </a:p>
          </p:txBody>
        </p:sp>
        <p:sp>
          <p:nvSpPr>
            <p:cNvPr id="20514" name="Line 30"/>
            <p:cNvSpPr>
              <a:spLocks noChangeShapeType="1"/>
            </p:cNvSpPr>
            <p:nvPr/>
          </p:nvSpPr>
          <p:spPr bwMode="auto">
            <a:xfrm>
              <a:off x="2359378" y="3006725"/>
              <a:ext cx="38100" cy="0"/>
            </a:xfrm>
            <a:prstGeom prst="line">
              <a:avLst/>
            </a:prstGeom>
            <a:noFill/>
            <a:ln w="12700">
              <a:solidFill>
                <a:srgbClr val="FFFFFF"/>
              </a:solidFill>
              <a:round/>
              <a:headEnd/>
              <a:tailEnd/>
            </a:ln>
          </p:spPr>
          <p:txBody>
            <a:bodyPr wrap="none" anchor="ctr"/>
            <a:lstStyle/>
            <a:p>
              <a:endParaRPr lang="en-US"/>
            </a:p>
          </p:txBody>
        </p:sp>
        <p:sp>
          <p:nvSpPr>
            <p:cNvPr id="20515" name="Line 31"/>
            <p:cNvSpPr>
              <a:spLocks noChangeShapeType="1"/>
            </p:cNvSpPr>
            <p:nvPr/>
          </p:nvSpPr>
          <p:spPr bwMode="auto">
            <a:xfrm>
              <a:off x="2383367" y="3419475"/>
              <a:ext cx="0" cy="336550"/>
            </a:xfrm>
            <a:prstGeom prst="line">
              <a:avLst/>
            </a:prstGeom>
            <a:noFill/>
            <a:ln w="12700">
              <a:solidFill>
                <a:srgbClr val="FFFFFF"/>
              </a:solidFill>
              <a:round/>
              <a:headEnd/>
              <a:tailEnd/>
            </a:ln>
          </p:spPr>
          <p:txBody>
            <a:bodyPr wrap="none" anchor="ctr"/>
            <a:lstStyle/>
            <a:p>
              <a:endParaRPr lang="en-US"/>
            </a:p>
          </p:txBody>
        </p:sp>
        <p:sp>
          <p:nvSpPr>
            <p:cNvPr id="20516" name="Line 32"/>
            <p:cNvSpPr>
              <a:spLocks noChangeShapeType="1"/>
            </p:cNvSpPr>
            <p:nvPr/>
          </p:nvSpPr>
          <p:spPr bwMode="auto">
            <a:xfrm>
              <a:off x="2359378" y="3765550"/>
              <a:ext cx="38100" cy="0"/>
            </a:xfrm>
            <a:prstGeom prst="line">
              <a:avLst/>
            </a:prstGeom>
            <a:noFill/>
            <a:ln w="12700">
              <a:solidFill>
                <a:srgbClr val="FFFFFF"/>
              </a:solidFill>
              <a:round/>
              <a:headEnd/>
              <a:tailEnd/>
            </a:ln>
          </p:spPr>
          <p:txBody>
            <a:bodyPr wrap="none" anchor="ctr"/>
            <a:lstStyle/>
            <a:p>
              <a:endParaRPr lang="en-US"/>
            </a:p>
          </p:txBody>
        </p:sp>
        <p:sp>
          <p:nvSpPr>
            <p:cNvPr id="20517" name="Line 33"/>
            <p:cNvSpPr>
              <a:spLocks noChangeShapeType="1"/>
            </p:cNvSpPr>
            <p:nvPr/>
          </p:nvSpPr>
          <p:spPr bwMode="auto">
            <a:xfrm flipV="1">
              <a:off x="2841978" y="3300413"/>
              <a:ext cx="0" cy="330200"/>
            </a:xfrm>
            <a:prstGeom prst="line">
              <a:avLst/>
            </a:prstGeom>
            <a:noFill/>
            <a:ln w="12700">
              <a:solidFill>
                <a:srgbClr val="FFFFFF"/>
              </a:solidFill>
              <a:round/>
              <a:headEnd/>
              <a:tailEnd/>
            </a:ln>
          </p:spPr>
          <p:txBody>
            <a:bodyPr wrap="none" anchor="ctr"/>
            <a:lstStyle/>
            <a:p>
              <a:endParaRPr lang="en-US"/>
            </a:p>
          </p:txBody>
        </p:sp>
        <p:sp>
          <p:nvSpPr>
            <p:cNvPr id="20518" name="Line 34"/>
            <p:cNvSpPr>
              <a:spLocks noChangeShapeType="1"/>
            </p:cNvSpPr>
            <p:nvPr/>
          </p:nvSpPr>
          <p:spPr bwMode="auto">
            <a:xfrm>
              <a:off x="2822223" y="3300413"/>
              <a:ext cx="31044" cy="0"/>
            </a:xfrm>
            <a:prstGeom prst="line">
              <a:avLst/>
            </a:prstGeom>
            <a:noFill/>
            <a:ln w="12700">
              <a:solidFill>
                <a:srgbClr val="FFFFFF"/>
              </a:solidFill>
              <a:round/>
              <a:headEnd/>
              <a:tailEnd/>
            </a:ln>
          </p:spPr>
          <p:txBody>
            <a:bodyPr wrap="none" anchor="ctr"/>
            <a:lstStyle/>
            <a:p>
              <a:endParaRPr lang="en-US"/>
            </a:p>
          </p:txBody>
        </p:sp>
        <p:sp>
          <p:nvSpPr>
            <p:cNvPr id="20519" name="Line 35"/>
            <p:cNvSpPr>
              <a:spLocks noChangeShapeType="1"/>
            </p:cNvSpPr>
            <p:nvPr/>
          </p:nvSpPr>
          <p:spPr bwMode="auto">
            <a:xfrm>
              <a:off x="2847622" y="3713164"/>
              <a:ext cx="0" cy="320675"/>
            </a:xfrm>
            <a:prstGeom prst="line">
              <a:avLst/>
            </a:prstGeom>
            <a:noFill/>
            <a:ln w="12700">
              <a:solidFill>
                <a:srgbClr val="FFFFFF"/>
              </a:solidFill>
              <a:round/>
              <a:headEnd/>
              <a:tailEnd/>
            </a:ln>
          </p:spPr>
          <p:txBody>
            <a:bodyPr wrap="none" anchor="ctr"/>
            <a:lstStyle/>
            <a:p>
              <a:endParaRPr lang="en-US"/>
            </a:p>
          </p:txBody>
        </p:sp>
        <p:sp>
          <p:nvSpPr>
            <p:cNvPr id="20520" name="Line 36"/>
            <p:cNvSpPr>
              <a:spLocks noChangeShapeType="1"/>
            </p:cNvSpPr>
            <p:nvPr/>
          </p:nvSpPr>
          <p:spPr bwMode="auto">
            <a:xfrm>
              <a:off x="2822223" y="4043363"/>
              <a:ext cx="31044" cy="0"/>
            </a:xfrm>
            <a:prstGeom prst="line">
              <a:avLst/>
            </a:prstGeom>
            <a:noFill/>
            <a:ln w="12700">
              <a:solidFill>
                <a:srgbClr val="FFFFFF"/>
              </a:solidFill>
              <a:round/>
              <a:headEnd/>
              <a:tailEnd/>
            </a:ln>
          </p:spPr>
          <p:txBody>
            <a:bodyPr wrap="none" anchor="ctr"/>
            <a:lstStyle/>
            <a:p>
              <a:endParaRPr lang="en-US"/>
            </a:p>
          </p:txBody>
        </p:sp>
        <p:sp>
          <p:nvSpPr>
            <p:cNvPr id="20521" name="Line 37"/>
            <p:cNvSpPr>
              <a:spLocks noChangeShapeType="1"/>
            </p:cNvSpPr>
            <p:nvPr/>
          </p:nvSpPr>
          <p:spPr bwMode="auto">
            <a:xfrm flipV="1">
              <a:off x="3297767" y="3922713"/>
              <a:ext cx="0" cy="323850"/>
            </a:xfrm>
            <a:prstGeom prst="line">
              <a:avLst/>
            </a:prstGeom>
            <a:noFill/>
            <a:ln w="12700">
              <a:solidFill>
                <a:srgbClr val="FFFFFF"/>
              </a:solidFill>
              <a:round/>
              <a:headEnd/>
              <a:tailEnd/>
            </a:ln>
          </p:spPr>
          <p:txBody>
            <a:bodyPr wrap="none" anchor="ctr"/>
            <a:lstStyle/>
            <a:p>
              <a:endParaRPr lang="en-US"/>
            </a:p>
          </p:txBody>
        </p:sp>
        <p:sp>
          <p:nvSpPr>
            <p:cNvPr id="20522" name="Line 38"/>
            <p:cNvSpPr>
              <a:spLocks noChangeShapeType="1"/>
            </p:cNvSpPr>
            <p:nvPr/>
          </p:nvSpPr>
          <p:spPr bwMode="auto">
            <a:xfrm>
              <a:off x="3285067" y="3922713"/>
              <a:ext cx="31044" cy="0"/>
            </a:xfrm>
            <a:prstGeom prst="line">
              <a:avLst/>
            </a:prstGeom>
            <a:noFill/>
            <a:ln w="12700">
              <a:solidFill>
                <a:srgbClr val="FFFFFF"/>
              </a:solidFill>
              <a:round/>
              <a:headEnd/>
              <a:tailEnd/>
            </a:ln>
          </p:spPr>
          <p:txBody>
            <a:bodyPr wrap="none" anchor="ctr"/>
            <a:lstStyle/>
            <a:p>
              <a:endParaRPr lang="en-US"/>
            </a:p>
          </p:txBody>
        </p:sp>
        <p:sp>
          <p:nvSpPr>
            <p:cNvPr id="20523" name="Line 39"/>
            <p:cNvSpPr>
              <a:spLocks noChangeShapeType="1"/>
            </p:cNvSpPr>
            <p:nvPr/>
          </p:nvSpPr>
          <p:spPr bwMode="auto">
            <a:xfrm>
              <a:off x="3302000" y="4329114"/>
              <a:ext cx="0" cy="314325"/>
            </a:xfrm>
            <a:prstGeom prst="line">
              <a:avLst/>
            </a:prstGeom>
            <a:noFill/>
            <a:ln w="12700">
              <a:solidFill>
                <a:srgbClr val="FFFFFF"/>
              </a:solidFill>
              <a:round/>
              <a:headEnd/>
              <a:tailEnd/>
            </a:ln>
          </p:spPr>
          <p:txBody>
            <a:bodyPr wrap="none" anchor="ctr"/>
            <a:lstStyle/>
            <a:p>
              <a:endParaRPr lang="en-US"/>
            </a:p>
          </p:txBody>
        </p:sp>
        <p:sp>
          <p:nvSpPr>
            <p:cNvPr id="20524" name="Line 40"/>
            <p:cNvSpPr>
              <a:spLocks noChangeShapeType="1"/>
            </p:cNvSpPr>
            <p:nvPr/>
          </p:nvSpPr>
          <p:spPr bwMode="auto">
            <a:xfrm>
              <a:off x="3285067" y="4652963"/>
              <a:ext cx="31044" cy="0"/>
            </a:xfrm>
            <a:prstGeom prst="line">
              <a:avLst/>
            </a:prstGeom>
            <a:noFill/>
            <a:ln w="12700">
              <a:solidFill>
                <a:srgbClr val="FFFFFF"/>
              </a:solidFill>
              <a:round/>
              <a:headEnd/>
              <a:tailEnd/>
            </a:ln>
          </p:spPr>
          <p:txBody>
            <a:bodyPr wrap="none" anchor="ctr"/>
            <a:lstStyle/>
            <a:p>
              <a:endParaRPr lang="en-US"/>
            </a:p>
          </p:txBody>
        </p:sp>
        <p:sp>
          <p:nvSpPr>
            <p:cNvPr id="20525" name="Line 41"/>
            <p:cNvSpPr>
              <a:spLocks noChangeShapeType="1"/>
            </p:cNvSpPr>
            <p:nvPr/>
          </p:nvSpPr>
          <p:spPr bwMode="auto">
            <a:xfrm flipV="1">
              <a:off x="3767667" y="3871913"/>
              <a:ext cx="0" cy="368300"/>
            </a:xfrm>
            <a:prstGeom prst="line">
              <a:avLst/>
            </a:prstGeom>
            <a:noFill/>
            <a:ln w="12700">
              <a:solidFill>
                <a:srgbClr val="FFFFFF"/>
              </a:solidFill>
              <a:round/>
              <a:headEnd/>
              <a:tailEnd/>
            </a:ln>
          </p:spPr>
          <p:txBody>
            <a:bodyPr wrap="none" anchor="ctr"/>
            <a:lstStyle/>
            <a:p>
              <a:endParaRPr lang="en-US"/>
            </a:p>
          </p:txBody>
        </p:sp>
        <p:sp>
          <p:nvSpPr>
            <p:cNvPr id="20526" name="Line 42"/>
            <p:cNvSpPr>
              <a:spLocks noChangeShapeType="1"/>
            </p:cNvSpPr>
            <p:nvPr/>
          </p:nvSpPr>
          <p:spPr bwMode="auto">
            <a:xfrm>
              <a:off x="3749322" y="3871913"/>
              <a:ext cx="38100" cy="0"/>
            </a:xfrm>
            <a:prstGeom prst="line">
              <a:avLst/>
            </a:prstGeom>
            <a:noFill/>
            <a:ln w="12700">
              <a:solidFill>
                <a:srgbClr val="FFFFFF"/>
              </a:solidFill>
              <a:round/>
              <a:headEnd/>
              <a:tailEnd/>
            </a:ln>
          </p:spPr>
          <p:txBody>
            <a:bodyPr wrap="none" anchor="ctr"/>
            <a:lstStyle/>
            <a:p>
              <a:endParaRPr lang="en-US"/>
            </a:p>
          </p:txBody>
        </p:sp>
        <p:sp>
          <p:nvSpPr>
            <p:cNvPr id="20527" name="Line 43"/>
            <p:cNvSpPr>
              <a:spLocks noChangeShapeType="1"/>
            </p:cNvSpPr>
            <p:nvPr/>
          </p:nvSpPr>
          <p:spPr bwMode="auto">
            <a:xfrm>
              <a:off x="3773311" y="4322764"/>
              <a:ext cx="0" cy="358775"/>
            </a:xfrm>
            <a:prstGeom prst="line">
              <a:avLst/>
            </a:prstGeom>
            <a:noFill/>
            <a:ln w="12700">
              <a:solidFill>
                <a:srgbClr val="FFFFFF"/>
              </a:solidFill>
              <a:round/>
              <a:headEnd/>
              <a:tailEnd/>
            </a:ln>
          </p:spPr>
          <p:txBody>
            <a:bodyPr wrap="none" anchor="ctr"/>
            <a:lstStyle/>
            <a:p>
              <a:endParaRPr lang="en-US"/>
            </a:p>
          </p:txBody>
        </p:sp>
        <p:sp>
          <p:nvSpPr>
            <p:cNvPr id="20528" name="Line 44"/>
            <p:cNvSpPr>
              <a:spLocks noChangeShapeType="1"/>
            </p:cNvSpPr>
            <p:nvPr/>
          </p:nvSpPr>
          <p:spPr bwMode="auto">
            <a:xfrm>
              <a:off x="3749322" y="4691063"/>
              <a:ext cx="38100" cy="0"/>
            </a:xfrm>
            <a:prstGeom prst="line">
              <a:avLst/>
            </a:prstGeom>
            <a:noFill/>
            <a:ln w="12700">
              <a:solidFill>
                <a:srgbClr val="FFFFFF"/>
              </a:solidFill>
              <a:round/>
              <a:headEnd/>
              <a:tailEnd/>
            </a:ln>
          </p:spPr>
          <p:txBody>
            <a:bodyPr wrap="none" anchor="ctr"/>
            <a:lstStyle/>
            <a:p>
              <a:endParaRPr lang="en-US"/>
            </a:p>
          </p:txBody>
        </p:sp>
        <p:sp>
          <p:nvSpPr>
            <p:cNvPr id="20529" name="Line 45"/>
            <p:cNvSpPr>
              <a:spLocks noChangeShapeType="1"/>
            </p:cNvSpPr>
            <p:nvPr/>
          </p:nvSpPr>
          <p:spPr bwMode="auto">
            <a:xfrm flipV="1">
              <a:off x="4231923" y="3163888"/>
              <a:ext cx="0" cy="400050"/>
            </a:xfrm>
            <a:prstGeom prst="line">
              <a:avLst/>
            </a:prstGeom>
            <a:noFill/>
            <a:ln w="12700">
              <a:solidFill>
                <a:srgbClr val="FFFFFF"/>
              </a:solidFill>
              <a:round/>
              <a:headEnd/>
              <a:tailEnd/>
            </a:ln>
          </p:spPr>
          <p:txBody>
            <a:bodyPr wrap="none" anchor="ctr"/>
            <a:lstStyle/>
            <a:p>
              <a:endParaRPr lang="en-US"/>
            </a:p>
          </p:txBody>
        </p:sp>
        <p:sp>
          <p:nvSpPr>
            <p:cNvPr id="20530" name="Line 46"/>
            <p:cNvSpPr>
              <a:spLocks noChangeShapeType="1"/>
            </p:cNvSpPr>
            <p:nvPr/>
          </p:nvSpPr>
          <p:spPr bwMode="auto">
            <a:xfrm>
              <a:off x="4212167" y="3163888"/>
              <a:ext cx="38100" cy="0"/>
            </a:xfrm>
            <a:prstGeom prst="line">
              <a:avLst/>
            </a:prstGeom>
            <a:noFill/>
            <a:ln w="12700">
              <a:solidFill>
                <a:srgbClr val="FFFFFF"/>
              </a:solidFill>
              <a:round/>
              <a:headEnd/>
              <a:tailEnd/>
            </a:ln>
          </p:spPr>
          <p:txBody>
            <a:bodyPr wrap="none" anchor="ctr"/>
            <a:lstStyle/>
            <a:p>
              <a:endParaRPr lang="en-US"/>
            </a:p>
          </p:txBody>
        </p:sp>
        <p:sp>
          <p:nvSpPr>
            <p:cNvPr id="20531" name="Line 47"/>
            <p:cNvSpPr>
              <a:spLocks noChangeShapeType="1"/>
            </p:cNvSpPr>
            <p:nvPr/>
          </p:nvSpPr>
          <p:spPr bwMode="auto">
            <a:xfrm>
              <a:off x="4236156" y="3644900"/>
              <a:ext cx="0" cy="388938"/>
            </a:xfrm>
            <a:prstGeom prst="line">
              <a:avLst/>
            </a:prstGeom>
            <a:noFill/>
            <a:ln w="12700">
              <a:solidFill>
                <a:srgbClr val="FFFFFF"/>
              </a:solidFill>
              <a:round/>
              <a:headEnd/>
              <a:tailEnd/>
            </a:ln>
          </p:spPr>
          <p:txBody>
            <a:bodyPr wrap="none" anchor="ctr"/>
            <a:lstStyle/>
            <a:p>
              <a:endParaRPr lang="en-US"/>
            </a:p>
          </p:txBody>
        </p:sp>
        <p:sp>
          <p:nvSpPr>
            <p:cNvPr id="20532" name="Line 48"/>
            <p:cNvSpPr>
              <a:spLocks noChangeShapeType="1"/>
            </p:cNvSpPr>
            <p:nvPr/>
          </p:nvSpPr>
          <p:spPr bwMode="auto">
            <a:xfrm>
              <a:off x="4212167" y="4043363"/>
              <a:ext cx="38100" cy="0"/>
            </a:xfrm>
            <a:prstGeom prst="line">
              <a:avLst/>
            </a:prstGeom>
            <a:noFill/>
            <a:ln w="12700">
              <a:solidFill>
                <a:srgbClr val="FFFFFF"/>
              </a:solidFill>
              <a:round/>
              <a:headEnd/>
              <a:tailEnd/>
            </a:ln>
          </p:spPr>
          <p:txBody>
            <a:bodyPr wrap="none" anchor="ctr"/>
            <a:lstStyle/>
            <a:p>
              <a:endParaRPr lang="en-US"/>
            </a:p>
          </p:txBody>
        </p:sp>
        <p:sp>
          <p:nvSpPr>
            <p:cNvPr id="20533" name="Line 49"/>
            <p:cNvSpPr>
              <a:spLocks noChangeShapeType="1"/>
            </p:cNvSpPr>
            <p:nvPr/>
          </p:nvSpPr>
          <p:spPr bwMode="auto">
            <a:xfrm flipV="1">
              <a:off x="4694767" y="2998788"/>
              <a:ext cx="0" cy="354012"/>
            </a:xfrm>
            <a:prstGeom prst="line">
              <a:avLst/>
            </a:prstGeom>
            <a:noFill/>
            <a:ln w="12700">
              <a:solidFill>
                <a:srgbClr val="FFFFFF"/>
              </a:solidFill>
              <a:round/>
              <a:headEnd/>
              <a:tailEnd/>
            </a:ln>
          </p:spPr>
          <p:txBody>
            <a:bodyPr wrap="none" anchor="ctr"/>
            <a:lstStyle/>
            <a:p>
              <a:endParaRPr lang="en-US"/>
            </a:p>
          </p:txBody>
        </p:sp>
        <p:sp>
          <p:nvSpPr>
            <p:cNvPr id="20534" name="Line 50"/>
            <p:cNvSpPr>
              <a:spLocks noChangeShapeType="1"/>
            </p:cNvSpPr>
            <p:nvPr/>
          </p:nvSpPr>
          <p:spPr bwMode="auto">
            <a:xfrm>
              <a:off x="4675012" y="2998788"/>
              <a:ext cx="31044" cy="0"/>
            </a:xfrm>
            <a:prstGeom prst="line">
              <a:avLst/>
            </a:prstGeom>
            <a:noFill/>
            <a:ln w="12700">
              <a:solidFill>
                <a:srgbClr val="FFFFFF"/>
              </a:solidFill>
              <a:round/>
              <a:headEnd/>
              <a:tailEnd/>
            </a:ln>
          </p:spPr>
          <p:txBody>
            <a:bodyPr wrap="none" anchor="ctr"/>
            <a:lstStyle/>
            <a:p>
              <a:endParaRPr lang="en-US"/>
            </a:p>
          </p:txBody>
        </p:sp>
        <p:sp>
          <p:nvSpPr>
            <p:cNvPr id="20535" name="Line 51"/>
            <p:cNvSpPr>
              <a:spLocks noChangeShapeType="1"/>
            </p:cNvSpPr>
            <p:nvPr/>
          </p:nvSpPr>
          <p:spPr bwMode="auto">
            <a:xfrm>
              <a:off x="4700412" y="3435350"/>
              <a:ext cx="0" cy="350838"/>
            </a:xfrm>
            <a:prstGeom prst="line">
              <a:avLst/>
            </a:prstGeom>
            <a:noFill/>
            <a:ln w="12700">
              <a:solidFill>
                <a:srgbClr val="FFFFFF"/>
              </a:solidFill>
              <a:round/>
              <a:headEnd/>
              <a:tailEnd/>
            </a:ln>
          </p:spPr>
          <p:txBody>
            <a:bodyPr wrap="none" anchor="ctr"/>
            <a:lstStyle/>
            <a:p>
              <a:endParaRPr lang="en-US"/>
            </a:p>
          </p:txBody>
        </p:sp>
        <p:sp>
          <p:nvSpPr>
            <p:cNvPr id="20536" name="Line 52"/>
            <p:cNvSpPr>
              <a:spLocks noChangeShapeType="1"/>
            </p:cNvSpPr>
            <p:nvPr/>
          </p:nvSpPr>
          <p:spPr bwMode="auto">
            <a:xfrm>
              <a:off x="4675012" y="3795713"/>
              <a:ext cx="31044" cy="0"/>
            </a:xfrm>
            <a:prstGeom prst="line">
              <a:avLst/>
            </a:prstGeom>
            <a:noFill/>
            <a:ln w="12700">
              <a:solidFill>
                <a:srgbClr val="FFFFFF"/>
              </a:solidFill>
              <a:round/>
              <a:headEnd/>
              <a:tailEnd/>
            </a:ln>
          </p:spPr>
          <p:txBody>
            <a:bodyPr wrap="none" anchor="ctr"/>
            <a:lstStyle/>
            <a:p>
              <a:endParaRPr lang="en-US"/>
            </a:p>
          </p:txBody>
        </p:sp>
        <p:sp>
          <p:nvSpPr>
            <p:cNvPr id="20537" name="Line 53"/>
            <p:cNvSpPr>
              <a:spLocks noChangeShapeType="1"/>
            </p:cNvSpPr>
            <p:nvPr/>
          </p:nvSpPr>
          <p:spPr bwMode="auto">
            <a:xfrm flipV="1">
              <a:off x="5157612" y="3216275"/>
              <a:ext cx="0" cy="368300"/>
            </a:xfrm>
            <a:prstGeom prst="line">
              <a:avLst/>
            </a:prstGeom>
            <a:noFill/>
            <a:ln w="12700">
              <a:solidFill>
                <a:srgbClr val="FFFFFF"/>
              </a:solidFill>
              <a:round/>
              <a:headEnd/>
              <a:tailEnd/>
            </a:ln>
          </p:spPr>
          <p:txBody>
            <a:bodyPr wrap="none" anchor="ctr"/>
            <a:lstStyle/>
            <a:p>
              <a:endParaRPr lang="en-US"/>
            </a:p>
          </p:txBody>
        </p:sp>
        <p:sp>
          <p:nvSpPr>
            <p:cNvPr id="20538" name="Line 54"/>
            <p:cNvSpPr>
              <a:spLocks noChangeShapeType="1"/>
            </p:cNvSpPr>
            <p:nvPr/>
          </p:nvSpPr>
          <p:spPr bwMode="auto">
            <a:xfrm>
              <a:off x="5137856" y="3216275"/>
              <a:ext cx="39511" cy="0"/>
            </a:xfrm>
            <a:prstGeom prst="line">
              <a:avLst/>
            </a:prstGeom>
            <a:noFill/>
            <a:ln w="12700">
              <a:solidFill>
                <a:srgbClr val="FFFFFF"/>
              </a:solidFill>
              <a:round/>
              <a:headEnd/>
              <a:tailEnd/>
            </a:ln>
          </p:spPr>
          <p:txBody>
            <a:bodyPr wrap="none" anchor="ctr"/>
            <a:lstStyle/>
            <a:p>
              <a:endParaRPr lang="en-US"/>
            </a:p>
          </p:txBody>
        </p:sp>
        <p:sp>
          <p:nvSpPr>
            <p:cNvPr id="20539" name="Line 55"/>
            <p:cNvSpPr>
              <a:spLocks noChangeShapeType="1"/>
            </p:cNvSpPr>
            <p:nvPr/>
          </p:nvSpPr>
          <p:spPr bwMode="auto">
            <a:xfrm>
              <a:off x="5163256" y="3667126"/>
              <a:ext cx="0" cy="366713"/>
            </a:xfrm>
            <a:prstGeom prst="line">
              <a:avLst/>
            </a:prstGeom>
            <a:noFill/>
            <a:ln w="12700">
              <a:solidFill>
                <a:srgbClr val="FFFFFF"/>
              </a:solidFill>
              <a:round/>
              <a:headEnd/>
              <a:tailEnd/>
            </a:ln>
          </p:spPr>
          <p:txBody>
            <a:bodyPr wrap="none" anchor="ctr"/>
            <a:lstStyle/>
            <a:p>
              <a:endParaRPr lang="en-US"/>
            </a:p>
          </p:txBody>
        </p:sp>
        <p:sp>
          <p:nvSpPr>
            <p:cNvPr id="20540" name="Line 56"/>
            <p:cNvSpPr>
              <a:spLocks noChangeShapeType="1"/>
            </p:cNvSpPr>
            <p:nvPr/>
          </p:nvSpPr>
          <p:spPr bwMode="auto">
            <a:xfrm>
              <a:off x="5137856" y="4043363"/>
              <a:ext cx="39511" cy="0"/>
            </a:xfrm>
            <a:prstGeom prst="line">
              <a:avLst/>
            </a:prstGeom>
            <a:noFill/>
            <a:ln w="12700">
              <a:solidFill>
                <a:srgbClr val="FFFFFF"/>
              </a:solidFill>
              <a:round/>
              <a:headEnd/>
              <a:tailEnd/>
            </a:ln>
          </p:spPr>
          <p:txBody>
            <a:bodyPr wrap="none" anchor="ctr"/>
            <a:lstStyle/>
            <a:p>
              <a:endParaRPr lang="en-US"/>
            </a:p>
          </p:txBody>
        </p:sp>
        <p:sp>
          <p:nvSpPr>
            <p:cNvPr id="20541" name="Line 57"/>
            <p:cNvSpPr>
              <a:spLocks noChangeShapeType="1"/>
            </p:cNvSpPr>
            <p:nvPr/>
          </p:nvSpPr>
          <p:spPr bwMode="auto">
            <a:xfrm flipV="1">
              <a:off x="5621867" y="2652713"/>
              <a:ext cx="0" cy="474662"/>
            </a:xfrm>
            <a:prstGeom prst="line">
              <a:avLst/>
            </a:prstGeom>
            <a:noFill/>
            <a:ln w="12700">
              <a:solidFill>
                <a:srgbClr val="FFFFFF"/>
              </a:solidFill>
              <a:round/>
              <a:headEnd/>
              <a:tailEnd/>
            </a:ln>
          </p:spPr>
          <p:txBody>
            <a:bodyPr wrap="none" anchor="ctr"/>
            <a:lstStyle/>
            <a:p>
              <a:endParaRPr lang="en-US"/>
            </a:p>
          </p:txBody>
        </p:sp>
        <p:sp>
          <p:nvSpPr>
            <p:cNvPr id="20542" name="Line 58"/>
            <p:cNvSpPr>
              <a:spLocks noChangeShapeType="1"/>
            </p:cNvSpPr>
            <p:nvPr/>
          </p:nvSpPr>
          <p:spPr bwMode="auto">
            <a:xfrm>
              <a:off x="5600700" y="2652713"/>
              <a:ext cx="39511" cy="0"/>
            </a:xfrm>
            <a:prstGeom prst="line">
              <a:avLst/>
            </a:prstGeom>
            <a:noFill/>
            <a:ln w="12700">
              <a:solidFill>
                <a:srgbClr val="FFFFFF"/>
              </a:solidFill>
              <a:round/>
              <a:headEnd/>
              <a:tailEnd/>
            </a:ln>
          </p:spPr>
          <p:txBody>
            <a:bodyPr wrap="none" anchor="ctr"/>
            <a:lstStyle/>
            <a:p>
              <a:endParaRPr lang="en-US"/>
            </a:p>
          </p:txBody>
        </p:sp>
        <p:sp>
          <p:nvSpPr>
            <p:cNvPr id="20543" name="Line 59"/>
            <p:cNvSpPr>
              <a:spLocks noChangeShapeType="1"/>
            </p:cNvSpPr>
            <p:nvPr/>
          </p:nvSpPr>
          <p:spPr bwMode="auto">
            <a:xfrm>
              <a:off x="5626100" y="3209925"/>
              <a:ext cx="0" cy="471488"/>
            </a:xfrm>
            <a:prstGeom prst="line">
              <a:avLst/>
            </a:prstGeom>
            <a:noFill/>
            <a:ln w="12700">
              <a:solidFill>
                <a:srgbClr val="FFFFFF"/>
              </a:solidFill>
              <a:round/>
              <a:headEnd/>
              <a:tailEnd/>
            </a:ln>
          </p:spPr>
          <p:txBody>
            <a:bodyPr wrap="none" anchor="ctr"/>
            <a:lstStyle/>
            <a:p>
              <a:endParaRPr lang="en-US"/>
            </a:p>
          </p:txBody>
        </p:sp>
        <p:sp>
          <p:nvSpPr>
            <p:cNvPr id="20544" name="Line 60"/>
            <p:cNvSpPr>
              <a:spLocks noChangeShapeType="1"/>
            </p:cNvSpPr>
            <p:nvPr/>
          </p:nvSpPr>
          <p:spPr bwMode="auto">
            <a:xfrm>
              <a:off x="5600700" y="3690938"/>
              <a:ext cx="39511" cy="0"/>
            </a:xfrm>
            <a:prstGeom prst="line">
              <a:avLst/>
            </a:prstGeom>
            <a:noFill/>
            <a:ln w="12700">
              <a:solidFill>
                <a:srgbClr val="FFFFFF"/>
              </a:solidFill>
              <a:round/>
              <a:headEnd/>
              <a:tailEnd/>
            </a:ln>
          </p:spPr>
          <p:txBody>
            <a:bodyPr wrap="none" anchor="ctr"/>
            <a:lstStyle/>
            <a:p>
              <a:endParaRPr lang="en-US"/>
            </a:p>
          </p:txBody>
        </p:sp>
        <p:sp>
          <p:nvSpPr>
            <p:cNvPr id="20545" name="Freeform 61"/>
            <p:cNvSpPr>
              <a:spLocks/>
            </p:cNvSpPr>
            <p:nvPr/>
          </p:nvSpPr>
          <p:spPr bwMode="auto">
            <a:xfrm>
              <a:off x="1444978" y="2973388"/>
              <a:ext cx="4178300" cy="1309687"/>
            </a:xfrm>
            <a:custGeom>
              <a:avLst/>
              <a:gdLst>
                <a:gd name="T0" fmla="*/ 0 w 3637"/>
                <a:gd name="T1" fmla="*/ 2147483647 h 1254"/>
                <a:gd name="T2" fmla="*/ 2147483647 w 3637"/>
                <a:gd name="T3" fmla="*/ 0 h 1254"/>
                <a:gd name="T4" fmla="*/ 2147483647 w 3637"/>
                <a:gd name="T5" fmla="*/ 2147483647 h 1254"/>
                <a:gd name="T6" fmla="*/ 2147483647 w 3637"/>
                <a:gd name="T7" fmla="*/ 2147483647 h 1254"/>
                <a:gd name="T8" fmla="*/ 2147483647 w 3637"/>
                <a:gd name="T9" fmla="*/ 2147483647 h 1254"/>
                <a:gd name="T10" fmla="*/ 2147483647 w 3637"/>
                <a:gd name="T11" fmla="*/ 2147483647 h 1254"/>
                <a:gd name="T12" fmla="*/ 2147483647 w 3637"/>
                <a:gd name="T13" fmla="*/ 2147483647 h 1254"/>
                <a:gd name="T14" fmla="*/ 2147483647 w 3637"/>
                <a:gd name="T15" fmla="*/ 2147483647 h 1254"/>
                <a:gd name="T16" fmla="*/ 2147483647 w 3637"/>
                <a:gd name="T17" fmla="*/ 2147483647 h 1254"/>
                <a:gd name="T18" fmla="*/ 2147483647 w 3637"/>
                <a:gd name="T19" fmla="*/ 2147483647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37"/>
                <a:gd name="T31" fmla="*/ 0 h 1254"/>
                <a:gd name="T32" fmla="*/ 3637 w 3637"/>
                <a:gd name="T33" fmla="*/ 1254 h 1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37" h="1254">
                  <a:moveTo>
                    <a:pt x="0" y="417"/>
                  </a:moveTo>
                  <a:lnTo>
                    <a:pt x="410" y="0"/>
                  </a:lnTo>
                  <a:lnTo>
                    <a:pt x="813" y="389"/>
                  </a:lnTo>
                  <a:lnTo>
                    <a:pt x="1217" y="662"/>
                  </a:lnTo>
                  <a:lnTo>
                    <a:pt x="1613" y="1253"/>
                  </a:lnTo>
                  <a:lnTo>
                    <a:pt x="2023" y="1253"/>
                  </a:lnTo>
                  <a:lnTo>
                    <a:pt x="2426" y="597"/>
                  </a:lnTo>
                  <a:lnTo>
                    <a:pt x="2829" y="403"/>
                  </a:lnTo>
                  <a:lnTo>
                    <a:pt x="3233" y="626"/>
                  </a:lnTo>
                  <a:lnTo>
                    <a:pt x="3636" y="187"/>
                  </a:lnTo>
                </a:path>
              </a:pathLst>
            </a:custGeom>
            <a:noFill/>
            <a:ln w="25400" cap="rnd">
              <a:solidFill>
                <a:srgbClr val="FFFFFF"/>
              </a:solidFill>
              <a:round/>
              <a:headEnd/>
              <a:tailEnd/>
            </a:ln>
          </p:spPr>
          <p:txBody>
            <a:bodyPr/>
            <a:lstStyle/>
            <a:p>
              <a:endParaRPr lang="en-US"/>
            </a:p>
          </p:txBody>
        </p:sp>
        <p:sp>
          <p:nvSpPr>
            <p:cNvPr id="20546" name="Oval 62"/>
            <p:cNvSpPr>
              <a:spLocks noChangeArrowheads="1"/>
            </p:cNvSpPr>
            <p:nvPr/>
          </p:nvSpPr>
          <p:spPr bwMode="auto">
            <a:xfrm>
              <a:off x="1429457" y="3392488"/>
              <a:ext cx="31044" cy="30162"/>
            </a:xfrm>
            <a:prstGeom prst="ellipse">
              <a:avLst/>
            </a:prstGeom>
            <a:solidFill>
              <a:srgbClr val="FFFFFF"/>
            </a:solidFill>
            <a:ln w="12700">
              <a:noFill/>
              <a:round/>
              <a:headEnd/>
              <a:tailEnd/>
            </a:ln>
          </p:spPr>
          <p:txBody>
            <a:bodyPr wrap="none" anchor="ctr"/>
            <a:lstStyle/>
            <a:p>
              <a:endParaRPr lang="es-MX"/>
            </a:p>
          </p:txBody>
        </p:sp>
        <p:sp>
          <p:nvSpPr>
            <p:cNvPr id="20547" name="Oval 63"/>
            <p:cNvSpPr>
              <a:spLocks noChangeArrowheads="1"/>
            </p:cNvSpPr>
            <p:nvPr/>
          </p:nvSpPr>
          <p:spPr bwMode="auto">
            <a:xfrm>
              <a:off x="1429456" y="3394075"/>
              <a:ext cx="29633" cy="26988"/>
            </a:xfrm>
            <a:prstGeom prst="ellipse">
              <a:avLst/>
            </a:prstGeom>
            <a:noFill/>
            <a:ln w="25400">
              <a:solidFill>
                <a:srgbClr val="FFFFFF"/>
              </a:solidFill>
              <a:round/>
              <a:headEnd/>
              <a:tailEnd/>
            </a:ln>
          </p:spPr>
          <p:txBody>
            <a:bodyPr wrap="none" anchor="ctr"/>
            <a:lstStyle/>
            <a:p>
              <a:endParaRPr lang="es-MX"/>
            </a:p>
          </p:txBody>
        </p:sp>
        <p:sp>
          <p:nvSpPr>
            <p:cNvPr id="20548" name="Oval 64"/>
            <p:cNvSpPr>
              <a:spLocks noChangeArrowheads="1"/>
            </p:cNvSpPr>
            <p:nvPr/>
          </p:nvSpPr>
          <p:spPr bwMode="auto">
            <a:xfrm>
              <a:off x="1890889" y="2949576"/>
              <a:ext cx="40923" cy="36513"/>
            </a:xfrm>
            <a:prstGeom prst="ellipse">
              <a:avLst/>
            </a:prstGeom>
            <a:solidFill>
              <a:srgbClr val="FFFFFF"/>
            </a:solidFill>
            <a:ln w="12700">
              <a:noFill/>
              <a:round/>
              <a:headEnd/>
              <a:tailEnd/>
            </a:ln>
          </p:spPr>
          <p:txBody>
            <a:bodyPr wrap="none" anchor="ctr"/>
            <a:lstStyle/>
            <a:p>
              <a:endParaRPr lang="es-MX"/>
            </a:p>
          </p:txBody>
        </p:sp>
        <p:sp>
          <p:nvSpPr>
            <p:cNvPr id="20549" name="Oval 65"/>
            <p:cNvSpPr>
              <a:spLocks noChangeArrowheads="1"/>
            </p:cNvSpPr>
            <p:nvPr/>
          </p:nvSpPr>
          <p:spPr bwMode="auto">
            <a:xfrm>
              <a:off x="1892300" y="2949576"/>
              <a:ext cx="38100" cy="36513"/>
            </a:xfrm>
            <a:prstGeom prst="ellipse">
              <a:avLst/>
            </a:prstGeom>
            <a:noFill/>
            <a:ln w="25400">
              <a:solidFill>
                <a:srgbClr val="FFFFFF"/>
              </a:solidFill>
              <a:round/>
              <a:headEnd/>
              <a:tailEnd/>
            </a:ln>
          </p:spPr>
          <p:txBody>
            <a:bodyPr wrap="none" anchor="ctr"/>
            <a:lstStyle/>
            <a:p>
              <a:endParaRPr lang="es-MX"/>
            </a:p>
          </p:txBody>
        </p:sp>
        <p:sp>
          <p:nvSpPr>
            <p:cNvPr id="20550" name="Oval 66"/>
            <p:cNvSpPr>
              <a:spLocks noChangeArrowheads="1"/>
            </p:cNvSpPr>
            <p:nvPr/>
          </p:nvSpPr>
          <p:spPr bwMode="auto">
            <a:xfrm>
              <a:off x="2353733" y="3355976"/>
              <a:ext cx="40923" cy="36513"/>
            </a:xfrm>
            <a:prstGeom prst="ellipse">
              <a:avLst/>
            </a:prstGeom>
            <a:solidFill>
              <a:srgbClr val="FFFFFF"/>
            </a:solidFill>
            <a:ln w="12700">
              <a:noFill/>
              <a:round/>
              <a:headEnd/>
              <a:tailEnd/>
            </a:ln>
          </p:spPr>
          <p:txBody>
            <a:bodyPr wrap="none" anchor="ctr"/>
            <a:lstStyle/>
            <a:p>
              <a:endParaRPr lang="es-MX"/>
            </a:p>
          </p:txBody>
        </p:sp>
        <p:sp>
          <p:nvSpPr>
            <p:cNvPr id="20551" name="Oval 67"/>
            <p:cNvSpPr>
              <a:spLocks noChangeArrowheads="1"/>
            </p:cNvSpPr>
            <p:nvPr/>
          </p:nvSpPr>
          <p:spPr bwMode="auto">
            <a:xfrm>
              <a:off x="2356556" y="3355975"/>
              <a:ext cx="28222" cy="26988"/>
            </a:xfrm>
            <a:prstGeom prst="ellipse">
              <a:avLst/>
            </a:prstGeom>
            <a:noFill/>
            <a:ln w="25400">
              <a:solidFill>
                <a:srgbClr val="FFFFFF"/>
              </a:solidFill>
              <a:round/>
              <a:headEnd/>
              <a:tailEnd/>
            </a:ln>
          </p:spPr>
          <p:txBody>
            <a:bodyPr wrap="none" anchor="ctr"/>
            <a:lstStyle/>
            <a:p>
              <a:endParaRPr lang="es-MX"/>
            </a:p>
          </p:txBody>
        </p:sp>
        <p:sp>
          <p:nvSpPr>
            <p:cNvPr id="20552" name="Oval 68"/>
            <p:cNvSpPr>
              <a:spLocks noChangeArrowheads="1"/>
            </p:cNvSpPr>
            <p:nvPr/>
          </p:nvSpPr>
          <p:spPr bwMode="auto">
            <a:xfrm>
              <a:off x="2816578" y="3641726"/>
              <a:ext cx="32456" cy="36513"/>
            </a:xfrm>
            <a:prstGeom prst="ellipse">
              <a:avLst/>
            </a:prstGeom>
            <a:solidFill>
              <a:srgbClr val="FFFFFF"/>
            </a:solidFill>
            <a:ln w="12700">
              <a:noFill/>
              <a:round/>
              <a:headEnd/>
              <a:tailEnd/>
            </a:ln>
          </p:spPr>
          <p:txBody>
            <a:bodyPr wrap="none" anchor="ctr"/>
            <a:lstStyle/>
            <a:p>
              <a:endParaRPr lang="es-MX"/>
            </a:p>
          </p:txBody>
        </p:sp>
        <p:sp>
          <p:nvSpPr>
            <p:cNvPr id="20553" name="Oval 69"/>
            <p:cNvSpPr>
              <a:spLocks noChangeArrowheads="1"/>
            </p:cNvSpPr>
            <p:nvPr/>
          </p:nvSpPr>
          <p:spPr bwMode="auto">
            <a:xfrm>
              <a:off x="2817990" y="3649664"/>
              <a:ext cx="29633" cy="26987"/>
            </a:xfrm>
            <a:prstGeom prst="ellipse">
              <a:avLst/>
            </a:prstGeom>
            <a:noFill/>
            <a:ln w="25400">
              <a:solidFill>
                <a:srgbClr val="FFFFFF"/>
              </a:solidFill>
              <a:round/>
              <a:headEnd/>
              <a:tailEnd/>
            </a:ln>
          </p:spPr>
          <p:txBody>
            <a:bodyPr wrap="none" anchor="ctr"/>
            <a:lstStyle/>
            <a:p>
              <a:endParaRPr lang="es-MX"/>
            </a:p>
          </p:txBody>
        </p:sp>
        <p:sp>
          <p:nvSpPr>
            <p:cNvPr id="20554" name="Oval 70"/>
            <p:cNvSpPr>
              <a:spLocks noChangeArrowheads="1"/>
            </p:cNvSpPr>
            <p:nvPr/>
          </p:nvSpPr>
          <p:spPr bwMode="auto">
            <a:xfrm>
              <a:off x="3279423" y="4264026"/>
              <a:ext cx="32456" cy="30163"/>
            </a:xfrm>
            <a:prstGeom prst="ellipse">
              <a:avLst/>
            </a:prstGeom>
            <a:solidFill>
              <a:srgbClr val="FFFFFF"/>
            </a:solidFill>
            <a:ln w="12700">
              <a:noFill/>
              <a:round/>
              <a:headEnd/>
              <a:tailEnd/>
            </a:ln>
          </p:spPr>
          <p:txBody>
            <a:bodyPr wrap="none" anchor="ctr"/>
            <a:lstStyle/>
            <a:p>
              <a:endParaRPr lang="es-MX"/>
            </a:p>
          </p:txBody>
        </p:sp>
        <p:sp>
          <p:nvSpPr>
            <p:cNvPr id="20555" name="Oval 71"/>
            <p:cNvSpPr>
              <a:spLocks noChangeArrowheads="1"/>
            </p:cNvSpPr>
            <p:nvPr/>
          </p:nvSpPr>
          <p:spPr bwMode="auto">
            <a:xfrm>
              <a:off x="3280834" y="4265614"/>
              <a:ext cx="31044" cy="28575"/>
            </a:xfrm>
            <a:prstGeom prst="ellipse">
              <a:avLst/>
            </a:prstGeom>
            <a:noFill/>
            <a:ln w="25400">
              <a:solidFill>
                <a:srgbClr val="FFFFFF"/>
              </a:solidFill>
              <a:round/>
              <a:headEnd/>
              <a:tailEnd/>
            </a:ln>
          </p:spPr>
          <p:txBody>
            <a:bodyPr wrap="none" anchor="ctr"/>
            <a:lstStyle/>
            <a:p>
              <a:endParaRPr lang="es-MX"/>
            </a:p>
          </p:txBody>
        </p:sp>
        <p:sp>
          <p:nvSpPr>
            <p:cNvPr id="20556" name="Oval 72"/>
            <p:cNvSpPr>
              <a:spLocks noChangeArrowheads="1"/>
            </p:cNvSpPr>
            <p:nvPr/>
          </p:nvSpPr>
          <p:spPr bwMode="auto">
            <a:xfrm>
              <a:off x="3743679" y="4257676"/>
              <a:ext cx="40922" cy="28575"/>
            </a:xfrm>
            <a:prstGeom prst="ellipse">
              <a:avLst/>
            </a:prstGeom>
            <a:solidFill>
              <a:srgbClr val="FFFFFF"/>
            </a:solidFill>
            <a:ln w="12700">
              <a:noFill/>
              <a:round/>
              <a:headEnd/>
              <a:tailEnd/>
            </a:ln>
          </p:spPr>
          <p:txBody>
            <a:bodyPr wrap="none" anchor="ctr"/>
            <a:lstStyle/>
            <a:p>
              <a:endParaRPr lang="es-MX"/>
            </a:p>
          </p:txBody>
        </p:sp>
        <p:sp>
          <p:nvSpPr>
            <p:cNvPr id="20557" name="Oval 73"/>
            <p:cNvSpPr>
              <a:spLocks noChangeArrowheads="1"/>
            </p:cNvSpPr>
            <p:nvPr/>
          </p:nvSpPr>
          <p:spPr bwMode="auto">
            <a:xfrm>
              <a:off x="3743678" y="4259264"/>
              <a:ext cx="39511" cy="26987"/>
            </a:xfrm>
            <a:prstGeom prst="ellipse">
              <a:avLst/>
            </a:prstGeom>
            <a:noFill/>
            <a:ln w="25400">
              <a:solidFill>
                <a:srgbClr val="FFFFFF"/>
              </a:solidFill>
              <a:round/>
              <a:headEnd/>
              <a:tailEnd/>
            </a:ln>
          </p:spPr>
          <p:txBody>
            <a:bodyPr wrap="none" anchor="ctr"/>
            <a:lstStyle/>
            <a:p>
              <a:endParaRPr lang="es-MX"/>
            </a:p>
          </p:txBody>
        </p:sp>
        <p:sp>
          <p:nvSpPr>
            <p:cNvPr id="20558" name="Oval 74"/>
            <p:cNvSpPr>
              <a:spLocks noChangeArrowheads="1"/>
            </p:cNvSpPr>
            <p:nvPr/>
          </p:nvSpPr>
          <p:spPr bwMode="auto">
            <a:xfrm>
              <a:off x="4206523" y="3573463"/>
              <a:ext cx="42333" cy="36512"/>
            </a:xfrm>
            <a:prstGeom prst="ellipse">
              <a:avLst/>
            </a:prstGeom>
            <a:solidFill>
              <a:srgbClr val="FFFFFF"/>
            </a:solidFill>
            <a:ln w="12700">
              <a:noFill/>
              <a:round/>
              <a:headEnd/>
              <a:tailEnd/>
            </a:ln>
          </p:spPr>
          <p:txBody>
            <a:bodyPr wrap="none" anchor="ctr"/>
            <a:lstStyle/>
            <a:p>
              <a:endParaRPr lang="es-MX"/>
            </a:p>
          </p:txBody>
        </p:sp>
        <p:sp>
          <p:nvSpPr>
            <p:cNvPr id="20559" name="Oval 75"/>
            <p:cNvSpPr>
              <a:spLocks noChangeArrowheads="1"/>
            </p:cNvSpPr>
            <p:nvPr/>
          </p:nvSpPr>
          <p:spPr bwMode="auto">
            <a:xfrm>
              <a:off x="4207933" y="3575050"/>
              <a:ext cx="29634" cy="33338"/>
            </a:xfrm>
            <a:prstGeom prst="ellipse">
              <a:avLst/>
            </a:prstGeom>
            <a:noFill/>
            <a:ln w="25400">
              <a:solidFill>
                <a:srgbClr val="FFFFFF"/>
              </a:solidFill>
              <a:round/>
              <a:headEnd/>
              <a:tailEnd/>
            </a:ln>
          </p:spPr>
          <p:txBody>
            <a:bodyPr wrap="none" anchor="ctr"/>
            <a:lstStyle/>
            <a:p>
              <a:endParaRPr lang="es-MX"/>
            </a:p>
          </p:txBody>
        </p:sp>
        <p:sp>
          <p:nvSpPr>
            <p:cNvPr id="20560" name="Oval 76"/>
            <p:cNvSpPr>
              <a:spLocks noChangeArrowheads="1"/>
            </p:cNvSpPr>
            <p:nvPr/>
          </p:nvSpPr>
          <p:spPr bwMode="auto">
            <a:xfrm>
              <a:off x="4669367" y="3371851"/>
              <a:ext cx="32455" cy="28575"/>
            </a:xfrm>
            <a:prstGeom prst="ellipse">
              <a:avLst/>
            </a:prstGeom>
            <a:solidFill>
              <a:srgbClr val="FFFFFF"/>
            </a:solidFill>
            <a:ln w="12700">
              <a:noFill/>
              <a:round/>
              <a:headEnd/>
              <a:tailEnd/>
            </a:ln>
          </p:spPr>
          <p:txBody>
            <a:bodyPr wrap="none" anchor="ctr"/>
            <a:lstStyle/>
            <a:p>
              <a:endParaRPr lang="es-MX"/>
            </a:p>
          </p:txBody>
        </p:sp>
        <p:sp>
          <p:nvSpPr>
            <p:cNvPr id="20561" name="Oval 77"/>
            <p:cNvSpPr>
              <a:spLocks noChangeArrowheads="1"/>
            </p:cNvSpPr>
            <p:nvPr/>
          </p:nvSpPr>
          <p:spPr bwMode="auto">
            <a:xfrm>
              <a:off x="4670778" y="3371850"/>
              <a:ext cx="29634" cy="26988"/>
            </a:xfrm>
            <a:prstGeom prst="ellipse">
              <a:avLst/>
            </a:prstGeom>
            <a:noFill/>
            <a:ln w="25400">
              <a:solidFill>
                <a:srgbClr val="FFFFFF"/>
              </a:solidFill>
              <a:round/>
              <a:headEnd/>
              <a:tailEnd/>
            </a:ln>
          </p:spPr>
          <p:txBody>
            <a:bodyPr wrap="none" anchor="ctr"/>
            <a:lstStyle/>
            <a:p>
              <a:endParaRPr lang="es-MX"/>
            </a:p>
          </p:txBody>
        </p:sp>
        <p:sp>
          <p:nvSpPr>
            <p:cNvPr id="20562" name="Oval 78"/>
            <p:cNvSpPr>
              <a:spLocks noChangeArrowheads="1"/>
            </p:cNvSpPr>
            <p:nvPr/>
          </p:nvSpPr>
          <p:spPr bwMode="auto">
            <a:xfrm>
              <a:off x="5133622" y="3603626"/>
              <a:ext cx="39511" cy="30163"/>
            </a:xfrm>
            <a:prstGeom prst="ellipse">
              <a:avLst/>
            </a:prstGeom>
            <a:solidFill>
              <a:srgbClr val="FFFFFF"/>
            </a:solidFill>
            <a:ln w="12700">
              <a:noFill/>
              <a:round/>
              <a:headEnd/>
              <a:tailEnd/>
            </a:ln>
          </p:spPr>
          <p:txBody>
            <a:bodyPr wrap="none" anchor="ctr"/>
            <a:lstStyle/>
            <a:p>
              <a:endParaRPr lang="es-MX"/>
            </a:p>
          </p:txBody>
        </p:sp>
        <p:sp>
          <p:nvSpPr>
            <p:cNvPr id="20563" name="Oval 79"/>
            <p:cNvSpPr>
              <a:spLocks noChangeArrowheads="1"/>
            </p:cNvSpPr>
            <p:nvPr/>
          </p:nvSpPr>
          <p:spPr bwMode="auto">
            <a:xfrm>
              <a:off x="5142090" y="3605214"/>
              <a:ext cx="31044" cy="26987"/>
            </a:xfrm>
            <a:prstGeom prst="ellipse">
              <a:avLst/>
            </a:prstGeom>
            <a:noFill/>
            <a:ln w="25400">
              <a:solidFill>
                <a:srgbClr val="FFFFFF"/>
              </a:solidFill>
              <a:round/>
              <a:headEnd/>
              <a:tailEnd/>
            </a:ln>
          </p:spPr>
          <p:txBody>
            <a:bodyPr wrap="none" anchor="ctr"/>
            <a:lstStyle/>
            <a:p>
              <a:endParaRPr lang="es-MX"/>
            </a:p>
          </p:txBody>
        </p:sp>
        <p:sp>
          <p:nvSpPr>
            <p:cNvPr id="20564" name="Oval 80"/>
            <p:cNvSpPr>
              <a:spLocks noChangeArrowheads="1"/>
            </p:cNvSpPr>
            <p:nvPr/>
          </p:nvSpPr>
          <p:spPr bwMode="auto">
            <a:xfrm>
              <a:off x="5596467" y="3144838"/>
              <a:ext cx="40923" cy="30162"/>
            </a:xfrm>
            <a:prstGeom prst="ellipse">
              <a:avLst/>
            </a:prstGeom>
            <a:solidFill>
              <a:srgbClr val="FFFFFF"/>
            </a:solidFill>
            <a:ln w="12700">
              <a:noFill/>
              <a:round/>
              <a:headEnd/>
              <a:tailEnd/>
            </a:ln>
          </p:spPr>
          <p:txBody>
            <a:bodyPr wrap="none" anchor="ctr"/>
            <a:lstStyle/>
            <a:p>
              <a:endParaRPr lang="es-MX"/>
            </a:p>
          </p:txBody>
        </p:sp>
        <p:sp>
          <p:nvSpPr>
            <p:cNvPr id="20565" name="Oval 81"/>
            <p:cNvSpPr>
              <a:spLocks noChangeArrowheads="1"/>
            </p:cNvSpPr>
            <p:nvPr/>
          </p:nvSpPr>
          <p:spPr bwMode="auto">
            <a:xfrm>
              <a:off x="5596467" y="3144839"/>
              <a:ext cx="39511" cy="28575"/>
            </a:xfrm>
            <a:prstGeom prst="ellipse">
              <a:avLst/>
            </a:prstGeom>
            <a:noFill/>
            <a:ln w="25400">
              <a:solidFill>
                <a:srgbClr val="FFFFFF"/>
              </a:solidFill>
              <a:round/>
              <a:headEnd/>
              <a:tailEnd/>
            </a:ln>
          </p:spPr>
          <p:txBody>
            <a:bodyPr wrap="none" anchor="ctr"/>
            <a:lstStyle/>
            <a:p>
              <a:endParaRPr lang="es-MX"/>
            </a:p>
          </p:txBody>
        </p:sp>
        <p:sp>
          <p:nvSpPr>
            <p:cNvPr id="20566" name="Rectangle 82"/>
            <p:cNvSpPr>
              <a:spLocks noChangeArrowheads="1"/>
            </p:cNvSpPr>
            <p:nvPr/>
          </p:nvSpPr>
          <p:spPr bwMode="auto">
            <a:xfrm>
              <a:off x="845256" y="4483100"/>
              <a:ext cx="439222" cy="397545"/>
            </a:xfrm>
            <a:prstGeom prst="rect">
              <a:avLst/>
            </a:prstGeom>
            <a:noFill/>
            <a:ln w="12700">
              <a:noFill/>
              <a:miter lim="800000"/>
              <a:headEnd/>
              <a:tailEnd/>
            </a:ln>
          </p:spPr>
          <p:txBody>
            <a:bodyPr wrap="none" lIns="90487" tIns="44450" rIns="90487" bIns="44450">
              <a:spAutoFit/>
            </a:bodyPr>
            <a:lstStyle/>
            <a:p>
              <a:pPr eaLnBrk="0" hangingPunct="0"/>
              <a:r>
                <a:rPr lang="en-US" sz="2000">
                  <a:solidFill>
                    <a:srgbClr val="FFFF00"/>
                  </a:solidFill>
                  <a:latin typeface="Times" pitchFamily="18" charset="0"/>
                </a:rPr>
                <a:t>90</a:t>
              </a:r>
            </a:p>
          </p:txBody>
        </p:sp>
        <p:sp>
          <p:nvSpPr>
            <p:cNvPr id="20567" name="Rectangle 83"/>
            <p:cNvSpPr>
              <a:spLocks noChangeArrowheads="1"/>
            </p:cNvSpPr>
            <p:nvPr/>
          </p:nvSpPr>
          <p:spPr bwMode="auto">
            <a:xfrm>
              <a:off x="745067" y="3886200"/>
              <a:ext cx="567462" cy="397545"/>
            </a:xfrm>
            <a:prstGeom prst="rect">
              <a:avLst/>
            </a:prstGeom>
            <a:noFill/>
            <a:ln w="12700">
              <a:noFill/>
              <a:miter lim="800000"/>
              <a:headEnd/>
              <a:tailEnd/>
            </a:ln>
          </p:spPr>
          <p:txBody>
            <a:bodyPr wrap="none" lIns="90487" tIns="44450" rIns="90487" bIns="44450">
              <a:spAutoFit/>
            </a:bodyPr>
            <a:lstStyle/>
            <a:p>
              <a:pPr eaLnBrk="0" hangingPunct="0"/>
              <a:r>
                <a:rPr lang="en-US" sz="2000">
                  <a:solidFill>
                    <a:srgbClr val="FFFF00"/>
                  </a:solidFill>
                  <a:latin typeface="Times" pitchFamily="18" charset="0"/>
                </a:rPr>
                <a:t>100</a:t>
              </a:r>
            </a:p>
          </p:txBody>
        </p:sp>
        <p:sp>
          <p:nvSpPr>
            <p:cNvPr id="20568" name="Rectangle 84"/>
            <p:cNvSpPr>
              <a:spLocks noChangeArrowheads="1"/>
            </p:cNvSpPr>
            <p:nvPr/>
          </p:nvSpPr>
          <p:spPr bwMode="auto">
            <a:xfrm>
              <a:off x="711201" y="3263900"/>
              <a:ext cx="557972" cy="397545"/>
            </a:xfrm>
            <a:prstGeom prst="rect">
              <a:avLst/>
            </a:prstGeom>
            <a:noFill/>
            <a:ln w="12700">
              <a:noFill/>
              <a:miter lim="800000"/>
              <a:headEnd/>
              <a:tailEnd/>
            </a:ln>
          </p:spPr>
          <p:txBody>
            <a:bodyPr wrap="none" lIns="90487" tIns="44450" rIns="90487" bIns="44450">
              <a:spAutoFit/>
            </a:bodyPr>
            <a:lstStyle/>
            <a:p>
              <a:pPr eaLnBrk="0" hangingPunct="0"/>
              <a:r>
                <a:rPr lang="en-US" sz="2000">
                  <a:solidFill>
                    <a:srgbClr val="FFFF00"/>
                  </a:solidFill>
                  <a:latin typeface="Times" pitchFamily="18" charset="0"/>
                </a:rPr>
                <a:t>110</a:t>
              </a:r>
            </a:p>
          </p:txBody>
        </p:sp>
        <p:sp>
          <p:nvSpPr>
            <p:cNvPr id="20569" name="Rectangle 85"/>
            <p:cNvSpPr>
              <a:spLocks noChangeArrowheads="1"/>
            </p:cNvSpPr>
            <p:nvPr/>
          </p:nvSpPr>
          <p:spPr bwMode="auto">
            <a:xfrm>
              <a:off x="708378" y="2705100"/>
              <a:ext cx="567462" cy="397545"/>
            </a:xfrm>
            <a:prstGeom prst="rect">
              <a:avLst/>
            </a:prstGeom>
            <a:noFill/>
            <a:ln w="12700">
              <a:noFill/>
              <a:miter lim="800000"/>
              <a:headEnd/>
              <a:tailEnd/>
            </a:ln>
          </p:spPr>
          <p:txBody>
            <a:bodyPr wrap="none" lIns="90487" tIns="44450" rIns="90487" bIns="44450">
              <a:spAutoFit/>
            </a:bodyPr>
            <a:lstStyle/>
            <a:p>
              <a:pPr eaLnBrk="0" hangingPunct="0"/>
              <a:r>
                <a:rPr lang="en-US" sz="2000">
                  <a:solidFill>
                    <a:srgbClr val="FFFF00"/>
                  </a:solidFill>
                  <a:latin typeface="Times" pitchFamily="18" charset="0"/>
                </a:rPr>
                <a:t>120</a:t>
              </a:r>
            </a:p>
          </p:txBody>
        </p:sp>
        <p:sp>
          <p:nvSpPr>
            <p:cNvPr id="20570" name="Rectangle 86"/>
            <p:cNvSpPr>
              <a:spLocks noChangeArrowheads="1"/>
            </p:cNvSpPr>
            <p:nvPr/>
          </p:nvSpPr>
          <p:spPr bwMode="auto">
            <a:xfrm>
              <a:off x="711200" y="2168525"/>
              <a:ext cx="584200" cy="397545"/>
            </a:xfrm>
            <a:prstGeom prst="rect">
              <a:avLst/>
            </a:prstGeom>
            <a:noFill/>
            <a:ln w="12700">
              <a:noFill/>
              <a:miter lim="800000"/>
              <a:headEnd/>
              <a:tailEnd/>
            </a:ln>
          </p:spPr>
          <p:txBody>
            <a:bodyPr lIns="90487" tIns="44450" rIns="90487" bIns="44450">
              <a:spAutoFit/>
            </a:bodyPr>
            <a:lstStyle/>
            <a:p>
              <a:pPr eaLnBrk="0" hangingPunct="0"/>
              <a:r>
                <a:rPr lang="en-US" sz="2000">
                  <a:solidFill>
                    <a:srgbClr val="FFFF00"/>
                  </a:solidFill>
                  <a:latin typeface="Times" pitchFamily="18" charset="0"/>
                </a:rPr>
                <a:t>130</a:t>
              </a:r>
            </a:p>
          </p:txBody>
        </p:sp>
        <p:sp>
          <p:nvSpPr>
            <p:cNvPr id="20571" name="Rectangle 87"/>
            <p:cNvSpPr>
              <a:spLocks noChangeArrowheads="1"/>
            </p:cNvSpPr>
            <p:nvPr/>
          </p:nvSpPr>
          <p:spPr bwMode="auto">
            <a:xfrm rot="-5400000">
              <a:off x="-1070640" y="2913185"/>
              <a:ext cx="2771592" cy="828432"/>
            </a:xfrm>
            <a:prstGeom prst="rect">
              <a:avLst/>
            </a:prstGeom>
            <a:noFill/>
            <a:ln w="12700">
              <a:noFill/>
              <a:miter lim="800000"/>
              <a:headEnd/>
              <a:tailEnd/>
            </a:ln>
          </p:spPr>
          <p:txBody>
            <a:bodyPr lIns="90487" tIns="44450" rIns="90487" bIns="44450">
              <a:spAutoFit/>
            </a:bodyPr>
            <a:lstStyle/>
            <a:p>
              <a:pPr algn="ctr" eaLnBrk="0" hangingPunct="0"/>
              <a:r>
                <a:rPr lang="en-US">
                  <a:solidFill>
                    <a:srgbClr val="FF6600"/>
                  </a:solidFill>
                  <a:latin typeface="Times" pitchFamily="18" charset="0"/>
                </a:rPr>
                <a:t>Antibody Production (Lab. Standards  %)</a:t>
              </a:r>
            </a:p>
          </p:txBody>
        </p:sp>
        <p:sp>
          <p:nvSpPr>
            <p:cNvPr id="20572" name="Rectangle 88"/>
            <p:cNvSpPr>
              <a:spLocks noChangeArrowheads="1"/>
            </p:cNvSpPr>
            <p:nvPr/>
          </p:nvSpPr>
          <p:spPr bwMode="auto">
            <a:xfrm>
              <a:off x="1309511" y="4981576"/>
              <a:ext cx="418383" cy="428322"/>
            </a:xfrm>
            <a:prstGeom prst="rect">
              <a:avLst/>
            </a:prstGeom>
            <a:noFill/>
            <a:ln w="12700">
              <a:noFill/>
              <a:miter lim="800000"/>
              <a:headEnd/>
              <a:tailEnd/>
            </a:ln>
          </p:spPr>
          <p:txBody>
            <a:bodyPr wrap="none" lIns="90487" tIns="44450" rIns="90487" bIns="44450">
              <a:spAutoFit/>
            </a:bodyPr>
            <a:lstStyle/>
            <a:p>
              <a:pPr eaLnBrk="0" hangingPunct="0"/>
              <a:r>
                <a:rPr lang="en-US" sz="2200">
                  <a:solidFill>
                    <a:srgbClr val="FFFF00"/>
                  </a:solidFill>
                  <a:latin typeface="Times" pitchFamily="18" charset="0"/>
                </a:rPr>
                <a:t>-5</a:t>
              </a:r>
            </a:p>
          </p:txBody>
        </p:sp>
        <p:sp>
          <p:nvSpPr>
            <p:cNvPr id="20573" name="Rectangle 89"/>
            <p:cNvSpPr>
              <a:spLocks noChangeArrowheads="1"/>
            </p:cNvSpPr>
            <p:nvPr/>
          </p:nvSpPr>
          <p:spPr bwMode="auto">
            <a:xfrm>
              <a:off x="1778000" y="4981576"/>
              <a:ext cx="418383" cy="428322"/>
            </a:xfrm>
            <a:prstGeom prst="rect">
              <a:avLst/>
            </a:prstGeom>
            <a:noFill/>
            <a:ln w="12700">
              <a:noFill/>
              <a:miter lim="800000"/>
              <a:headEnd/>
              <a:tailEnd/>
            </a:ln>
          </p:spPr>
          <p:txBody>
            <a:bodyPr wrap="none" lIns="90487" tIns="44450" rIns="90487" bIns="44450">
              <a:spAutoFit/>
            </a:bodyPr>
            <a:lstStyle/>
            <a:p>
              <a:pPr eaLnBrk="0" hangingPunct="0"/>
              <a:r>
                <a:rPr lang="en-US" sz="2200">
                  <a:solidFill>
                    <a:srgbClr val="FFFF00"/>
                  </a:solidFill>
                  <a:latin typeface="Times" pitchFamily="18" charset="0"/>
                </a:rPr>
                <a:t>-4</a:t>
              </a:r>
            </a:p>
          </p:txBody>
        </p:sp>
        <p:sp>
          <p:nvSpPr>
            <p:cNvPr id="20574" name="Rectangle 90"/>
            <p:cNvSpPr>
              <a:spLocks noChangeArrowheads="1"/>
            </p:cNvSpPr>
            <p:nvPr/>
          </p:nvSpPr>
          <p:spPr bwMode="auto">
            <a:xfrm>
              <a:off x="2239434" y="4981576"/>
              <a:ext cx="418383" cy="428322"/>
            </a:xfrm>
            <a:prstGeom prst="rect">
              <a:avLst/>
            </a:prstGeom>
            <a:noFill/>
            <a:ln w="12700">
              <a:noFill/>
              <a:miter lim="800000"/>
              <a:headEnd/>
              <a:tailEnd/>
            </a:ln>
          </p:spPr>
          <p:txBody>
            <a:bodyPr wrap="none" lIns="90487" tIns="44450" rIns="90487" bIns="44450">
              <a:spAutoFit/>
            </a:bodyPr>
            <a:lstStyle/>
            <a:p>
              <a:pPr eaLnBrk="0" hangingPunct="0"/>
              <a:r>
                <a:rPr lang="en-US" sz="2200">
                  <a:solidFill>
                    <a:srgbClr val="FFFF00"/>
                  </a:solidFill>
                  <a:latin typeface="Times" pitchFamily="18" charset="0"/>
                </a:rPr>
                <a:t>-3</a:t>
              </a:r>
            </a:p>
          </p:txBody>
        </p:sp>
        <p:sp>
          <p:nvSpPr>
            <p:cNvPr id="20575" name="Rectangle 91"/>
            <p:cNvSpPr>
              <a:spLocks noChangeArrowheads="1"/>
            </p:cNvSpPr>
            <p:nvPr/>
          </p:nvSpPr>
          <p:spPr bwMode="auto">
            <a:xfrm>
              <a:off x="2700867" y="4981576"/>
              <a:ext cx="418383" cy="428322"/>
            </a:xfrm>
            <a:prstGeom prst="rect">
              <a:avLst/>
            </a:prstGeom>
            <a:noFill/>
            <a:ln w="12700">
              <a:noFill/>
              <a:miter lim="800000"/>
              <a:headEnd/>
              <a:tailEnd/>
            </a:ln>
          </p:spPr>
          <p:txBody>
            <a:bodyPr wrap="none" lIns="90487" tIns="44450" rIns="90487" bIns="44450">
              <a:spAutoFit/>
            </a:bodyPr>
            <a:lstStyle/>
            <a:p>
              <a:pPr eaLnBrk="0" hangingPunct="0"/>
              <a:r>
                <a:rPr lang="en-US" sz="2200">
                  <a:solidFill>
                    <a:srgbClr val="FFFF00"/>
                  </a:solidFill>
                  <a:latin typeface="Times" pitchFamily="18" charset="0"/>
                </a:rPr>
                <a:t>-2</a:t>
              </a:r>
            </a:p>
          </p:txBody>
        </p:sp>
        <p:sp>
          <p:nvSpPr>
            <p:cNvPr id="20576" name="Rectangle 92"/>
            <p:cNvSpPr>
              <a:spLocks noChangeArrowheads="1"/>
            </p:cNvSpPr>
            <p:nvPr/>
          </p:nvSpPr>
          <p:spPr bwMode="auto">
            <a:xfrm>
              <a:off x="3081867" y="4981576"/>
              <a:ext cx="418383" cy="428322"/>
            </a:xfrm>
            <a:prstGeom prst="rect">
              <a:avLst/>
            </a:prstGeom>
            <a:noFill/>
            <a:ln w="12700">
              <a:noFill/>
              <a:miter lim="800000"/>
              <a:headEnd/>
              <a:tailEnd/>
            </a:ln>
          </p:spPr>
          <p:txBody>
            <a:bodyPr wrap="none" lIns="90487" tIns="44450" rIns="90487" bIns="44450">
              <a:spAutoFit/>
            </a:bodyPr>
            <a:lstStyle/>
            <a:p>
              <a:pPr eaLnBrk="0" hangingPunct="0"/>
              <a:r>
                <a:rPr lang="en-US" sz="2200">
                  <a:solidFill>
                    <a:srgbClr val="FFFF00"/>
                  </a:solidFill>
                  <a:latin typeface="Times" pitchFamily="18" charset="0"/>
                </a:rPr>
                <a:t>-1</a:t>
              </a:r>
            </a:p>
          </p:txBody>
        </p:sp>
        <p:sp>
          <p:nvSpPr>
            <p:cNvPr id="20577" name="Rectangle 93"/>
            <p:cNvSpPr>
              <a:spLocks noChangeArrowheads="1"/>
            </p:cNvSpPr>
            <p:nvPr/>
          </p:nvSpPr>
          <p:spPr bwMode="auto">
            <a:xfrm>
              <a:off x="3677356" y="4981576"/>
              <a:ext cx="323806" cy="428322"/>
            </a:xfrm>
            <a:prstGeom prst="rect">
              <a:avLst/>
            </a:prstGeom>
            <a:noFill/>
            <a:ln w="12700">
              <a:noFill/>
              <a:miter lim="800000"/>
              <a:headEnd/>
              <a:tailEnd/>
            </a:ln>
          </p:spPr>
          <p:txBody>
            <a:bodyPr wrap="none" lIns="90487" tIns="44450" rIns="90487" bIns="44450">
              <a:spAutoFit/>
            </a:bodyPr>
            <a:lstStyle/>
            <a:p>
              <a:pPr eaLnBrk="0" hangingPunct="0"/>
              <a:r>
                <a:rPr lang="en-US" sz="2200">
                  <a:solidFill>
                    <a:srgbClr val="FFFF00"/>
                  </a:solidFill>
                  <a:latin typeface="Times" pitchFamily="18" charset="0"/>
                </a:rPr>
                <a:t>1</a:t>
              </a:r>
            </a:p>
          </p:txBody>
        </p:sp>
        <p:sp>
          <p:nvSpPr>
            <p:cNvPr id="20578" name="Rectangle 94"/>
            <p:cNvSpPr>
              <a:spLocks noChangeArrowheads="1"/>
            </p:cNvSpPr>
            <p:nvPr/>
          </p:nvSpPr>
          <p:spPr bwMode="auto">
            <a:xfrm>
              <a:off x="4121857" y="4981576"/>
              <a:ext cx="323806" cy="428322"/>
            </a:xfrm>
            <a:prstGeom prst="rect">
              <a:avLst/>
            </a:prstGeom>
            <a:noFill/>
            <a:ln w="12700">
              <a:noFill/>
              <a:miter lim="800000"/>
              <a:headEnd/>
              <a:tailEnd/>
            </a:ln>
          </p:spPr>
          <p:txBody>
            <a:bodyPr wrap="none" lIns="90487" tIns="44450" rIns="90487" bIns="44450">
              <a:spAutoFit/>
            </a:bodyPr>
            <a:lstStyle/>
            <a:p>
              <a:pPr eaLnBrk="0" hangingPunct="0"/>
              <a:r>
                <a:rPr lang="en-US" sz="2200">
                  <a:solidFill>
                    <a:srgbClr val="FFFF00"/>
                  </a:solidFill>
                  <a:latin typeface="Times" pitchFamily="18" charset="0"/>
                </a:rPr>
                <a:t>2</a:t>
              </a:r>
            </a:p>
          </p:txBody>
        </p:sp>
        <p:sp>
          <p:nvSpPr>
            <p:cNvPr id="20579" name="Rectangle 95"/>
            <p:cNvSpPr>
              <a:spLocks noChangeArrowheads="1"/>
            </p:cNvSpPr>
            <p:nvPr/>
          </p:nvSpPr>
          <p:spPr bwMode="auto">
            <a:xfrm>
              <a:off x="4583290" y="4981576"/>
              <a:ext cx="323806" cy="428322"/>
            </a:xfrm>
            <a:prstGeom prst="rect">
              <a:avLst/>
            </a:prstGeom>
            <a:noFill/>
            <a:ln w="12700">
              <a:noFill/>
              <a:miter lim="800000"/>
              <a:headEnd/>
              <a:tailEnd/>
            </a:ln>
          </p:spPr>
          <p:txBody>
            <a:bodyPr wrap="none" lIns="90487" tIns="44450" rIns="90487" bIns="44450">
              <a:spAutoFit/>
            </a:bodyPr>
            <a:lstStyle/>
            <a:p>
              <a:pPr eaLnBrk="0" hangingPunct="0"/>
              <a:r>
                <a:rPr lang="en-US" sz="2200">
                  <a:solidFill>
                    <a:srgbClr val="FFFF00"/>
                  </a:solidFill>
                  <a:latin typeface="Times" pitchFamily="18" charset="0"/>
                </a:rPr>
                <a:t>3</a:t>
              </a:r>
            </a:p>
          </p:txBody>
        </p:sp>
        <p:sp>
          <p:nvSpPr>
            <p:cNvPr id="20580" name="Rectangle 96"/>
            <p:cNvSpPr>
              <a:spLocks noChangeArrowheads="1"/>
            </p:cNvSpPr>
            <p:nvPr/>
          </p:nvSpPr>
          <p:spPr bwMode="auto">
            <a:xfrm>
              <a:off x="5053190" y="4981576"/>
              <a:ext cx="323806" cy="428322"/>
            </a:xfrm>
            <a:prstGeom prst="rect">
              <a:avLst/>
            </a:prstGeom>
            <a:noFill/>
            <a:ln w="12700">
              <a:noFill/>
              <a:miter lim="800000"/>
              <a:headEnd/>
              <a:tailEnd/>
            </a:ln>
          </p:spPr>
          <p:txBody>
            <a:bodyPr wrap="none" lIns="90487" tIns="44450" rIns="90487" bIns="44450">
              <a:spAutoFit/>
            </a:bodyPr>
            <a:lstStyle/>
            <a:p>
              <a:pPr eaLnBrk="0" hangingPunct="0"/>
              <a:r>
                <a:rPr lang="en-US" sz="2200">
                  <a:solidFill>
                    <a:srgbClr val="FFFF00"/>
                  </a:solidFill>
                  <a:latin typeface="Times" pitchFamily="18" charset="0"/>
                </a:rPr>
                <a:t>4</a:t>
              </a:r>
            </a:p>
          </p:txBody>
        </p:sp>
        <p:sp>
          <p:nvSpPr>
            <p:cNvPr id="20581" name="Rectangle 97"/>
            <p:cNvSpPr>
              <a:spLocks noChangeArrowheads="1"/>
            </p:cNvSpPr>
            <p:nvPr/>
          </p:nvSpPr>
          <p:spPr bwMode="auto">
            <a:xfrm>
              <a:off x="5513212" y="4981576"/>
              <a:ext cx="323806" cy="428322"/>
            </a:xfrm>
            <a:prstGeom prst="rect">
              <a:avLst/>
            </a:prstGeom>
            <a:noFill/>
            <a:ln w="12700">
              <a:noFill/>
              <a:miter lim="800000"/>
              <a:headEnd/>
              <a:tailEnd/>
            </a:ln>
          </p:spPr>
          <p:txBody>
            <a:bodyPr wrap="none" lIns="90487" tIns="44450" rIns="90487" bIns="44450">
              <a:spAutoFit/>
            </a:bodyPr>
            <a:lstStyle/>
            <a:p>
              <a:pPr eaLnBrk="0" hangingPunct="0"/>
              <a:r>
                <a:rPr lang="en-US" sz="2200">
                  <a:solidFill>
                    <a:srgbClr val="FFFF00"/>
                  </a:solidFill>
                  <a:latin typeface="Times" pitchFamily="18" charset="0"/>
                </a:rPr>
                <a:t>5</a:t>
              </a:r>
            </a:p>
          </p:txBody>
        </p:sp>
        <p:sp>
          <p:nvSpPr>
            <p:cNvPr id="20582" name="Rectangle 98"/>
            <p:cNvSpPr>
              <a:spLocks noChangeArrowheads="1"/>
            </p:cNvSpPr>
            <p:nvPr/>
          </p:nvSpPr>
          <p:spPr bwMode="auto">
            <a:xfrm>
              <a:off x="1828800" y="5297489"/>
              <a:ext cx="3810000" cy="459100"/>
            </a:xfrm>
            <a:prstGeom prst="rect">
              <a:avLst/>
            </a:prstGeom>
            <a:noFill/>
            <a:ln w="12700">
              <a:noFill/>
              <a:miter lim="800000"/>
              <a:headEnd/>
              <a:tailEnd/>
            </a:ln>
          </p:spPr>
          <p:txBody>
            <a:bodyPr lIns="90487" tIns="44450" rIns="90487" bIns="44450">
              <a:spAutoFit/>
            </a:bodyPr>
            <a:lstStyle/>
            <a:p>
              <a:pPr algn="ctr" eaLnBrk="0" hangingPunct="0"/>
              <a:r>
                <a:rPr lang="en-US">
                  <a:solidFill>
                    <a:srgbClr val="FF6600"/>
                  </a:solidFill>
                  <a:latin typeface="Times" pitchFamily="18" charset="0"/>
                </a:rPr>
                <a:t>Weeks to Calving</a:t>
              </a:r>
            </a:p>
          </p:txBody>
        </p:sp>
        <p:sp>
          <p:nvSpPr>
            <p:cNvPr id="20583" name="Rectangle 99"/>
            <p:cNvSpPr>
              <a:spLocks noChangeArrowheads="1"/>
            </p:cNvSpPr>
            <p:nvPr/>
          </p:nvSpPr>
          <p:spPr bwMode="auto">
            <a:xfrm>
              <a:off x="1360312" y="1938338"/>
              <a:ext cx="182806" cy="551433"/>
            </a:xfrm>
            <a:prstGeom prst="rect">
              <a:avLst/>
            </a:prstGeom>
            <a:noFill/>
            <a:ln w="12700">
              <a:noFill/>
              <a:miter lim="800000"/>
              <a:headEnd/>
              <a:tailEnd/>
            </a:ln>
          </p:spPr>
          <p:txBody>
            <a:bodyPr wrap="none" lIns="90487" tIns="44450" rIns="90487" bIns="44450">
              <a:spAutoFit/>
            </a:bodyPr>
            <a:lstStyle/>
            <a:p>
              <a:pPr eaLnBrk="0" hangingPunct="0"/>
              <a:endParaRPr lang="en-CA" sz="3000">
                <a:solidFill>
                  <a:srgbClr val="FFFF00"/>
                </a:solidFill>
                <a:latin typeface="Times" pitchFamily="18" charset="0"/>
              </a:endParaRPr>
            </a:p>
          </p:txBody>
        </p:sp>
        <p:sp>
          <p:nvSpPr>
            <p:cNvPr id="20584" name="Rectangle 103"/>
            <p:cNvSpPr>
              <a:spLocks noChangeArrowheads="1"/>
            </p:cNvSpPr>
            <p:nvPr/>
          </p:nvSpPr>
          <p:spPr bwMode="auto">
            <a:xfrm>
              <a:off x="3959578" y="2274888"/>
              <a:ext cx="182806" cy="551433"/>
            </a:xfrm>
            <a:prstGeom prst="rect">
              <a:avLst/>
            </a:prstGeom>
            <a:noFill/>
            <a:ln w="12700">
              <a:noFill/>
              <a:miter lim="800000"/>
              <a:headEnd/>
              <a:tailEnd/>
            </a:ln>
          </p:spPr>
          <p:txBody>
            <a:bodyPr wrap="none" lIns="90487" tIns="44450" rIns="90487" bIns="44450">
              <a:spAutoFit/>
            </a:bodyPr>
            <a:lstStyle/>
            <a:p>
              <a:pPr eaLnBrk="0" hangingPunct="0"/>
              <a:endParaRPr lang="en-CA" sz="3000">
                <a:solidFill>
                  <a:srgbClr val="FFFFFF"/>
                </a:solidFill>
                <a:latin typeface="Times" pitchFamily="18" charset="0"/>
              </a:endParaRPr>
            </a:p>
          </p:txBody>
        </p:sp>
        <p:sp>
          <p:nvSpPr>
            <p:cNvPr id="20585" name="Text Box 104"/>
            <p:cNvSpPr txBox="1">
              <a:spLocks noChangeArrowheads="1"/>
            </p:cNvSpPr>
            <p:nvPr/>
          </p:nvSpPr>
          <p:spPr bwMode="auto">
            <a:xfrm>
              <a:off x="3397955" y="4914901"/>
              <a:ext cx="294923" cy="519113"/>
            </a:xfrm>
            <a:prstGeom prst="rect">
              <a:avLst/>
            </a:prstGeom>
            <a:noFill/>
            <a:ln w="9525">
              <a:noFill/>
              <a:miter lim="800000"/>
              <a:headEnd/>
              <a:tailEnd/>
            </a:ln>
          </p:spPr>
          <p:txBody>
            <a:bodyPr>
              <a:spAutoFit/>
            </a:bodyPr>
            <a:lstStyle/>
            <a:p>
              <a:pPr eaLnBrk="0" hangingPunct="0"/>
              <a:r>
                <a:rPr lang="en-US" sz="2800" b="1">
                  <a:solidFill>
                    <a:srgbClr val="FFFF00"/>
                  </a:solidFill>
                  <a:latin typeface="Times" pitchFamily="18" charset="0"/>
                </a:rPr>
                <a:t>0</a:t>
              </a:r>
              <a:endParaRPr lang="en-US">
                <a:solidFill>
                  <a:srgbClr val="FFFF00"/>
                </a:solidFill>
                <a:latin typeface="Times" pitchFamily="18" charset="0"/>
              </a:endParaRPr>
            </a:p>
          </p:txBody>
        </p:sp>
        <p:sp>
          <p:nvSpPr>
            <p:cNvPr id="20586" name="Line 105"/>
            <p:cNvSpPr>
              <a:spLocks noChangeShapeType="1"/>
            </p:cNvSpPr>
            <p:nvPr/>
          </p:nvSpPr>
          <p:spPr bwMode="auto">
            <a:xfrm>
              <a:off x="3508022" y="5021263"/>
              <a:ext cx="0" cy="0"/>
            </a:xfrm>
            <a:prstGeom prst="line">
              <a:avLst/>
            </a:prstGeom>
            <a:noFill/>
            <a:ln w="9525">
              <a:solidFill>
                <a:schemeClr val="tx1"/>
              </a:solidFill>
              <a:round/>
              <a:headEnd/>
              <a:tailEnd/>
            </a:ln>
          </p:spPr>
          <p:txBody>
            <a:bodyPr wrap="none" anchor="ctr"/>
            <a:lstStyle/>
            <a:p>
              <a:endParaRPr lang="en-US"/>
            </a:p>
          </p:txBody>
        </p:sp>
      </p:grpSp>
      <p:sp>
        <p:nvSpPr>
          <p:cNvPr id="20483" name="Rectangle 106"/>
          <p:cNvSpPr>
            <a:spLocks noChangeArrowheads="1"/>
          </p:cNvSpPr>
          <p:nvPr/>
        </p:nvSpPr>
        <p:spPr bwMode="auto">
          <a:xfrm>
            <a:off x="5943600" y="2438400"/>
            <a:ext cx="3200400" cy="2438400"/>
          </a:xfrm>
          <a:prstGeom prst="rect">
            <a:avLst/>
          </a:prstGeom>
          <a:noFill/>
          <a:ln w="9525">
            <a:noFill/>
            <a:miter lim="800000"/>
            <a:headEnd/>
            <a:tailEnd/>
          </a:ln>
        </p:spPr>
        <p:txBody>
          <a:bodyPr/>
          <a:lstStyle/>
          <a:p>
            <a:pPr marL="342900" indent="-342900">
              <a:lnSpc>
                <a:spcPct val="90000"/>
              </a:lnSpc>
              <a:spcBef>
                <a:spcPct val="20000"/>
              </a:spcBef>
              <a:buClr>
                <a:srgbClr val="FF0000"/>
              </a:buClr>
              <a:buFont typeface="Wingdings" pitchFamily="2" charset="2"/>
              <a:buChar char="ü"/>
            </a:pPr>
            <a:r>
              <a:rPr lang="en-US" sz="2000">
                <a:latin typeface="Comic Sans MS" pitchFamily="66" charset="0"/>
              </a:rPr>
              <a:t>Suppression occurs 2 weeks before and after calving</a:t>
            </a:r>
          </a:p>
          <a:p>
            <a:pPr marL="342900" indent="-342900">
              <a:lnSpc>
                <a:spcPct val="90000"/>
              </a:lnSpc>
              <a:spcBef>
                <a:spcPct val="20000"/>
              </a:spcBef>
              <a:buClr>
                <a:srgbClr val="FF0000"/>
              </a:buClr>
              <a:buFont typeface="Wingdings" pitchFamily="2" charset="2"/>
              <a:buChar char="ü"/>
            </a:pPr>
            <a:endParaRPr lang="en-US" sz="2000">
              <a:latin typeface="Comic Sans MS" pitchFamily="66" charset="0"/>
            </a:endParaRPr>
          </a:p>
          <a:p>
            <a:pPr marL="342900" indent="-342900">
              <a:lnSpc>
                <a:spcPct val="90000"/>
              </a:lnSpc>
              <a:spcBef>
                <a:spcPct val="20000"/>
              </a:spcBef>
              <a:buClr>
                <a:srgbClr val="FF0000"/>
              </a:buClr>
              <a:buFont typeface="Wingdings" pitchFamily="2" charset="2"/>
              <a:buChar char="ü"/>
            </a:pPr>
            <a:r>
              <a:rPr lang="en-US" sz="2000">
                <a:latin typeface="Comic Sans MS" pitchFamily="66" charset="0"/>
              </a:rPr>
              <a:t>Vaccine response is compromised during the transition period</a:t>
            </a:r>
          </a:p>
        </p:txBody>
      </p:sp>
      <p:sp>
        <p:nvSpPr>
          <p:cNvPr id="20484" name="Rectangle 107"/>
          <p:cNvSpPr>
            <a:spLocks noChangeArrowheads="1"/>
          </p:cNvSpPr>
          <p:nvPr/>
        </p:nvSpPr>
        <p:spPr bwMode="auto">
          <a:xfrm>
            <a:off x="533400" y="457200"/>
            <a:ext cx="8153400" cy="1143000"/>
          </a:xfrm>
          <a:prstGeom prst="rect">
            <a:avLst/>
          </a:prstGeom>
          <a:noFill/>
          <a:ln w="9525" algn="ctr">
            <a:noFill/>
            <a:miter lim="800000"/>
            <a:headEnd/>
            <a:tailEnd/>
          </a:ln>
        </p:spPr>
        <p:txBody>
          <a:bodyPr anchor="ctr"/>
          <a:lstStyle/>
          <a:p>
            <a:pPr algn="ctr"/>
            <a:r>
              <a:rPr lang="en-US" sz="4400">
                <a:solidFill>
                  <a:srgbClr val="FFFF00"/>
                </a:solidFill>
                <a:latin typeface="Comic Sans MS" pitchFamily="66" charset="0"/>
              </a:rPr>
              <a:t>Immune Suppression </a:t>
            </a:r>
          </a:p>
          <a:p>
            <a:pPr algn="ctr"/>
            <a:r>
              <a:rPr lang="en-US" sz="4400">
                <a:solidFill>
                  <a:srgbClr val="FFFF00"/>
                </a:solidFill>
                <a:latin typeface="Comic Sans MS" pitchFamily="66" charset="0"/>
              </a:rPr>
              <a:t>During the Transition Period</a:t>
            </a:r>
          </a:p>
        </p:txBody>
      </p:sp>
      <p:sp>
        <p:nvSpPr>
          <p:cNvPr id="20485" name="Text Box 108"/>
          <p:cNvSpPr txBox="1">
            <a:spLocks noChangeArrowheads="1"/>
          </p:cNvSpPr>
          <p:nvPr/>
        </p:nvSpPr>
        <p:spPr bwMode="auto">
          <a:xfrm>
            <a:off x="6096000" y="5334000"/>
            <a:ext cx="1168400" cy="338138"/>
          </a:xfrm>
          <a:prstGeom prst="rect">
            <a:avLst/>
          </a:prstGeom>
          <a:noFill/>
          <a:ln w="9525">
            <a:noFill/>
            <a:miter lim="800000"/>
            <a:headEnd/>
            <a:tailEnd/>
          </a:ln>
        </p:spPr>
        <p:txBody>
          <a:bodyPr wrap="none">
            <a:spAutoFit/>
          </a:bodyPr>
          <a:lstStyle/>
          <a:p>
            <a:r>
              <a:rPr lang="en-US" sz="1600"/>
              <a:t>Goff (2006)</a:t>
            </a:r>
          </a:p>
        </p:txBody>
      </p:sp>
      <p:pic>
        <p:nvPicPr>
          <p:cNvPr id="107" name="Record9">
            <a:hlinkClick r:id="" action="ppaction://media"/>
          </p:cNvPr>
          <p:cNvPicPr>
            <a:picLocks noRot="1" noChangeAspect="1"/>
          </p:cNvPicPr>
          <p:nvPr>
            <a:wavAudioFile r:embed="rId1" name="Record9"/>
          </p:nvPr>
        </p:nvPicPr>
        <p:blipFill>
          <a:blip r:embed="rId4"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01" fill="hold"/>
                                        <p:tgtEl>
                                          <p:spTgt spid="10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07"/>
                </p:tgtEl>
              </p:cMediaNode>
            </p:audio>
          </p:childTnLst>
        </p:cTn>
      </p:par>
    </p:tnLst>
  </p:timing>
</p:sld>
</file>

<file path=ppt/theme/theme1.xml><?xml version="1.0" encoding="utf-8"?>
<a:theme xmlns:a="http://schemas.openxmlformats.org/drawingml/2006/main" name="ejribbon">
  <a:themeElements>
    <a:clrScheme name="ejribbon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fontScheme name="ejribb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jribbon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ejribbon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ejribbon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ejribbon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ejribbon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ejribbon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Data\Microsoft\Templates\ejribbon.pot</Template>
  <TotalTime>1605</TotalTime>
  <Words>3916</Words>
  <Application>Microsoft Office PowerPoint</Application>
  <PresentationFormat>On-screen Show (4:3)</PresentationFormat>
  <Paragraphs>369</Paragraphs>
  <Slides>39</Slides>
  <Notes>39</Notes>
  <HiddenSlides>0</HiddenSlides>
  <MMClips>40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ejribbon</vt:lpstr>
      <vt:lpstr>Microsoft Office Excel 97-2003 Worksheet</vt:lpstr>
      <vt:lpstr>The Basic Clinical Exam: Key to Early Identification of Sick Animals</vt:lpstr>
      <vt:lpstr>Physical Exam of the Dairy Cow</vt:lpstr>
      <vt:lpstr>Goals of a Physical Exam Program</vt:lpstr>
      <vt:lpstr>The Normal Cow Parameters</vt:lpstr>
      <vt:lpstr> Potential Disorders</vt:lpstr>
      <vt:lpstr>Groups of Animals</vt:lpstr>
      <vt:lpstr>Multiple Stressors Build </vt:lpstr>
      <vt:lpstr>… until They Reach the Breaking Point for the System</vt:lpstr>
      <vt:lpstr>Slide 9</vt:lpstr>
      <vt:lpstr>Immune Suppression in Fresh Cows Makes Them Susceptible</vt:lpstr>
      <vt:lpstr>How to Identify Disease in Fresh Cows: Four Areas of Focus</vt:lpstr>
      <vt:lpstr>Develop a Systematic Approach</vt:lpstr>
      <vt:lpstr>Start with Attitude</vt:lpstr>
      <vt:lpstr>Monitor - Appetite</vt:lpstr>
      <vt:lpstr>Hydration Status</vt:lpstr>
      <vt:lpstr>Slide 16</vt:lpstr>
      <vt:lpstr>Record Diseases and Treatments for Each Cow</vt:lpstr>
      <vt:lpstr>Check the Heart</vt:lpstr>
      <vt:lpstr>Check the Rumen</vt:lpstr>
      <vt:lpstr>Check the Lungs</vt:lpstr>
      <vt:lpstr>Look Beyond Typical Symptoms</vt:lpstr>
      <vt:lpstr>Foot and Mouth Disease (FMD)</vt:lpstr>
      <vt:lpstr>Foot and Mouth Disease</vt:lpstr>
      <vt:lpstr>Foot and Mouth Disease</vt:lpstr>
      <vt:lpstr>Reasons for Losses</vt:lpstr>
      <vt:lpstr>Visual Evaluation of Udder  and Teats</vt:lpstr>
      <vt:lpstr>Check the Feet and Legs</vt:lpstr>
      <vt:lpstr>Identify Something Wrong</vt:lpstr>
      <vt:lpstr>Take the Temperature</vt:lpstr>
      <vt:lpstr>Interpreting Cow Temperature</vt:lpstr>
      <vt:lpstr>Can Fever Be the First Sign of Infection?</vt:lpstr>
      <vt:lpstr>Reasons to Check the Temperature</vt:lpstr>
      <vt:lpstr>Check the Uterus</vt:lpstr>
      <vt:lpstr>Maintain Records</vt:lpstr>
      <vt:lpstr>Determine if Antibiotic Treatment Is Necessary</vt:lpstr>
      <vt:lpstr>Before Selecting a Treatment</vt:lpstr>
      <vt:lpstr>Other Disease Considerations</vt:lpstr>
      <vt:lpstr>Slide 38</vt:lpstr>
      <vt:lpstr>A Collaborative Effort:  Texas AgriLife Extension Service,  New Mexico State University and  University of Idaho  Funding provided by the National Center for Foreign Animal and Zoonotic Disease Defense, a Department of Homeland Security Science and Technology Center of Excellence.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ejordan</cp:lastModifiedBy>
  <cp:revision>201</cp:revision>
  <cp:lastPrinted>1601-01-01T00:00:00Z</cp:lastPrinted>
  <dcterms:created xsi:type="dcterms:W3CDTF">2003-10-07T15:50:12Z</dcterms:created>
  <dcterms:modified xsi:type="dcterms:W3CDTF">2011-08-04T13:38:57Z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