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sldIdLst>
    <p:sldId id="335" r:id="rId2"/>
    <p:sldId id="287" r:id="rId3"/>
    <p:sldId id="274" r:id="rId4"/>
    <p:sldId id="288" r:id="rId5"/>
    <p:sldId id="289" r:id="rId6"/>
    <p:sldId id="290" r:id="rId7"/>
    <p:sldId id="292" r:id="rId8"/>
    <p:sldId id="293" r:id="rId9"/>
    <p:sldId id="294" r:id="rId10"/>
    <p:sldId id="300" r:id="rId11"/>
    <p:sldId id="296" r:id="rId12"/>
    <p:sldId id="336" r:id="rId13"/>
    <p:sldId id="337" r:id="rId14"/>
    <p:sldId id="338" r:id="rId15"/>
    <p:sldId id="339" r:id="rId16"/>
    <p:sldId id="340" r:id="rId17"/>
    <p:sldId id="332" r:id="rId18"/>
    <p:sldId id="309" r:id="rId19"/>
    <p:sldId id="310" r:id="rId20"/>
    <p:sldId id="321" r:id="rId21"/>
    <p:sldId id="313" r:id="rId22"/>
    <p:sldId id="314" r:id="rId23"/>
    <p:sldId id="315" r:id="rId24"/>
    <p:sldId id="316" r:id="rId25"/>
    <p:sldId id="317" r:id="rId26"/>
    <p:sldId id="318" r:id="rId27"/>
    <p:sldId id="350" r:id="rId28"/>
    <p:sldId id="319" r:id="rId29"/>
    <p:sldId id="311" r:id="rId30"/>
    <p:sldId id="333" r:id="rId31"/>
    <p:sldId id="331" r:id="rId32"/>
    <p:sldId id="347" r:id="rId33"/>
    <p:sldId id="322" r:id="rId34"/>
    <p:sldId id="324" r:id="rId35"/>
    <p:sldId id="323" r:id="rId36"/>
    <p:sldId id="325" r:id="rId37"/>
    <p:sldId id="326" r:id="rId38"/>
    <p:sldId id="327" r:id="rId39"/>
    <p:sldId id="328" r:id="rId40"/>
    <p:sldId id="348" r:id="rId41"/>
    <p:sldId id="341" r:id="rId42"/>
    <p:sldId id="343" r:id="rId43"/>
    <p:sldId id="342" r:id="rId44"/>
    <p:sldId id="329" r:id="rId45"/>
    <p:sldId id="284" r:id="rId46"/>
    <p:sldId id="346" r:id="rId47"/>
    <p:sldId id="349" r:id="rId48"/>
    <p:sldId id="330" r:id="rId49"/>
    <p:sldId id="286" r:id="rId50"/>
    <p:sldId id="299" r:id="rId51"/>
    <p:sldId id="303" r:id="rId52"/>
    <p:sldId id="301" r:id="rId53"/>
    <p:sldId id="295" r:id="rId54"/>
    <p:sldId id="302" r:id="rId55"/>
    <p:sldId id="307" r:id="rId56"/>
    <p:sldId id="271" r:id="rId57"/>
    <p:sldId id="334" r:id="rId58"/>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161FF"/>
    <a:srgbClr val="8181FF"/>
    <a:srgbClr val="FF9933"/>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11" autoAdjust="0"/>
    <p:restoredTop sz="65593" autoAdjust="0"/>
  </p:normalViewPr>
  <p:slideViewPr>
    <p:cSldViewPr>
      <p:cViewPr varScale="1">
        <p:scale>
          <a:sx n="66" d="100"/>
          <a:sy n="66" d="100"/>
        </p:scale>
        <p:origin x="-978" y="-102"/>
      </p:cViewPr>
      <p:guideLst>
        <p:guide orient="horz" pos="2160"/>
        <p:guide pos="2880"/>
      </p:guideLst>
    </p:cSldViewPr>
  </p:slideViewPr>
  <p:outlineViewPr>
    <p:cViewPr>
      <p:scale>
        <a:sx n="33" d="100"/>
        <a:sy n="33" d="100"/>
      </p:scale>
      <p:origin x="42" y="15588"/>
    </p:cViewPr>
    <p:sldLst>
      <p:sld r:id="rId1" collapse="1"/>
    </p:sldLst>
  </p:outlineViewPr>
  <p:notesTextViewPr>
    <p:cViewPr>
      <p:scale>
        <a:sx n="100" d="100"/>
        <a:sy n="100" d="100"/>
      </p:scale>
      <p:origin x="0" y="0"/>
    </p:cViewPr>
  </p:notesTextViewPr>
  <p:sorterViewPr>
    <p:cViewPr>
      <p:scale>
        <a:sx n="66" d="100"/>
        <a:sy n="66" d="100"/>
      </p:scale>
      <p:origin x="0" y="15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a:cs typeface="+mn-cs"/>
              </a:defRPr>
            </a:lvl1pPr>
          </a:lstStyle>
          <a:p>
            <a:pPr>
              <a:defRPr/>
            </a:pPr>
            <a:fld id="{736DE038-AE40-418D-A371-68DED2775287}" type="datetimeFigureOut">
              <a:rPr lang="en-US"/>
              <a:pPr>
                <a:defRPr/>
              </a:pPr>
              <a:t>8/4/2011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a:cs typeface="+mn-cs"/>
              </a:defRPr>
            </a:lvl1pPr>
          </a:lstStyle>
          <a:p>
            <a:pPr>
              <a:defRPr/>
            </a:pPr>
            <a:fld id="{58E04101-6DA1-4725-B4E7-30F7617A3059}" type="slidenum">
              <a:rPr lang="en-US"/>
              <a:pPr>
                <a:defRPr/>
              </a:pPr>
              <a:t>‹#›</a:t>
            </a:fld>
            <a:endParaRPr lang="en-US"/>
          </a:p>
        </p:txBody>
      </p:sp>
    </p:spTree>
    <p:extLst>
      <p:ext uri="{BB962C8B-B14F-4D97-AF65-F5344CB8AC3E}">
        <p14:creationId xmlns:p14="http://schemas.microsoft.com/office/powerpoint/2010/main" xmlns="" val="37817917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Los trabajadores del rancho lechero son los que deben de proporcionan la primer línea de defensa para mantener a las vacas lecheras sanas y contentas.</a:t>
            </a:r>
            <a:endParaRPr lang="en-US" smtClean="0"/>
          </a:p>
        </p:txBody>
      </p:sp>
      <p:sp>
        <p:nvSpPr>
          <p:cNvPr id="4" name="Slide Number Placeholder 3"/>
          <p:cNvSpPr>
            <a:spLocks noGrp="1"/>
          </p:cNvSpPr>
          <p:nvPr>
            <p:ph type="sldNum" sz="quarter" idx="5"/>
          </p:nvPr>
        </p:nvSpPr>
        <p:spPr/>
        <p:txBody>
          <a:bodyPr/>
          <a:lstStyle/>
          <a:p>
            <a:pPr>
              <a:defRPr/>
            </a:pPr>
            <a:fld id="{1FBBA7E5-6B29-4FFC-AF66-FCA6FEC4EC1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Algunos desinfectantes comunes contienen Nolvasan, también puede usarse simple blanqueador (1 parte de blanqueador por 10 partes de agua) y/o clorhexidina. Siga las indicaciones del administrador o del veterinario cuando mezcle el desinfectante.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B13076E6-DEF5-40D5-9C1B-3D8A86523FD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Para protegerse a usted y a sus animales lave sus manos con frecuencia. Lávelas antes de iniciar su trabajo, de comer, de tratar a un animal y al terminar su trabajo. Solo le tomarán 20 segundos lavar correctamente sus manos.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410F34FB-3F3E-43AB-AEA9-806209A414F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Para lavar sus manos correctamente puede requerir de los siguientes pasos: 1) moje sus manos preferentemente con agua caliente; 2) aplique jabón; 3) lave perfectamente sus manos por al menos 20 segundos, ponga particular atención en las arrugas de la piel y uñas; 4) enjuague; 5) seque con toalla limpia; 6) por último cierre la llave con una toalla limpia para evitar tocarla con la mano limpia. Hoy en día existen productos como el “Glo Germ” que simula como cuando sus manos están sucias y no es fácil de lavarlas al menos que siga estos pasos.</a:t>
            </a:r>
            <a:r>
              <a:rPr lang="en-US" smtClean="0"/>
              <a:t>  </a:t>
            </a:r>
          </a:p>
        </p:txBody>
      </p:sp>
      <p:sp>
        <p:nvSpPr>
          <p:cNvPr id="4" name="Slide Number Placeholder 3"/>
          <p:cNvSpPr>
            <a:spLocks noGrp="1"/>
          </p:cNvSpPr>
          <p:nvPr>
            <p:ph type="sldNum" sz="quarter" idx="5"/>
          </p:nvPr>
        </p:nvSpPr>
        <p:spPr/>
        <p:txBody>
          <a:bodyPr/>
          <a:lstStyle/>
          <a:p>
            <a:pPr>
              <a:defRPr/>
            </a:pPr>
            <a:fld id="{318F253D-8810-4A49-91F7-2E92BB6F052B}"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En muchos ranchos el dueño quisiera que usaran guantes entre vaca y vaca para reducir el riesgo de contagios. Las manos sin protección de unos guantes poseen infinidad de arrugas, lugar perfecto donde pueden esconderse infinidad de pequeños microorganismos (bacterias). Los guantes por el contrario poseen una superficie mas lisa, que los vuelve más fácil de limpiar.</a:t>
            </a:r>
          </a:p>
        </p:txBody>
      </p:sp>
      <p:sp>
        <p:nvSpPr>
          <p:cNvPr id="4" name="Slide Number Placeholder 3"/>
          <p:cNvSpPr>
            <a:spLocks noGrp="1"/>
          </p:cNvSpPr>
          <p:nvPr>
            <p:ph type="sldNum" sz="quarter" idx="5"/>
          </p:nvPr>
        </p:nvSpPr>
        <p:spPr/>
        <p:txBody>
          <a:bodyPr/>
          <a:lstStyle/>
          <a:p>
            <a:pPr>
              <a:defRPr/>
            </a:pPr>
            <a:fld id="{481BB759-BBDD-4A68-B5EC-18E1493E0CA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Una mano sucia puede ser el medio perfecto de contaminación entre una vaca y la ordeñadora. En la foto la mano contiene “GloGerm” la cual se observa con la luz negra. Note como el “GloGerm” se encuentra entre las arrugas del dedo medio.</a:t>
            </a:r>
          </a:p>
        </p:txBody>
      </p:sp>
      <p:sp>
        <p:nvSpPr>
          <p:cNvPr id="4" name="Slide Number Placeholder 3"/>
          <p:cNvSpPr>
            <a:spLocks noGrp="1"/>
          </p:cNvSpPr>
          <p:nvPr>
            <p:ph type="sldNum" sz="quarter" idx="5"/>
          </p:nvPr>
        </p:nvSpPr>
        <p:spPr/>
        <p:txBody>
          <a:bodyPr/>
          <a:lstStyle/>
          <a:p>
            <a:pPr>
              <a:defRPr/>
            </a:pPr>
            <a:fld id="{25125C38-EF02-4517-8D15-5D15F83E7AFE}"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Aquí se muestra los efectos de llevar a cabo los 6 pasos para un buen lavado de manos o con el uso de guantes. Observe que en la segunda mano aun quedan restos de “GloGerm” después de haberla lavado la primera vez. Quizá es mas facil mantener limpia la mano si usáramos guantes. </a:t>
            </a:r>
          </a:p>
        </p:txBody>
      </p:sp>
      <p:sp>
        <p:nvSpPr>
          <p:cNvPr id="4" name="Slide Number Placeholder 3"/>
          <p:cNvSpPr>
            <a:spLocks noGrp="1"/>
          </p:cNvSpPr>
          <p:nvPr>
            <p:ph type="sldNum" sz="quarter" idx="5"/>
          </p:nvPr>
        </p:nvSpPr>
        <p:spPr/>
        <p:txBody>
          <a:bodyPr/>
          <a:lstStyle/>
          <a:p>
            <a:pPr>
              <a:defRPr/>
            </a:pPr>
            <a:fld id="{405F504E-AD15-43A7-AAC0-18470C6DD60E}"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Sin embargo, esto tampoco quiere decir que los guantes estén libres de microorganismos, por lo que se recomienda lavarlos o cambiarlos con mucha frecuencia. </a:t>
            </a:r>
          </a:p>
        </p:txBody>
      </p:sp>
      <p:sp>
        <p:nvSpPr>
          <p:cNvPr id="4" name="Slide Number Placeholder 3"/>
          <p:cNvSpPr>
            <a:spLocks noGrp="1"/>
          </p:cNvSpPr>
          <p:nvPr>
            <p:ph type="sldNum" sz="quarter" idx="5"/>
          </p:nvPr>
        </p:nvSpPr>
        <p:spPr/>
        <p:txBody>
          <a:bodyPr/>
          <a:lstStyle/>
          <a:p>
            <a:pPr>
              <a:defRPr/>
            </a:pPr>
            <a:fld id="{5771288E-498A-4C69-AAB6-128D58A714A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Sea consciente de los visitantes. Solicite a cada visitante se registre en la oficina. Si usted observa gente extraña, comuníquelo de inmediato.</a:t>
            </a:r>
          </a:p>
        </p:txBody>
      </p:sp>
      <p:sp>
        <p:nvSpPr>
          <p:cNvPr id="4" name="Slide Number Placeholder 3"/>
          <p:cNvSpPr>
            <a:spLocks noGrp="1"/>
          </p:cNvSpPr>
          <p:nvPr>
            <p:ph type="sldNum" sz="quarter" idx="5"/>
          </p:nvPr>
        </p:nvSpPr>
        <p:spPr/>
        <p:txBody>
          <a:bodyPr/>
          <a:lstStyle/>
          <a:p>
            <a:pPr>
              <a:defRPr/>
            </a:pPr>
            <a:fld id="{E5039A43-232F-423E-82B8-C69B7402F78A}"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Por seguridad, cierre toda clase de puertas. Existen áreas de acceso restringido como: farmacia, cuarto con tanques de leche, galeras con alimento, fuentes de agua y el cuarto de químicos.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7337FC8F-EB4A-441F-991B-A83DE903631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Limpie galeras de alimento antes de volver a rellenar. Verifique cada rincón de las galeras para ver si no hay alimento con moho. No permita que haya alimento regado por doquier para ayudar a controlar la población de roedores. Deshágase del alimento rancio, húmedo que pueda causar algún tipo de enfermedad en los animales.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2FCC0A74-34D3-4A74-A6EA-C4FEE2C7CA0B}"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Por otra parte, la bioseguridad juega un papel muy importante. La bioseguridad incluye toda una serie de pasos que se deben tomar para prevenir enfermedades infecciosas que puedan afectar a los animales del hato y al personal que cuida de ellos.</a:t>
            </a:r>
          </a:p>
        </p:txBody>
      </p:sp>
      <p:sp>
        <p:nvSpPr>
          <p:cNvPr id="4" name="Slide Number Placeholder 3"/>
          <p:cNvSpPr>
            <a:spLocks noGrp="1"/>
          </p:cNvSpPr>
          <p:nvPr>
            <p:ph type="sldNum" sz="quarter" idx="5"/>
          </p:nvPr>
        </p:nvSpPr>
        <p:spPr/>
        <p:txBody>
          <a:bodyPr/>
          <a:lstStyle/>
          <a:p>
            <a:pPr>
              <a:defRPr/>
            </a:pPr>
            <a:fld id="{476109F2-0857-428B-80D2-165D9873A0C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Siempre siga los procedimientos cuando se trate de limpiar tracto camiones, tractores, tanques, trampas, etc.</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23ADF3A8-44B4-4BEA-8E0F-951CBBD02A70}"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Comience por remover la suciedad, el heno, el estiércol, etc.</a:t>
            </a:r>
          </a:p>
        </p:txBody>
      </p:sp>
      <p:sp>
        <p:nvSpPr>
          <p:cNvPr id="4" name="Slide Number Placeholder 3"/>
          <p:cNvSpPr>
            <a:spLocks noGrp="1"/>
          </p:cNvSpPr>
          <p:nvPr>
            <p:ph type="sldNum" sz="quarter" idx="5"/>
          </p:nvPr>
        </p:nvSpPr>
        <p:spPr/>
        <p:txBody>
          <a:bodyPr/>
          <a:lstStyle/>
          <a:p>
            <a:pPr>
              <a:defRPr/>
            </a:pPr>
            <a:fld id="{16358A8F-083D-4024-9461-0ECFE5BAE35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Cuando sea posible quite los restos que se encuentran en el piso.</a:t>
            </a:r>
          </a:p>
          <a:p>
            <a:endParaRPr lang="es-MX" smtClean="0"/>
          </a:p>
        </p:txBody>
      </p:sp>
      <p:sp>
        <p:nvSpPr>
          <p:cNvPr id="4" name="Slide Number Placeholder 3"/>
          <p:cNvSpPr>
            <a:spLocks noGrp="1"/>
          </p:cNvSpPr>
          <p:nvPr>
            <p:ph type="sldNum" sz="quarter" idx="5"/>
          </p:nvPr>
        </p:nvSpPr>
        <p:spPr/>
        <p:txBody>
          <a:bodyPr/>
          <a:lstStyle/>
          <a:p>
            <a:pPr>
              <a:defRPr/>
            </a:pPr>
            <a:fld id="{E4BF22A4-3971-407D-8D41-1DC42BB1A2F2}"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Comience a lavar el techo de la parte de enfrente hacia la parte de atrás.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C08D5675-6958-4188-B0F0-EF4AC43DD6A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Lave con jabón paredes de arriba abajo y el piso también.</a:t>
            </a:r>
          </a:p>
          <a:p>
            <a:r>
              <a:rPr lang="es-MX" smtClean="0"/>
              <a:t>Ponga especial atención en los guardafangos o salpicaderas y debajo de este.</a:t>
            </a:r>
          </a:p>
        </p:txBody>
      </p:sp>
      <p:sp>
        <p:nvSpPr>
          <p:cNvPr id="4" name="Slide Number Placeholder 3"/>
          <p:cNvSpPr>
            <a:spLocks noGrp="1"/>
          </p:cNvSpPr>
          <p:nvPr>
            <p:ph type="sldNum" sz="quarter" idx="5"/>
          </p:nvPr>
        </p:nvSpPr>
        <p:spPr/>
        <p:txBody>
          <a:bodyPr/>
          <a:lstStyle/>
          <a:p>
            <a:pPr>
              <a:defRPr/>
            </a:pPr>
            <a:fld id="{42C23CB3-8C3C-49CC-B303-7DA304FAF6C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No olvide limpiar la puerta o las puertas que este pueda tener.</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C0AE40F3-60A8-4D2B-B3D9-84A43D5AE25E}"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Antes de enjuagar desinfecte de 20-30 minutos.</a:t>
            </a:r>
          </a:p>
        </p:txBody>
      </p:sp>
      <p:sp>
        <p:nvSpPr>
          <p:cNvPr id="4" name="Slide Number Placeholder 3"/>
          <p:cNvSpPr>
            <a:spLocks noGrp="1"/>
          </p:cNvSpPr>
          <p:nvPr>
            <p:ph type="sldNum" sz="quarter" idx="5"/>
          </p:nvPr>
        </p:nvSpPr>
        <p:spPr/>
        <p:txBody>
          <a:bodyPr/>
          <a:lstStyle/>
          <a:p>
            <a:pPr>
              <a:defRPr/>
            </a:pPr>
            <a:fld id="{B79B12A5-47D6-4B4E-B56E-C998F7B8EBBC}"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Limpie y desinfecte el piso y los pedales del camión.</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AD5DC4E1-19D6-4A82-8285-0EB43950A5C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Al terminar deje secar perfectamente.</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E2CCFF57-D148-42DD-9D91-E360B3A0E22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Repare cercos inmediatamente. Aleje toda clase de animales de los corrales y de la propiedad. Pues estos pueden ser la causa de enfermedades en el rancho.</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066033B9-B87C-4295-AB24-6125C2CACFA4}"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Existen 4 puntos acerca de la bioseguridad que debe seguir cualquier rancho lechero:</a:t>
            </a:r>
          </a:p>
          <a:p>
            <a:r>
              <a:rPr lang="es-MX" smtClean="0"/>
              <a:t>1) Prevenga la propagación de la enfermedad, dentro y entre los animales del rancho,</a:t>
            </a:r>
          </a:p>
          <a:p>
            <a:r>
              <a:rPr lang="es-MX" smtClean="0"/>
              <a:t>2) Mejore el bienestar del animal manteniendo animales sanos,</a:t>
            </a:r>
          </a:p>
          <a:p>
            <a:r>
              <a:rPr lang="es-MX" smtClean="0"/>
              <a:t>3) Identifique rápido la enfermedad en su hato, y</a:t>
            </a:r>
          </a:p>
          <a:p>
            <a:r>
              <a:rPr lang="es-MX" smtClean="0"/>
              <a:t>4) Asegúrese de no dejar de dar alimento a sus animales.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42C39566-17F5-4CDE-B00C-962AD4230CC9}"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Recuerde perfectamente darle a conocer al dueño si existen animales enfermos. También es importante reportar cualquier actividad sospechosa de gente extraña y/o cualquier evento inusual.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BE9F230F-A75A-49ED-8B81-FBC60B698F8A}"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Una de las cosas más importantes en su trabajo es la de proporcionar el mejor de los cuidados a los animales. Esto mejora su bienestar en el rancho y los ayuda a mantenerlos sanos.</a:t>
            </a:r>
          </a:p>
        </p:txBody>
      </p:sp>
      <p:sp>
        <p:nvSpPr>
          <p:cNvPr id="4" name="Slide Number Placeholder 3"/>
          <p:cNvSpPr>
            <a:spLocks noGrp="1"/>
          </p:cNvSpPr>
          <p:nvPr>
            <p:ph type="sldNum" sz="quarter" idx="5"/>
          </p:nvPr>
        </p:nvSpPr>
        <p:spPr/>
        <p:txBody>
          <a:bodyPr/>
          <a:lstStyle/>
          <a:p>
            <a:pPr>
              <a:defRPr/>
            </a:pPr>
            <a:fld id="{7F5057EC-79DA-432D-A60D-9FFE9DFB57FE}"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Aunque los procedimientos para proporcionar el mejor cuidado al animal varíen según el área de producción, procure mantener siempre un ambiente limpio bajo en estrés. El estrés imposibilita al animal a defenderse contra las enfermedades. Aunque existen diferentes programas de vacunación, estos pueden ayudar a mejorar la salud de los animales. Si usted es el que mueve animales recién nacidos hágalo siempre con gentileza y la mayor calma. </a:t>
            </a:r>
          </a:p>
        </p:txBody>
      </p:sp>
      <p:sp>
        <p:nvSpPr>
          <p:cNvPr id="4" name="Slide Number Placeholder 3"/>
          <p:cNvSpPr>
            <a:spLocks noGrp="1"/>
          </p:cNvSpPr>
          <p:nvPr>
            <p:ph type="sldNum" sz="quarter" idx="5"/>
          </p:nvPr>
        </p:nvSpPr>
        <p:spPr/>
        <p:txBody>
          <a:bodyPr/>
          <a:lstStyle/>
          <a:p>
            <a:pPr>
              <a:defRPr/>
            </a:pPr>
            <a:fld id="{EFA5DB15-1274-4919-BA40-934696A21DD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Si también es usted quien cuida de los becerros recién nacidos: 1) proporcione una cama limpia y seca para el becerrito; 2) separe los becerros de los animales viejos; 3) trabaje primero con los becerros y luego con los animales viejos.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CE2C7AFF-9A06-49AC-9D54-EFFE2CC2AC6B}"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Alimente a cada becerro al nacer con calostro en un plazo no mayor a 4 horas después de nacido. Los anticuerpos del becerro protegen al becerro de las enfermedades. Ponga o coloque el ombligo en yodo para prevenir que entren los microorganismos que causan enfermedades en el becerro.</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E2764127-19B0-466B-83C7-5159071BCB58}"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Los programas de vacunación previenen ciertas enfermedades causadas por virus y bacterias. Siga la guía de vacunación del veterinario para cuando tenga que aplicar alguna de ellas a los animales.</a:t>
            </a:r>
            <a:endParaRPr lang="en-US" smtClean="0"/>
          </a:p>
        </p:txBody>
      </p:sp>
      <p:sp>
        <p:nvSpPr>
          <p:cNvPr id="4" name="Slide Number Placeholder 3"/>
          <p:cNvSpPr>
            <a:spLocks noGrp="1"/>
          </p:cNvSpPr>
          <p:nvPr>
            <p:ph type="sldNum" sz="quarter" idx="5"/>
          </p:nvPr>
        </p:nvSpPr>
        <p:spPr/>
        <p:txBody>
          <a:bodyPr/>
          <a:lstStyle/>
          <a:p>
            <a:pPr>
              <a:defRPr/>
            </a:pPr>
            <a:fld id="{83BB4E9C-4138-4776-BA14-64DB45618962}"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Para una vacunación exitosa, asegúrese de manejarla correctamente. Observe la fecha de expiración. Si esta expiró, no use la vacuna. Almacene las vacunas según la fecha de caducidad. Congelar las vacunas puede inactivar algunas vacunas. Temperaturas altas pueden inactivarlas también. </a:t>
            </a:r>
            <a:endParaRPr lang="en-US" smtClean="0"/>
          </a:p>
        </p:txBody>
      </p:sp>
      <p:sp>
        <p:nvSpPr>
          <p:cNvPr id="4" name="Slide Number Placeholder 3"/>
          <p:cNvSpPr>
            <a:spLocks noGrp="1"/>
          </p:cNvSpPr>
          <p:nvPr>
            <p:ph type="sldNum" sz="quarter" idx="5"/>
          </p:nvPr>
        </p:nvSpPr>
        <p:spPr/>
        <p:txBody>
          <a:bodyPr/>
          <a:lstStyle/>
          <a:p>
            <a:pPr>
              <a:defRPr/>
            </a:pPr>
            <a:fld id="{F5F42657-5289-4AC0-958C-4C15AAF9C0A5}"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No derrame la vacuna en cualquier lugar del carro. Ya que aun siendo invierno esta podría ser demasiado caliente o podría congelarse durante la noche.</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75D13730-D782-47BD-8918-D467F8C62A3E}"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Administre la vacuna correctamente. Lo cual incluye dar la cantidad o la dosis exacta, por la ruta correcta (intramuscular o subcutánea) y en el lugar indicado. </a:t>
            </a:r>
            <a:endParaRPr lang="en-US" smtClean="0"/>
          </a:p>
        </p:txBody>
      </p:sp>
      <p:sp>
        <p:nvSpPr>
          <p:cNvPr id="4" name="Slide Number Placeholder 3"/>
          <p:cNvSpPr>
            <a:spLocks noGrp="1"/>
          </p:cNvSpPr>
          <p:nvPr>
            <p:ph type="sldNum" sz="quarter" idx="5"/>
          </p:nvPr>
        </p:nvSpPr>
        <p:spPr/>
        <p:txBody>
          <a:bodyPr/>
          <a:lstStyle/>
          <a:p>
            <a:pPr>
              <a:defRPr/>
            </a:pPr>
            <a:fld id="{588768FC-1A77-4562-98B7-B0A43B474DA5}"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Una vez abierta las vacunas necesitan ser usadas inmediatamente. Cuando termine, coloque las agujas en un contenedor especial que no se perfore con facilidad, asimismo deseche correctamente la vacuna que no utilizo al final del día.</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E64C0F7E-6F49-4FFB-A99B-8769A0963604}"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Para lograr estos puntos usted debe entender cómo es que se propagan las enfermedades. Las enfermedades se propagan de manera directa e indirecta. La forma directa ocurre cuando un animal contagia a otro animal. La indirecta ocurre cuando un equipo de ordeño o cualquier otro objeto se encuentran contaminados con cierta enfermedad causada por un microorganismo y termina por infectar al animal. </a:t>
            </a:r>
            <a:r>
              <a:rPr lang="en-US" smtClean="0"/>
              <a:t>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678A79E0-60BC-4DF2-97AB-7B829D56440E}"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b="1" smtClean="0"/>
              <a:t>Su Trabajo. . . Identificar Enfermedades</a:t>
            </a:r>
            <a:endParaRPr lang="es-MX" smtClean="0"/>
          </a:p>
          <a:p>
            <a:r>
              <a:rPr lang="es-MX" smtClean="0"/>
              <a:t> </a:t>
            </a:r>
          </a:p>
          <a:p>
            <a:r>
              <a:rPr lang="es-MX" smtClean="0"/>
              <a:t>Aunque puede no formar parte del equipo de salud en su rancho, también puede observar animales en donde trabaja. Si usted observa un comportamiento anormal o animales enfermos, coméntelo de inmediato al veterinario. </a:t>
            </a:r>
            <a:endParaRPr lang="en-US" smtClean="0"/>
          </a:p>
        </p:txBody>
      </p:sp>
      <p:sp>
        <p:nvSpPr>
          <p:cNvPr id="4" name="Slide Number Placeholder 3"/>
          <p:cNvSpPr>
            <a:spLocks noGrp="1"/>
          </p:cNvSpPr>
          <p:nvPr>
            <p:ph type="sldNum" sz="quarter" idx="5"/>
          </p:nvPr>
        </p:nvSpPr>
        <p:spPr/>
        <p:txBody>
          <a:bodyPr/>
          <a:lstStyle/>
          <a:p>
            <a:pPr>
              <a:defRPr/>
            </a:pPr>
            <a:fld id="{4B230644-BC2B-4ADA-AA61-B2A0D1963FAC}"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Al revisar un hato, usted deberá observar los síntomas mas allá de lo que usted pueda llegar a ver día a día. Es importante mencionar que la mayoría de los empleados en el rancho son inmigrantes y existe la posibilidad de que viajen fuera de los Estados Unidos . Además los mismos ciudadanos viajan a rededor del mundo con facilidad. Lo anterior aumenta la posibilidad de llevar enfermedades de animales del exterior que normalmente no encontramos en los Estados Unidos, tal como la fiebre aftosa. La detección temprana de cualquier enfermedad, incluyendo enfermedades de animales del exterior, se puede prevenir la propagación para reducir al mínimo el impacto en el hato.</a:t>
            </a:r>
          </a:p>
        </p:txBody>
      </p:sp>
      <p:sp>
        <p:nvSpPr>
          <p:cNvPr id="4" name="Slide Number Placeholder 3"/>
          <p:cNvSpPr>
            <a:spLocks noGrp="1"/>
          </p:cNvSpPr>
          <p:nvPr>
            <p:ph type="sldNum" sz="quarter" idx="5"/>
          </p:nvPr>
        </p:nvSpPr>
        <p:spPr/>
        <p:txBody>
          <a:bodyPr/>
          <a:lstStyle/>
          <a:p>
            <a:pPr>
              <a:defRPr/>
            </a:pPr>
            <a:fld id="{A6C71D13-F8B0-430F-A1E9-C304E19FA779}"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Los últimos reportes de casos en Norte América fue en 1929, en Canadá 1952 y México en 1954. Esta enfermedad aun persiste en algunas partes de Asia, Europa y África. </a:t>
            </a:r>
          </a:p>
          <a:p>
            <a:pPr eaLnBrk="1" hangingPunct="1"/>
            <a:r>
              <a:rPr lang="es-MX" smtClean="0"/>
              <a:t>Cada uno en la agricultura así como nuestra seguridad en la frontera debemos trabajar juntos para prevenir la reintroducción de la fiebre aftosa.</a:t>
            </a:r>
          </a:p>
        </p:txBody>
      </p:sp>
      <p:sp>
        <p:nvSpPr>
          <p:cNvPr id="4" name="Slide Number Placeholder 3"/>
          <p:cNvSpPr>
            <a:spLocks noGrp="1"/>
          </p:cNvSpPr>
          <p:nvPr>
            <p:ph type="sldNum" sz="quarter" idx="5"/>
          </p:nvPr>
        </p:nvSpPr>
        <p:spPr/>
        <p:txBody>
          <a:bodyPr/>
          <a:lstStyle/>
          <a:p>
            <a:pPr>
              <a:defRPr/>
            </a:pPr>
            <a:fld id="{86796075-EB2D-44D8-9748-78F66C46ACA2}"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smtClean="0"/>
              <a:t>La fiebre aftosa es causada por un virus. Afecta a vacas, borregos, cerdos, ciervos y otros animales de pezuña hendida. El virus es altamente contagioso causando fiebre y lesiones por las aftas en lengua, tetas, labios y entre las pezuñas. También causa baja producción de leche.</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3152CB53-DCC5-42A7-9D02-786802176A99}"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Cuando el trabajador observe tetas y ubre. Debe preguntarse ¿Tiene mastitis?, ¿Hay lesiones inusuales en las tetas? </a:t>
            </a:r>
            <a:endParaRPr lang="en-US" smtClean="0"/>
          </a:p>
        </p:txBody>
      </p:sp>
      <p:sp>
        <p:nvSpPr>
          <p:cNvPr id="4" name="Slide Number Placeholder 3"/>
          <p:cNvSpPr>
            <a:spLocks noGrp="1"/>
          </p:cNvSpPr>
          <p:nvPr>
            <p:ph type="sldNum" sz="quarter" idx="5"/>
          </p:nvPr>
        </p:nvSpPr>
        <p:spPr/>
        <p:txBody>
          <a:bodyPr/>
          <a:lstStyle/>
          <a:p>
            <a:pPr>
              <a:defRPr/>
            </a:pPr>
            <a:fld id="{F73D0366-7DDD-4A23-A260-F5B7F8666497}"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Cuando usted haga su recorrido diario observe patas y piernas. ¿Hay lesiones inusuales en las patas?, ¿El caminar de las vacas es un tanto raro o divertido?</a:t>
            </a:r>
          </a:p>
          <a:p>
            <a:pPr eaLnBrk="1" hangingPunct="1"/>
            <a:endParaRPr lang="es-MX"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4467BC1A-80B4-41FD-B477-0F6BE5920A3A}"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La enfermedad de fiebre aftosa puede ser fácilmente confundible con otras enfermedades que se encuentran comúnmente en este país tales como: estomatitis vesicular, lengua azul, diarrea viral bovina, pietín. Mas no entre en pánico si usted no reconoce alguna, llame al dueño o al veterinario pues ellos podrán diagnosticar el problema.</a:t>
            </a:r>
          </a:p>
          <a:p>
            <a:r>
              <a:rPr lang="es-MX" smtClean="0"/>
              <a:t>Cada uno en la agricultura así como nuestra seguridad en la frontera debemos trabajar juntos para prevenir la reintroducción de la fiebre aftosa. Observe siempre los signos de la enfermedad en los animales. La identificación temprana es la clave para prevenir la propagación de cualquier enfermedad.</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036816DE-5957-4BCB-8B1D-4C5F8A105C57}"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Los trabajadores de rancho deben asegurar el suministro de alimento. Teniendo vacas sanas ayuda asegurar una producción abundante. Pero cuando las vacas están enfermas, los trabajadores del rancho deben seguir una serie de pasos para asegurar la calidad y seguridad del alimento suministrado.</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1172BC90-B5F5-42C3-A491-711EE4D7125E}"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6E8EB4CC-0AF5-4AB7-89F8-55544968B1C0}" type="slidenum">
              <a:rPr lang="en-US"/>
              <a:pPr>
                <a:defRPr/>
              </a:pPr>
              <a:t>48</a:t>
            </a:fld>
            <a:endParaRPr lang="en-US"/>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s-MX" smtClean="0"/>
              <a:t>Usted puede llevar un registro de los problemas, enfermedades y tratamientos de cada una de las vacas. Existen diversos problemas que no necesariamente tienen que ser una enfermedad infecciosa, aún así debe ser registrado el tratamiento. Porque estos problemas pueden favorecer que la vaca se enferme por alguna enfermedad.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Registro y tratamiento de enfermedades en cada vaca. Con respecto a los registros debe incluir al menos la fecha, número de identificación, diagnostico, tratamiento ofrecido y los tiempos de retiro sobre el registro en la farmacia. </a:t>
            </a:r>
          </a:p>
        </p:txBody>
      </p:sp>
      <p:sp>
        <p:nvSpPr>
          <p:cNvPr id="4" name="Slide Number Placeholder 3"/>
          <p:cNvSpPr>
            <a:spLocks noGrp="1"/>
          </p:cNvSpPr>
          <p:nvPr>
            <p:ph type="sldNum" sz="quarter" idx="5"/>
          </p:nvPr>
        </p:nvSpPr>
        <p:spPr/>
        <p:txBody>
          <a:bodyPr/>
          <a:lstStyle/>
          <a:p>
            <a:pPr>
              <a:defRPr/>
            </a:pPr>
            <a:fld id="{0016A528-69A3-418A-9FE8-C1FC25DB6949}"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He aquí ejemplos de objetos que pueden estar contaminados: botas, overoles, agujas, jeringas, cadenas obstétricas, llantas, tractores, paredes, cercos, guantes, herramientas, etc.</a:t>
            </a:r>
          </a:p>
        </p:txBody>
      </p:sp>
      <p:sp>
        <p:nvSpPr>
          <p:cNvPr id="4" name="Slide Number Placeholder 3"/>
          <p:cNvSpPr>
            <a:spLocks noGrp="1"/>
          </p:cNvSpPr>
          <p:nvPr>
            <p:ph type="sldNum" sz="quarter" idx="5"/>
          </p:nvPr>
        </p:nvSpPr>
        <p:spPr/>
        <p:txBody>
          <a:bodyPr/>
          <a:lstStyle/>
          <a:p>
            <a:pPr>
              <a:defRPr/>
            </a:pPr>
            <a:fld id="{B316AD37-C87B-4033-BF26-A40945A6F131}"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Los registros que usted crea ayuda a:</a:t>
            </a:r>
          </a:p>
          <a:p>
            <a:r>
              <a:rPr lang="es-MX" smtClean="0"/>
              <a:t>1) Identificar nuevos problemas,</a:t>
            </a:r>
          </a:p>
          <a:p>
            <a:r>
              <a:rPr lang="es-MX" smtClean="0"/>
              <a:t>2) Asiste al encargado del hato a determinar cuál puede ser la causa de esa enfermedad o de cualquier desorden,</a:t>
            </a:r>
          </a:p>
          <a:p>
            <a:r>
              <a:rPr lang="es-MX" smtClean="0"/>
              <a:t>3) Para evaluar si los tratamientos han sido los adecuados o han dado los resultados esperados,</a:t>
            </a:r>
          </a:p>
          <a:p>
            <a:r>
              <a:rPr lang="es-MX" smtClean="0"/>
              <a:t>4) Nos muestra que vacas tienen que ser nuevamente revisadas.</a:t>
            </a:r>
            <a:endParaRPr lang="en-US" smtClean="0"/>
          </a:p>
        </p:txBody>
      </p:sp>
      <p:sp>
        <p:nvSpPr>
          <p:cNvPr id="4" name="Slide Number Placeholder 3"/>
          <p:cNvSpPr>
            <a:spLocks noGrp="1"/>
          </p:cNvSpPr>
          <p:nvPr>
            <p:ph type="sldNum" sz="quarter" idx="5"/>
          </p:nvPr>
        </p:nvSpPr>
        <p:spPr/>
        <p:txBody>
          <a:bodyPr/>
          <a:lstStyle/>
          <a:p>
            <a:pPr>
              <a:defRPr/>
            </a:pPr>
            <a:fld id="{8840F49C-5113-4ECE-8389-E51E569D2E9E}"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Si usa antibióticos en cualquier tratamiento, marque por favor a la vaca, siga los protocolos para desechar la leche que contenga restos de antibiótico, anote en los registros el tiempo de retiro en la carne.</a:t>
            </a:r>
          </a:p>
        </p:txBody>
      </p:sp>
      <p:sp>
        <p:nvSpPr>
          <p:cNvPr id="4" name="Slide Number Placeholder 3"/>
          <p:cNvSpPr>
            <a:spLocks noGrp="1"/>
          </p:cNvSpPr>
          <p:nvPr>
            <p:ph type="sldNum" sz="quarter" idx="5"/>
          </p:nvPr>
        </p:nvSpPr>
        <p:spPr/>
        <p:txBody>
          <a:bodyPr/>
          <a:lstStyle/>
          <a:p>
            <a:pPr>
              <a:defRPr/>
            </a:pPr>
            <a:fld id="{67C0808B-4DAD-46B1-8FF9-02109720E42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Es importante recordarle que si usted observa algo inusual REPORTELO!!! Ya sea una simple lesión, actividad sospechosa de alguien que conoce o incluso no conozca, algún visitante extraño o simplemente un comportamiento anormal de un animal, no importa REPORTELO!!!</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13FA2B16-EEBB-49DA-BC82-F4DD8E305FF8}"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Cuando usted salga del trabajo recuerde proteger a sus animales en casa de posibles enfermedades. Al llegar a casa si va trabajar con sus animales cámbiese de ropa antes de trabajar con ellos. También para esos casos tenga un par de botas listas y limpias para trabajar, nunca use las del trabajo, de ser posible déjelas en el trabajo para evitar posibles contaminaciones en su hogar.</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13755FC9-A43D-4800-8727-AC84587EA005}"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Si usted viaja fuera de los Estados Unidos, usted puede necesitar permanecer fuera de algunos ranchos cuando regrese por algún periodo de tiempo. Proteja siempre los suministros de alimento en el rancho, usted no debe traer consigo al trabajo algo consigo referente a su viaje. Para asuntos relacionados con enfermedades de animales cuando usted viaje, favor de comunicarse al 1-866-SAFGUARD.</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BDE1EE02-6BDA-4676-A59E-24EB53EE5A09}"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Practicando los pasos básicos de bioseguridad, usted puede ayudar  a mantener sanos a los animales en el rancho. También puede reducir el riesgo de llevar enfermedades a casa que afecte a sus animales. Reduciendo la posibilidad de que usted o su familia se enferme. Finalmente usted ayuda a mantener el negocio de la producción de leche en el rancho y con ello mantiene su trabajo!</a:t>
            </a:r>
          </a:p>
        </p:txBody>
      </p:sp>
      <p:sp>
        <p:nvSpPr>
          <p:cNvPr id="4" name="Slide Number Placeholder 3"/>
          <p:cNvSpPr>
            <a:spLocks noGrp="1"/>
          </p:cNvSpPr>
          <p:nvPr>
            <p:ph type="sldNum" sz="quarter" idx="5"/>
          </p:nvPr>
        </p:nvSpPr>
        <p:spPr/>
        <p:txBody>
          <a:bodyPr/>
          <a:lstStyle/>
          <a:p>
            <a:pPr>
              <a:defRPr/>
            </a:pPr>
            <a:fld id="{1246D581-CC1D-4EAE-A6B7-B96B0942C568}"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Recuerde que vacas sanas proporcionan alimentos y productos sanos, los cuales se vuelve seguros para consumirlos por nuestros seres queridos.</a:t>
            </a:r>
          </a:p>
        </p:txBody>
      </p:sp>
      <p:sp>
        <p:nvSpPr>
          <p:cNvPr id="4" name="Slide Number Placeholder 3"/>
          <p:cNvSpPr>
            <a:spLocks noGrp="1"/>
          </p:cNvSpPr>
          <p:nvPr>
            <p:ph type="sldNum" sz="quarter" idx="5"/>
          </p:nvPr>
        </p:nvSpPr>
        <p:spPr/>
        <p:txBody>
          <a:bodyPr/>
          <a:lstStyle/>
          <a:p>
            <a:pPr>
              <a:defRPr/>
            </a:pPr>
            <a:fld id="{03183B50-1A01-4DB4-8D1D-9267D36276BD}" type="slidenum">
              <a:rPr lang="en-US" smtClean="0"/>
              <a:pPr>
                <a:defRPr/>
              </a:pPr>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b="1" smtClean="0"/>
              <a:t>Su Trabajo… Prevenir la Propagación de Enfermedades</a:t>
            </a:r>
            <a:endParaRPr lang="es-MX" smtClean="0"/>
          </a:p>
          <a:p>
            <a:r>
              <a:rPr lang="es-MX" smtClean="0"/>
              <a:t> </a:t>
            </a:r>
          </a:p>
          <a:p>
            <a:r>
              <a:rPr lang="es-MX" smtClean="0"/>
              <a:t>Mantenga cualquier equipo de trabajo limpio para evitar la propagación de enfermedades. Esto significa que no solo camionetas, tractores, revolvedoras de alimento, trascabos, camiones montacargas, herramientas, etc., en el rancho sino también sus artículos personales como lo son botas y su ropa.</a:t>
            </a:r>
          </a:p>
          <a:p>
            <a:r>
              <a:rPr lang="es-MX" smtClean="0"/>
              <a:t>Piense por un minuto en la cantidad de vehículos que entran y salen del rancho diariamente. Estos pueden llevar enfermedades de granja a granja si no se limpian entre cada entrega. Es de vital ayuda seguir las reglas que limitan el acceso a ciertas áreas para reducir el riesgo de propagación. Por ejemplo equipo en el rancho, tales como trascabos y camiones montacargas pueden dejar rastros de estiércol en todas partes siendo un foco de infección para el rancho.</a:t>
            </a:r>
          </a:p>
        </p:txBody>
      </p:sp>
      <p:sp>
        <p:nvSpPr>
          <p:cNvPr id="4" name="Slide Number Placeholder 3"/>
          <p:cNvSpPr>
            <a:spLocks noGrp="1"/>
          </p:cNvSpPr>
          <p:nvPr>
            <p:ph type="sldNum" sz="quarter" idx="5"/>
          </p:nvPr>
        </p:nvSpPr>
        <p:spPr/>
        <p:txBody>
          <a:bodyPr/>
          <a:lstStyle/>
          <a:p>
            <a:pPr>
              <a:defRPr/>
            </a:pPr>
            <a:fld id="{50E9D8FD-45FA-4F6D-B59E-AA03571CC99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También es necesario desinfectar equipo tal como pistolas de embolo, herramientas para pezuñas y patas, así como las cadenas obstétricas cada vez que se usen para cada animal. Comience por cepillar todas las herramientas. Una vez limpias de toda suciedad prosiga a desinfectarlas. Si quedan restos de suciedad en la herramienta puede que no sea tan efectiva la desinfección. </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CB8482F1-6DBF-4FA4-9D03-25A3185F941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Use ropa limpia para cada día. Si usted trabaja en más de un rancho cerciórese de usar ropa limpia en cada rancho. Cuando lave su ropa, use la temperatura más alta y use secadora al final.</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B8DEB3AC-CDC0-4CDC-9EFE-6A53DD314A00}"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Cerciórese que No haya suciedad en las botas. Desinfecte sus botas cuando trabaje entre corrales, particularmente cuando trabaje en corrales de animales enfermos. Al trabajar hágalo primero con los animales más jóvenes ya que son ellos los más susceptibles para contraer cualquier enfermedad. Para evitar contraer alguna enfermedad del rancho, lave perfectamente sus botas antes de salir del rancho. O mejor aún deje sus botas de trabajo en el rancho y use zapatos normales para ir a casa. No use las mismas botas del trabajo en casa. </a:t>
            </a:r>
          </a:p>
        </p:txBody>
      </p:sp>
      <p:sp>
        <p:nvSpPr>
          <p:cNvPr id="4" name="Slide Number Placeholder 3"/>
          <p:cNvSpPr>
            <a:spLocks noGrp="1"/>
          </p:cNvSpPr>
          <p:nvPr>
            <p:ph type="sldNum" sz="quarter" idx="5"/>
          </p:nvPr>
        </p:nvSpPr>
        <p:spPr/>
        <p:txBody>
          <a:bodyPr/>
          <a:lstStyle/>
          <a:p>
            <a:pPr>
              <a:defRPr/>
            </a:pPr>
            <a:fld id="{7EFD3A49-256D-44C1-9DFC-165C5DE2F7A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918325"/>
            <a:chOff x="0" y="0"/>
            <a:chExt cx="5760" cy="4358"/>
          </a:xfrm>
        </p:grpSpPr>
        <p:sp>
          <p:nvSpPr>
            <p:cNvPr id="5"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6"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7"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8"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9" name="Freeform 6"/>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0" name="Freeform 7"/>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11"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2" name="Freeform 9"/>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pic>
        <p:nvPicPr>
          <p:cNvPr id="13" name="Picture 19" descr="AgriLife%20EXTENSION%20logo%20(2-color)"/>
          <p:cNvPicPr>
            <a:picLocks noChangeAspect="1" noChangeArrowheads="1"/>
          </p:cNvPicPr>
          <p:nvPr userDrawn="1"/>
        </p:nvPicPr>
        <p:blipFill>
          <a:blip r:embed="rId2" cstate="screen"/>
          <a:srcRect/>
          <a:stretch>
            <a:fillRect/>
          </a:stretch>
        </p:blipFill>
        <p:spPr bwMode="auto">
          <a:xfrm>
            <a:off x="6553200" y="6172200"/>
            <a:ext cx="2362200" cy="577850"/>
          </a:xfrm>
          <a:prstGeom prst="rect">
            <a:avLst/>
          </a:prstGeom>
          <a:noFill/>
          <a:ln w="9525">
            <a:noFill/>
            <a:miter lim="800000"/>
            <a:headEnd/>
            <a:tailEnd/>
          </a:ln>
        </p:spPr>
      </p:pic>
      <p:pic>
        <p:nvPicPr>
          <p:cNvPr id="14" name="Picture 27" descr="FAZD-Center-logo-Nov-2008.jpg"/>
          <p:cNvPicPr>
            <a:picLocks noChangeAspect="1"/>
          </p:cNvPicPr>
          <p:nvPr userDrawn="1"/>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5" name="Rectangle 16"/>
          <p:cNvSpPr>
            <a:spLocks noGrp="1" noChangeArrowheads="1"/>
          </p:cNvSpPr>
          <p:nvPr>
            <p:ph type="dt" sz="quarter" idx="10"/>
          </p:nvPr>
        </p:nvSpPr>
        <p:spPr/>
        <p:txBody>
          <a:bodyPr/>
          <a:lstStyle>
            <a:lvl1pPr>
              <a:spcBef>
                <a:spcPct val="0"/>
              </a:spcBef>
              <a:defRPr sz="2500" baseline="0">
                <a:solidFill>
                  <a:srgbClr val="FFFF00"/>
                </a:solidFill>
              </a:defRPr>
            </a:lvl1pPr>
          </a:lstStyle>
          <a:p>
            <a:pPr>
              <a:defRPr/>
            </a:pPr>
            <a:r>
              <a:rPr lang="en-US"/>
              <a:t>FAZD Logo</a:t>
            </a:r>
          </a:p>
        </p:txBody>
      </p:sp>
      <p:sp>
        <p:nvSpPr>
          <p:cNvPr id="16" name="Rectangle 17"/>
          <p:cNvSpPr>
            <a:spLocks noGrp="1" noChangeArrowheads="1"/>
          </p:cNvSpPr>
          <p:nvPr>
            <p:ph type="ftr" sz="quarter" idx="11"/>
          </p:nvPr>
        </p:nvSpPr>
        <p:spPr/>
        <p:txBody>
          <a:bodyPr/>
          <a:lstStyle>
            <a:lvl1pPr>
              <a:spcBef>
                <a:spcPct val="0"/>
              </a:spcBef>
              <a:defRPr/>
            </a:lvl1pPr>
          </a:lstStyle>
          <a:p>
            <a:pPr>
              <a:defRPr/>
            </a:pPr>
            <a:endParaRPr lang="en-US"/>
          </a:p>
        </p:txBody>
      </p:sp>
      <p:sp>
        <p:nvSpPr>
          <p:cNvPr id="17" name="Rectangle 18"/>
          <p:cNvSpPr>
            <a:spLocks noGrp="1" noChangeArrowheads="1"/>
          </p:cNvSpPr>
          <p:nvPr>
            <p:ph type="sldNum" sz="quarter" idx="12"/>
          </p:nvPr>
        </p:nvSpPr>
        <p:spPr/>
        <p:txBody>
          <a:bodyPr/>
          <a:lstStyle>
            <a:lvl1pPr>
              <a:spcBef>
                <a:spcPct val="0"/>
              </a:spcBef>
              <a:defRPr/>
            </a:lvl1pPr>
          </a:lstStyle>
          <a:p>
            <a:pPr>
              <a:defRPr/>
            </a:pPr>
            <a:fld id="{370D17CA-DB9D-4364-87D8-668BE967635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9BC7B9E-7762-45D7-B257-675687A74F2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A31F4D-C7B4-47D6-B688-EC3E48FD7B8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7D16DD-66A5-4AB4-B363-35C2CCB3D2E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29A5D26-C0A5-466A-9FA5-7A9BB9971B1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B80D057-C0E5-45B0-ADCE-2BE6559062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9F96ADD-E168-4173-B7E4-3E84C899E04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C301DCA-60E6-4B16-B52A-B379F320AD5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69D3D2E-527B-4C43-98B0-D7C5038F795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BAC1946-6F5E-4084-BE0B-05A00D9595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B02672F-B934-468D-BD07-4F12A994E15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B44DCAB-DA7D-43B2-A6A0-32208616BE3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0" y="0"/>
            <a:ext cx="9144000" cy="6918325"/>
            <a:chOff x="0" y="0"/>
            <a:chExt cx="5760" cy="4358"/>
          </a:xfrm>
        </p:grpSpPr>
        <p:sp>
          <p:nvSpPr>
            <p:cNvPr id="2050"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2051"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2052"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3"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2054" name="Freeform 6"/>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5" name="Freeform 7"/>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2056"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7" name="Freeform 9"/>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sp>
        <p:nvSpPr>
          <p:cNvPr id="1027" name="Rectangle 10"/>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2500" baseline="0">
                <a:solidFill>
                  <a:srgbClr val="FFFF00"/>
                </a:solidFill>
                <a:cs typeface="+mn-cs"/>
              </a:defRPr>
            </a:lvl1pPr>
          </a:lstStyle>
          <a:p>
            <a:pPr>
              <a:defRPr/>
            </a:pPr>
            <a:r>
              <a:rPr lang="en-US"/>
              <a:t>FAZD Logo</a:t>
            </a: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cs typeface="+mn-cs"/>
              </a:defRPr>
            </a:lvl1pPr>
          </a:lstStyle>
          <a:p>
            <a:pPr>
              <a:defRPr/>
            </a:pPr>
            <a:endParaRPr lang="en-US"/>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cs typeface="+mn-cs"/>
              </a:defRPr>
            </a:lvl1pPr>
          </a:lstStyle>
          <a:p>
            <a:pPr>
              <a:defRPr/>
            </a:pPr>
            <a:fld id="{DA498489-8BD8-4224-B88E-3BEE4356A610}" type="slidenum">
              <a:rPr lang="en-US"/>
              <a:pPr>
                <a:defRPr/>
              </a:pPr>
              <a:t>‹#›</a:t>
            </a:fld>
            <a:endParaRPr lang="en-US"/>
          </a:p>
        </p:txBody>
      </p:sp>
      <p:sp>
        <p:nvSpPr>
          <p:cNvPr id="1031"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17" descr="AgriLife%20EXTENSION%20logo%20(2-color)"/>
          <p:cNvPicPr>
            <a:picLocks noChangeAspect="1" noChangeArrowheads="1"/>
          </p:cNvPicPr>
          <p:nvPr userDrawn="1"/>
        </p:nvPicPr>
        <p:blipFill>
          <a:blip r:embed="rId14" cstate="screen"/>
          <a:srcRect/>
          <a:stretch>
            <a:fillRect/>
          </a:stretch>
        </p:blipFill>
        <p:spPr bwMode="auto">
          <a:xfrm>
            <a:off x="6629400" y="6096000"/>
            <a:ext cx="2362200" cy="577850"/>
          </a:xfrm>
          <a:prstGeom prst="rect">
            <a:avLst/>
          </a:prstGeom>
          <a:noFill/>
          <a:ln w="9525">
            <a:noFill/>
            <a:miter lim="800000"/>
            <a:headEnd/>
            <a:tailEnd/>
          </a:ln>
        </p:spPr>
      </p:pic>
      <p:pic>
        <p:nvPicPr>
          <p:cNvPr id="1033" name="Picture 16" descr="FAZD-Center-logo-Nov-2008.jpg"/>
          <p:cNvPicPr>
            <a:picLocks noChangeAspect="1"/>
          </p:cNvPicPr>
          <p:nvPr userDrawn="1"/>
        </p:nvPicPr>
        <p:blipFill>
          <a:blip r:embed="rId15" cstate="screen"/>
          <a:srcRect/>
          <a:stretch>
            <a:fillRect/>
          </a:stretch>
        </p:blipFill>
        <p:spPr bwMode="auto">
          <a:xfrm>
            <a:off x="304800" y="5867400"/>
            <a:ext cx="2097088" cy="8731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842" r:id="rId1"/>
    <p:sldLayoutId id="2147483839" r:id="rId2"/>
    <p:sldLayoutId id="2147483840" r:id="rId3"/>
    <p:sldLayoutId id="2147483843" r:id="rId4"/>
    <p:sldLayoutId id="2147483841"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eaLnBrk="0" fontAlgn="base" hangingPunct="0">
        <a:spcBef>
          <a:spcPct val="0"/>
        </a:spcBef>
        <a:spcAft>
          <a:spcPct val="0"/>
        </a:spcAft>
        <a:defRPr sz="4400">
          <a:solidFill>
            <a:srgbClr val="FFFF00"/>
          </a:solidFill>
          <a:latin typeface="Comic Sans MS" pitchFamily="66" charset="0"/>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audio" Target="../media/audio10.wav"/><Relationship Id="rId5" Type="http://schemas.openxmlformats.org/officeDocument/2006/relationships/image" Target="../media/image15.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audio" Target="../media/audio11.wav"/><Relationship Id="rId5" Type="http://schemas.openxmlformats.org/officeDocument/2006/relationships/image" Target="../media/image1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2.wav"/><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audio" Target="../media/audio13.wav"/><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audio14.wav"/><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5.xml"/><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audio" Target="../media/audio15.wav"/><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15.png"/><Relationship Id="rId4" Type="http://schemas.openxmlformats.org/officeDocument/2006/relationships/image" Target="../media/image35.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audio" Target="../media/audio16.wav"/><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audio" Target="../media/audio17.wav"/><Relationship Id="rId5" Type="http://schemas.openxmlformats.org/officeDocument/2006/relationships/image" Target="../media/image15.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audio" Target="../media/audio18.wav"/><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audio" Target="../media/audio19.wav"/><Relationship Id="rId5" Type="http://schemas.openxmlformats.org/officeDocument/2006/relationships/image" Target="../media/image15.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audio" Target="../media/audio2.wav"/><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0.xml"/><Relationship Id="rId7"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audio" Target="../media/audio20.wav"/><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1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15.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audio" Target="../media/audio23.wav"/><Relationship Id="rId6" Type="http://schemas.openxmlformats.org/officeDocument/2006/relationships/image" Target="../media/image15.pn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audio" Target="../media/audio24.wav"/><Relationship Id="rId6" Type="http://schemas.openxmlformats.org/officeDocument/2006/relationships/image" Target="../media/image15.png"/><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audio" Target="../media/audio25.wav"/><Relationship Id="rId5" Type="http://schemas.openxmlformats.org/officeDocument/2006/relationships/image" Target="../media/image15.pn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audio" Target="../media/audio26.wav"/><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7.xml"/><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audio" Target="../media/audio27.wav"/><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8.wav"/><Relationship Id="rId5" Type="http://schemas.openxmlformats.org/officeDocument/2006/relationships/image" Target="../media/image15.pn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image" Target="../media/image15.pn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audio" Target="../media/audio30.wav"/><Relationship Id="rId5" Type="http://schemas.openxmlformats.org/officeDocument/2006/relationships/image" Target="../media/image15.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notesSlide" Target="../notesSlides/notesSlide31.xml"/><Relationship Id="rId7" Type="http://schemas.openxmlformats.org/officeDocument/2006/relationships/image" Target="../media/image75.jpeg"/><Relationship Id="rId2" Type="http://schemas.openxmlformats.org/officeDocument/2006/relationships/slideLayout" Target="../slideLayouts/slideLayout5.xml"/><Relationship Id="rId1" Type="http://schemas.openxmlformats.org/officeDocument/2006/relationships/audio" Target="../media/audio31.wav"/><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15.png"/><Relationship Id="rId4" Type="http://schemas.openxmlformats.org/officeDocument/2006/relationships/image" Target="../media/image72.jpeg"/><Relationship Id="rId9"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audio" Target="../media/audio33.wav"/><Relationship Id="rId5" Type="http://schemas.openxmlformats.org/officeDocument/2006/relationships/image" Target="../media/image15.pn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audio" Target="../media/audio34.wav"/><Relationship Id="rId5" Type="http://schemas.openxmlformats.org/officeDocument/2006/relationships/image" Target="../media/image15.pn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35.xml"/><Relationship Id="rId7" Type="http://schemas.openxmlformats.org/officeDocument/2006/relationships/image" Target="../media/image83.jpeg"/><Relationship Id="rId2" Type="http://schemas.openxmlformats.org/officeDocument/2006/relationships/slideLayout" Target="../slideLayouts/slideLayout4.xml"/><Relationship Id="rId1" Type="http://schemas.openxmlformats.org/officeDocument/2006/relationships/audio" Target="../media/audio35.wav"/><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36.xml"/><Relationship Id="rId7" Type="http://schemas.openxmlformats.org/officeDocument/2006/relationships/image" Target="../media/image88.jpeg"/><Relationship Id="rId2" Type="http://schemas.openxmlformats.org/officeDocument/2006/relationships/slideLayout" Target="../slideLayouts/slideLayout6.xml"/><Relationship Id="rId1" Type="http://schemas.openxmlformats.org/officeDocument/2006/relationships/audio" Target="../media/audio36.wav"/><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media/audio37.wav"/><Relationship Id="rId5" Type="http://schemas.openxmlformats.org/officeDocument/2006/relationships/image" Target="../media/image91.pn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audio" Target="../media/audio38.wav"/><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audio" Target="../media/audio39.wav"/><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audio" Target="../media/audio4.wa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audio" Target="../media/audio40.wav"/><Relationship Id="rId5" Type="http://schemas.openxmlformats.org/officeDocument/2006/relationships/image" Target="../media/image15.pn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41.wav"/><Relationship Id="rId5" Type="http://schemas.openxmlformats.org/officeDocument/2006/relationships/image" Target="../media/image15.pn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42.wav"/><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image" Target="../media/image15.png"/><Relationship Id="rId5" Type="http://schemas.openxmlformats.org/officeDocument/2006/relationships/image" Target="../media/image103.pn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audio" Target="../media/audio44.wav"/><Relationship Id="rId6" Type="http://schemas.openxmlformats.org/officeDocument/2006/relationships/image" Target="../media/image15.png"/><Relationship Id="rId5" Type="http://schemas.openxmlformats.org/officeDocument/2006/relationships/image" Target="../media/image105.jpeg"/><Relationship Id="rId4" Type="http://schemas.openxmlformats.org/officeDocument/2006/relationships/image" Target="../media/image10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audio" Target="../media/audio45.wav"/><Relationship Id="rId6" Type="http://schemas.openxmlformats.org/officeDocument/2006/relationships/image" Target="../media/image15.png"/><Relationship Id="rId5" Type="http://schemas.openxmlformats.org/officeDocument/2006/relationships/image" Target="../media/image107.jpeg"/><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audio" Target="../media/audio46.wav"/><Relationship Id="rId5" Type="http://schemas.openxmlformats.org/officeDocument/2006/relationships/image" Target="../media/image15.png"/><Relationship Id="rId4" Type="http://schemas.openxmlformats.org/officeDocument/2006/relationships/image" Target="../media/image10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audio" Target="../media/audio47.wav"/><Relationship Id="rId5" Type="http://schemas.openxmlformats.org/officeDocument/2006/relationships/image" Target="../media/image110.png"/><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48.wav"/><Relationship Id="rId5" Type="http://schemas.openxmlformats.org/officeDocument/2006/relationships/image" Target="../media/image112.png"/><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49.xml"/><Relationship Id="rId7" Type="http://schemas.openxmlformats.org/officeDocument/2006/relationships/image" Target="../media/image116.jpeg"/><Relationship Id="rId2" Type="http://schemas.openxmlformats.org/officeDocument/2006/relationships/slideLayout" Target="../slideLayouts/slideLayout4.xml"/><Relationship Id="rId1" Type="http://schemas.openxmlformats.org/officeDocument/2006/relationships/audio" Target="../media/audio49.wav"/><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audio5.wav"/><Relationship Id="rId5" Type="http://schemas.openxmlformats.org/officeDocument/2006/relationships/image" Target="../media/image15.pn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audio" Target="../media/audio50.wav"/><Relationship Id="rId5" Type="http://schemas.openxmlformats.org/officeDocument/2006/relationships/image" Target="../media/image15.png"/><Relationship Id="rId4" Type="http://schemas.openxmlformats.org/officeDocument/2006/relationships/image" Target="../media/image11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audio" Target="../media/audio51.wav"/><Relationship Id="rId6" Type="http://schemas.openxmlformats.org/officeDocument/2006/relationships/image" Target="../media/image15.png"/><Relationship Id="rId5" Type="http://schemas.openxmlformats.org/officeDocument/2006/relationships/image" Target="../media/image120.jpe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24.png"/><Relationship Id="rId2" Type="http://schemas.openxmlformats.org/officeDocument/2006/relationships/slideLayout" Target="../slideLayouts/slideLayout4.xml"/><Relationship Id="rId1" Type="http://schemas.openxmlformats.org/officeDocument/2006/relationships/audio" Target="../media/audio52.wav"/><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audio" Target="../media/audio53.wav"/><Relationship Id="rId5" Type="http://schemas.openxmlformats.org/officeDocument/2006/relationships/image" Target="../media/image15.png"/><Relationship Id="rId4" Type="http://schemas.openxmlformats.org/officeDocument/2006/relationships/image" Target="../media/image12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audio" Target="../media/audio54.wav"/><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55.wav"/><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6.xml"/><Relationship Id="rId7" Type="http://schemas.openxmlformats.org/officeDocument/2006/relationships/image" Target="../media/image129.png"/><Relationship Id="rId2" Type="http://schemas.openxmlformats.org/officeDocument/2006/relationships/slideLayout" Target="../slideLayouts/slideLayout8.xml"/><Relationship Id="rId1" Type="http://schemas.openxmlformats.org/officeDocument/2006/relationships/audio" Target="../media/audio56.wav"/><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audio" Target="../media/audio7.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audio8.wav"/><Relationship Id="rId5" Type="http://schemas.openxmlformats.org/officeDocument/2006/relationships/image" Target="../media/image15.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audio" Target="../media/audio9.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304800"/>
            <a:ext cx="7772400" cy="1905000"/>
          </a:xfrm>
        </p:spPr>
        <p:txBody>
          <a:bodyPr/>
          <a:lstStyle/>
          <a:p>
            <a:pPr eaLnBrk="1" hangingPunct="1"/>
            <a:r>
              <a:rPr lang="es-MX" smtClean="0"/>
              <a:t>Bioseguridad para Trabajadores de Ranchos Lecheros</a:t>
            </a:r>
          </a:p>
        </p:txBody>
      </p:sp>
      <p:sp>
        <p:nvSpPr>
          <p:cNvPr id="11267" name="Rectangle 3"/>
          <p:cNvSpPr>
            <a:spLocks noGrp="1" noChangeArrowheads="1"/>
          </p:cNvSpPr>
          <p:nvPr>
            <p:ph type="subTitle" idx="1"/>
          </p:nvPr>
        </p:nvSpPr>
        <p:spPr>
          <a:xfrm>
            <a:off x="228600" y="2438400"/>
            <a:ext cx="8686800" cy="3048000"/>
          </a:xfrm>
        </p:spPr>
        <p:txBody>
          <a:bodyPr/>
          <a:lstStyle/>
          <a:p>
            <a:pPr eaLnBrk="1" hangingPunct="1"/>
            <a:r>
              <a:rPr lang="es-MX" sz="2800" dirty="0" smtClean="0"/>
              <a:t>Ellen Jordan, </a:t>
            </a:r>
            <a:r>
              <a:rPr lang="es-MX" sz="2800" dirty="0" err="1" smtClean="0"/>
              <a:t>PhD</a:t>
            </a:r>
            <a:r>
              <a:rPr lang="es-MX" sz="2800" dirty="0" smtClean="0"/>
              <a:t>; Ralph Bruno, DVM, MS; Juan A. Hernández-Rivera,  </a:t>
            </a:r>
            <a:r>
              <a:rPr lang="es-MX" sz="2800" dirty="0" err="1" smtClean="0"/>
              <a:t>PhD</a:t>
            </a:r>
            <a:r>
              <a:rPr lang="es-MX" sz="2800" dirty="0" smtClean="0"/>
              <a:t>; y Kevin Lager, MS-</a:t>
            </a:r>
          </a:p>
          <a:p>
            <a:pPr eaLnBrk="1" hangingPunct="1"/>
            <a:r>
              <a:rPr lang="es-MX" sz="2400" dirty="0" smtClean="0"/>
              <a:t>Servicio de Extensión de la Texas </a:t>
            </a:r>
            <a:r>
              <a:rPr lang="es-MX" sz="2400" dirty="0" err="1" smtClean="0"/>
              <a:t>AgriLife</a:t>
            </a:r>
            <a:endParaRPr lang="es-MX" sz="2400" dirty="0" smtClean="0"/>
          </a:p>
          <a:p>
            <a:pPr eaLnBrk="1" hangingPunct="1">
              <a:spcBef>
                <a:spcPct val="0"/>
              </a:spcBef>
            </a:pPr>
            <a:endParaRPr lang="es-MX" sz="2200" dirty="0" smtClean="0"/>
          </a:p>
          <a:p>
            <a:pPr eaLnBrk="1" hangingPunct="1">
              <a:spcBef>
                <a:spcPct val="0"/>
              </a:spcBef>
            </a:pPr>
            <a:r>
              <a:rPr lang="es-MX" sz="2200" dirty="0" smtClean="0"/>
              <a:t>Mireille Chahine, </a:t>
            </a:r>
            <a:r>
              <a:rPr lang="es-MX" sz="2200" dirty="0" err="1" smtClean="0"/>
              <a:t>PhD</a:t>
            </a:r>
            <a:r>
              <a:rPr lang="es-MX" sz="2200" dirty="0" smtClean="0"/>
              <a:t> – Universidad de Idaho</a:t>
            </a:r>
          </a:p>
          <a:p>
            <a:pPr eaLnBrk="1" hangingPunct="1">
              <a:spcBef>
                <a:spcPct val="0"/>
              </a:spcBef>
            </a:pPr>
            <a:r>
              <a:rPr lang="es-MX" sz="2200" dirty="0" smtClean="0"/>
              <a:t>Robert </a:t>
            </a:r>
            <a:r>
              <a:rPr lang="es-MX" sz="2200" dirty="0" err="1" smtClean="0"/>
              <a:t>Hagevoort</a:t>
            </a:r>
            <a:r>
              <a:rPr lang="es-MX" sz="2200" dirty="0" smtClean="0"/>
              <a:t>, </a:t>
            </a:r>
            <a:r>
              <a:rPr lang="es-MX" sz="2200" dirty="0" err="1" smtClean="0"/>
              <a:t>PhD</a:t>
            </a:r>
            <a:r>
              <a:rPr lang="es-MX" sz="2200" dirty="0" smtClean="0"/>
              <a:t> – Universidad Estatal de Nuevo México</a:t>
            </a:r>
          </a:p>
          <a:p>
            <a:pPr eaLnBrk="1" hangingPunct="1"/>
            <a:endParaRPr lang="en-US" sz="1200" dirty="0" smtClean="0"/>
          </a:p>
          <a:p>
            <a:pPr eaLnBrk="1" hangingPunct="1"/>
            <a:r>
              <a:rPr lang="en-US" sz="1200" dirty="0" smtClean="0"/>
              <a:t>Las </a:t>
            </a:r>
            <a:r>
              <a:rPr lang="en-US" sz="1200" dirty="0" err="1" smtClean="0"/>
              <a:t>entidades</a:t>
            </a:r>
            <a:r>
              <a:rPr lang="en-US" sz="1200" dirty="0" smtClean="0"/>
              <a:t> </a:t>
            </a:r>
            <a:r>
              <a:rPr lang="en-US" sz="1200" dirty="0" err="1" smtClean="0"/>
              <a:t>envueltas</a:t>
            </a:r>
            <a:r>
              <a:rPr lang="en-US" sz="1200" dirty="0" smtClean="0"/>
              <a:t> en el </a:t>
            </a:r>
            <a:r>
              <a:rPr lang="en-US" sz="1200" dirty="0" err="1" smtClean="0"/>
              <a:t>desarrollo</a:t>
            </a:r>
            <a:r>
              <a:rPr lang="en-US" sz="1200" dirty="0" smtClean="0"/>
              <a:t> de </a:t>
            </a:r>
            <a:r>
              <a:rPr lang="en-US" sz="1200" dirty="0" err="1" smtClean="0"/>
              <a:t>este</a:t>
            </a:r>
            <a:r>
              <a:rPr lang="en-US" sz="1200" dirty="0" smtClean="0"/>
              <a:t> material no </a:t>
            </a:r>
            <a:r>
              <a:rPr lang="en-US" sz="1200" dirty="0" err="1" smtClean="0"/>
              <a:t>soportan</a:t>
            </a:r>
            <a:r>
              <a:rPr lang="en-US" sz="1200" dirty="0" smtClean="0"/>
              <a:t> un </a:t>
            </a:r>
            <a:r>
              <a:rPr lang="en-US" sz="1200" dirty="0" err="1" smtClean="0"/>
              <a:t>producto</a:t>
            </a:r>
            <a:r>
              <a:rPr lang="en-US" sz="1200" dirty="0" smtClean="0"/>
              <a:t> </a:t>
            </a:r>
            <a:r>
              <a:rPr lang="en-US" sz="1200" dirty="0" err="1" smtClean="0"/>
              <a:t>sobre</a:t>
            </a:r>
            <a:r>
              <a:rPr lang="en-US" sz="1200" dirty="0" smtClean="0"/>
              <a:t> </a:t>
            </a:r>
            <a:r>
              <a:rPr lang="en-US" sz="1200" dirty="0" err="1" smtClean="0"/>
              <a:t>otro</a:t>
            </a:r>
            <a:r>
              <a:rPr lang="en-US" sz="1200" dirty="0" smtClean="0"/>
              <a:t> y </a:t>
            </a:r>
            <a:r>
              <a:rPr lang="en-US" sz="1200" dirty="0" err="1" smtClean="0"/>
              <a:t>cualquier</a:t>
            </a:r>
            <a:r>
              <a:rPr lang="en-US" sz="1200" dirty="0" smtClean="0"/>
              <a:t> </a:t>
            </a:r>
            <a:r>
              <a:rPr lang="en-US" sz="1200" dirty="0" err="1" smtClean="0"/>
              <a:t>mención</a:t>
            </a:r>
            <a:r>
              <a:rPr lang="en-US" sz="1200" dirty="0" smtClean="0"/>
              <a:t> </a:t>
            </a:r>
            <a:r>
              <a:rPr lang="en-US" sz="1200" dirty="0" err="1" smtClean="0"/>
              <a:t>aquí</a:t>
            </a:r>
            <a:r>
              <a:rPr lang="en-US" sz="1200" dirty="0" smtClean="0"/>
              <a:t> </a:t>
            </a:r>
            <a:r>
              <a:rPr lang="en-US" sz="1200" dirty="0" err="1" smtClean="0"/>
              <a:t>significa</a:t>
            </a:r>
            <a:r>
              <a:rPr lang="en-US" sz="1200" dirty="0" smtClean="0"/>
              <a:t> solo un </a:t>
            </a:r>
            <a:r>
              <a:rPr lang="en-US" sz="1200" dirty="0" err="1" smtClean="0"/>
              <a:t>ejemplo</a:t>
            </a:r>
            <a:r>
              <a:rPr lang="en-US" sz="1200" dirty="0" smtClean="0"/>
              <a:t>, no </a:t>
            </a:r>
            <a:r>
              <a:rPr lang="en-US" sz="1200" dirty="0" err="1" smtClean="0"/>
              <a:t>una</a:t>
            </a:r>
            <a:r>
              <a:rPr lang="en-US" sz="1200" dirty="0" smtClean="0"/>
              <a:t> </a:t>
            </a:r>
            <a:r>
              <a:rPr lang="en-US" sz="1200" dirty="0" err="1" smtClean="0"/>
              <a:t>aprobación</a:t>
            </a:r>
            <a:r>
              <a:rPr lang="en-US" sz="1200" dirty="0" smtClean="0"/>
              <a:t>. </a:t>
            </a:r>
            <a:endParaRPr lang="es-MX" sz="1200" dirty="0" smtClean="0"/>
          </a:p>
        </p:txBody>
      </p:sp>
      <p:pic>
        <p:nvPicPr>
          <p:cNvPr id="11268" name="Picture 5" descr="FAZD-Center-logo-Nov-2008.jpg"/>
          <p:cNvPicPr>
            <a:picLocks noChangeAspect="1"/>
          </p:cNvPicPr>
          <p:nvPr/>
        </p:nvPicPr>
        <p:blipFill>
          <a:blip r:embed="rId4" cstate="screen"/>
          <a:srcRect/>
          <a:stretch>
            <a:fillRect/>
          </a:stretch>
        </p:blipFill>
        <p:spPr bwMode="auto">
          <a:xfrm>
            <a:off x="304800" y="5832475"/>
            <a:ext cx="2097088" cy="873125"/>
          </a:xfrm>
          <a:prstGeom prst="rect">
            <a:avLst/>
          </a:prstGeom>
          <a:noFill/>
          <a:ln w="9525">
            <a:noFill/>
            <a:miter lim="800000"/>
            <a:headEnd/>
            <a:tailEnd/>
          </a:ln>
        </p:spPr>
      </p:pic>
      <p:pic>
        <p:nvPicPr>
          <p:cNvPr id="11269" name="Picture 4" descr="NMlogo.jpg"/>
          <p:cNvPicPr>
            <a:picLocks noChangeAspect="1"/>
          </p:cNvPicPr>
          <p:nvPr/>
        </p:nvPicPr>
        <p:blipFill>
          <a:blip r:embed="rId5" cstate="screen"/>
          <a:srcRect/>
          <a:stretch>
            <a:fillRect/>
          </a:stretch>
        </p:blipFill>
        <p:spPr bwMode="auto">
          <a:xfrm>
            <a:off x="2590800" y="5878513"/>
            <a:ext cx="1466850" cy="839787"/>
          </a:xfrm>
          <a:prstGeom prst="rect">
            <a:avLst/>
          </a:prstGeom>
          <a:noFill/>
          <a:ln w="9525">
            <a:noFill/>
            <a:miter lim="800000"/>
            <a:headEnd/>
            <a:tailEnd/>
          </a:ln>
        </p:spPr>
      </p:pic>
      <p:pic>
        <p:nvPicPr>
          <p:cNvPr id="11270" name="Picture 5" descr="Univ of IdahoExt-GoldSilver_poster1.TIF"/>
          <p:cNvPicPr>
            <a:picLocks noChangeAspect="1"/>
          </p:cNvPicPr>
          <p:nvPr/>
        </p:nvPicPr>
        <p:blipFill>
          <a:blip r:embed="rId6" cstate="screen"/>
          <a:srcRect/>
          <a:stretch>
            <a:fillRect/>
          </a:stretch>
        </p:blipFill>
        <p:spPr bwMode="auto">
          <a:xfrm>
            <a:off x="4256088" y="6184900"/>
            <a:ext cx="2133600" cy="520700"/>
          </a:xfrm>
          <a:prstGeom prst="rect">
            <a:avLst/>
          </a:prstGeom>
          <a:noFill/>
          <a:ln w="9525">
            <a:noFill/>
            <a:miter lim="800000"/>
            <a:headEnd/>
            <a:tailEnd/>
          </a:ln>
        </p:spPr>
      </p:pic>
      <p:pic>
        <p:nvPicPr>
          <p:cNvPr id="7" name="R1">
            <a:hlinkClick r:id="" action="ppaction://media"/>
          </p:cNvPr>
          <p:cNvPicPr>
            <a:picLocks noRot="1" noChangeAspect="1"/>
          </p:cNvPicPr>
          <p:nvPr>
            <a:wavAudioFile r:embed="rId1" name="R1"/>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DSC08535.JPG"/>
          <p:cNvPicPr>
            <a:picLocks noChangeAspect="1"/>
          </p:cNvPicPr>
          <p:nvPr/>
        </p:nvPicPr>
        <p:blipFill>
          <a:blip r:embed="rId4" cstate="screen"/>
          <a:srcRect/>
          <a:stretch>
            <a:fillRect/>
          </a:stretch>
        </p:blipFill>
        <p:spPr bwMode="auto">
          <a:xfrm>
            <a:off x="4648200" y="1981200"/>
            <a:ext cx="3810000" cy="3962400"/>
          </a:xfrm>
          <a:prstGeom prst="rect">
            <a:avLst/>
          </a:prstGeom>
          <a:noFill/>
          <a:ln w="9525">
            <a:noFill/>
            <a:miter lim="800000"/>
            <a:headEnd/>
            <a:tailEnd/>
          </a:ln>
        </p:spPr>
      </p:pic>
      <p:sp>
        <p:nvSpPr>
          <p:cNvPr id="20483" name="Rectangle 2"/>
          <p:cNvSpPr>
            <a:spLocks noGrp="1" noChangeArrowheads="1"/>
          </p:cNvSpPr>
          <p:nvPr>
            <p:ph type="title" idx="4294967295"/>
          </p:nvPr>
        </p:nvSpPr>
        <p:spPr/>
        <p:txBody>
          <a:bodyPr/>
          <a:lstStyle/>
          <a:p>
            <a:r>
              <a:rPr lang="es-MX" smtClean="0"/>
              <a:t>Desinfectantes Comunes</a:t>
            </a:r>
          </a:p>
        </p:txBody>
      </p:sp>
      <p:sp>
        <p:nvSpPr>
          <p:cNvPr id="6" name="Rectangle 3"/>
          <p:cNvSpPr txBox="1">
            <a:spLocks noChangeArrowheads="1"/>
          </p:cNvSpPr>
          <p:nvPr/>
        </p:nvSpPr>
        <p:spPr bwMode="auto">
          <a:xfrm>
            <a:off x="228600" y="1981200"/>
            <a:ext cx="4419600" cy="4114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s-MX" sz="3200" kern="0" dirty="0" err="1">
                <a:latin typeface="Comic Sans MS" pitchFamily="66" charset="0"/>
                <a:cs typeface="+mn-cs"/>
              </a:rPr>
              <a:t>Nolvasan</a:t>
            </a:r>
            <a:r>
              <a:rPr lang="es-MX" sz="3200" kern="0" dirty="0">
                <a:latin typeface="Comic Sans MS" pitchFamily="66" charset="0"/>
                <a:cs typeface="+mn-cs"/>
              </a:rPr>
              <a:t> solución</a:t>
            </a:r>
          </a:p>
          <a:p>
            <a:pPr marL="342900" indent="-342900" eaLnBrk="0" hangingPunct="0">
              <a:spcBef>
                <a:spcPct val="20000"/>
              </a:spcBef>
              <a:buFontTx/>
              <a:buChar char="•"/>
              <a:defRPr/>
            </a:pPr>
            <a:r>
              <a:rPr lang="es-MX" sz="3200" kern="0" dirty="0" err="1">
                <a:latin typeface="Comic Sans MS" pitchFamily="66" charset="0"/>
                <a:cs typeface="+mn-cs"/>
              </a:rPr>
              <a:t>Clarasol</a:t>
            </a:r>
            <a:endParaRPr lang="es-MX" sz="3200" kern="0" dirty="0">
              <a:latin typeface="Comic Sans MS" pitchFamily="66" charset="0"/>
              <a:cs typeface="+mn-cs"/>
            </a:endParaRPr>
          </a:p>
          <a:p>
            <a:pPr marL="742950" lvl="1" indent="-285750" eaLnBrk="0" hangingPunct="0">
              <a:spcBef>
                <a:spcPct val="20000"/>
              </a:spcBef>
              <a:buFontTx/>
              <a:buChar char="–"/>
              <a:defRPr/>
            </a:pPr>
            <a:r>
              <a:rPr lang="es-MX" sz="2800" kern="0" dirty="0">
                <a:latin typeface="Comic Sans MS" pitchFamily="66" charset="0"/>
              </a:rPr>
              <a:t>1 parte de blanqueador:10 partes de agua</a:t>
            </a:r>
          </a:p>
          <a:p>
            <a:pPr marL="342900" indent="-342900" eaLnBrk="0" hangingPunct="0">
              <a:spcBef>
                <a:spcPct val="20000"/>
              </a:spcBef>
              <a:buFontTx/>
              <a:buChar char="•"/>
              <a:defRPr/>
            </a:pPr>
            <a:r>
              <a:rPr lang="es-MX" sz="3200" kern="0" dirty="0" err="1">
                <a:latin typeface="Comic Sans MS" pitchFamily="66" charset="0"/>
                <a:cs typeface="+mn-cs"/>
              </a:rPr>
              <a:t>Clorhexidina</a:t>
            </a:r>
            <a:endParaRPr lang="es-MX" sz="3200" kern="0" dirty="0">
              <a:latin typeface="Comic Sans MS" pitchFamily="66" charset="0"/>
              <a:cs typeface="+mn-cs"/>
            </a:endParaRPr>
          </a:p>
        </p:txBody>
      </p:sp>
      <p:pic>
        <p:nvPicPr>
          <p:cNvPr id="5" name="R10">
            <a:hlinkClick r:id="" action="ppaction://media"/>
          </p:cNvPr>
          <p:cNvPicPr>
            <a:picLocks noRot="1" noChangeAspect="1"/>
          </p:cNvPicPr>
          <p:nvPr>
            <a:wavAudioFile r:embed="rId1" name="R10"/>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4" cstate="screen"/>
          <a:srcRect/>
          <a:stretch>
            <a:fillRect/>
          </a:stretch>
        </p:blipFill>
        <p:spPr bwMode="auto">
          <a:xfrm>
            <a:off x="4419600" y="1981200"/>
            <a:ext cx="4775200" cy="3810000"/>
          </a:xfrm>
          <a:prstGeom prst="rect">
            <a:avLst/>
          </a:prstGeom>
          <a:noFill/>
          <a:ln w="9525">
            <a:noFill/>
            <a:miter lim="800000"/>
            <a:headEnd/>
            <a:tailEnd/>
          </a:ln>
        </p:spPr>
      </p:pic>
      <p:sp>
        <p:nvSpPr>
          <p:cNvPr id="21507" name="Rectangle 2"/>
          <p:cNvSpPr>
            <a:spLocks noGrp="1" noChangeArrowheads="1"/>
          </p:cNvSpPr>
          <p:nvPr>
            <p:ph type="title" idx="4294967295"/>
          </p:nvPr>
        </p:nvSpPr>
        <p:spPr>
          <a:xfrm>
            <a:off x="685800" y="457200"/>
            <a:ext cx="7772400" cy="1143000"/>
          </a:xfrm>
        </p:spPr>
        <p:txBody>
          <a:bodyPr/>
          <a:lstStyle/>
          <a:p>
            <a:r>
              <a:rPr lang="es-MX" smtClean="0"/>
              <a:t>Lávese las Manos con Frecuencia</a:t>
            </a:r>
          </a:p>
        </p:txBody>
      </p:sp>
      <p:sp>
        <p:nvSpPr>
          <p:cNvPr id="6" name="Rectangle 4"/>
          <p:cNvSpPr txBox="1">
            <a:spLocks noChangeArrowheads="1"/>
          </p:cNvSpPr>
          <p:nvPr/>
        </p:nvSpPr>
        <p:spPr bwMode="auto">
          <a:xfrm>
            <a:off x="228600" y="1905000"/>
            <a:ext cx="4114800" cy="3352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s-MX" sz="2800" kern="0" dirty="0">
                <a:latin typeface="Comic Sans MS" pitchFamily="66" charset="0"/>
                <a:cs typeface="+mn-cs"/>
              </a:rPr>
              <a:t>Antes de ir al establo</a:t>
            </a:r>
          </a:p>
          <a:p>
            <a:pPr marL="342900" indent="-342900" eaLnBrk="0" hangingPunct="0">
              <a:spcBef>
                <a:spcPct val="20000"/>
              </a:spcBef>
              <a:buFontTx/>
              <a:buChar char="•"/>
              <a:defRPr/>
            </a:pPr>
            <a:r>
              <a:rPr lang="es-MX" sz="2800" kern="0" dirty="0">
                <a:latin typeface="Comic Sans MS" pitchFamily="66" charset="0"/>
                <a:cs typeface="+mn-cs"/>
              </a:rPr>
              <a:t>Antes de comer</a:t>
            </a:r>
          </a:p>
          <a:p>
            <a:pPr marL="342900" indent="-342900" eaLnBrk="0" hangingPunct="0">
              <a:spcBef>
                <a:spcPct val="20000"/>
              </a:spcBef>
              <a:buFontTx/>
              <a:buChar char="•"/>
              <a:defRPr/>
            </a:pPr>
            <a:r>
              <a:rPr lang="es-MX" sz="2800" kern="0" dirty="0">
                <a:latin typeface="Comic Sans MS" pitchFamily="66" charset="0"/>
                <a:cs typeface="+mn-cs"/>
              </a:rPr>
              <a:t>Después de trabajar en el establo</a:t>
            </a:r>
          </a:p>
          <a:p>
            <a:pPr marL="342900" indent="-342900" eaLnBrk="0" hangingPunct="0">
              <a:spcBef>
                <a:spcPct val="20000"/>
              </a:spcBef>
              <a:buFontTx/>
              <a:buChar char="•"/>
              <a:defRPr/>
            </a:pPr>
            <a:r>
              <a:rPr lang="es-MX" sz="2800" kern="0" dirty="0">
                <a:solidFill>
                  <a:srgbClr val="FF0000"/>
                </a:solidFill>
                <a:latin typeface="Comic Sans MS" pitchFamily="66" charset="0"/>
                <a:cs typeface="+mn-cs"/>
              </a:rPr>
              <a:t>Por al menos 20 segundos en c/lavada</a:t>
            </a:r>
            <a:endParaRPr lang="es-MX" sz="2800" kern="0" dirty="0">
              <a:latin typeface="Comic Sans MS" pitchFamily="66" charset="0"/>
              <a:cs typeface="+mn-cs"/>
            </a:endParaRPr>
          </a:p>
          <a:p>
            <a:pPr marL="342900" indent="-342900" eaLnBrk="0" hangingPunct="0">
              <a:spcBef>
                <a:spcPct val="20000"/>
              </a:spcBef>
              <a:buFontTx/>
              <a:buChar char="•"/>
              <a:defRPr/>
            </a:pPr>
            <a:endParaRPr lang="en-US" sz="2800" kern="0" dirty="0">
              <a:latin typeface="Comic Sans MS" pitchFamily="66" charset="0"/>
              <a:cs typeface="+mn-cs"/>
            </a:endParaRPr>
          </a:p>
        </p:txBody>
      </p:sp>
      <p:pic>
        <p:nvPicPr>
          <p:cNvPr id="5" name="R11">
            <a:hlinkClick r:id="" action="ppaction://media"/>
          </p:cNvPr>
          <p:cNvPicPr>
            <a:picLocks noRot="1" noChangeAspect="1"/>
          </p:cNvPicPr>
          <p:nvPr>
            <a:wavAudioFile r:embed="rId1" name="R11"/>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quarter" idx="4"/>
          </p:nvPr>
        </p:nvPicPr>
        <p:blipFill>
          <a:blip r:embed="rId4" cstate="screen"/>
          <a:srcRect/>
          <a:stretch>
            <a:fillRect/>
          </a:stretch>
        </p:blipFill>
        <p:spPr>
          <a:xfrm>
            <a:off x="7010400" y="2286000"/>
            <a:ext cx="1676400" cy="3352800"/>
          </a:xfrm>
        </p:spPr>
      </p:pic>
      <p:pic>
        <p:nvPicPr>
          <p:cNvPr id="22531" name="Picture 2"/>
          <p:cNvPicPr>
            <a:picLocks noChangeAspect="1" noChangeArrowheads="1"/>
          </p:cNvPicPr>
          <p:nvPr/>
        </p:nvPicPr>
        <p:blipFill>
          <a:blip r:embed="rId5" cstate="screen"/>
          <a:srcRect/>
          <a:stretch>
            <a:fillRect/>
          </a:stretch>
        </p:blipFill>
        <p:spPr bwMode="auto">
          <a:xfrm>
            <a:off x="4808538" y="2667000"/>
            <a:ext cx="2201862" cy="2286000"/>
          </a:xfrm>
          <a:prstGeom prst="rect">
            <a:avLst/>
          </a:prstGeom>
          <a:noFill/>
          <a:ln w="9525">
            <a:noFill/>
            <a:miter lim="800000"/>
            <a:headEnd/>
            <a:tailEnd/>
          </a:ln>
        </p:spPr>
      </p:pic>
      <p:sp>
        <p:nvSpPr>
          <p:cNvPr id="22532" name="Title 1"/>
          <p:cNvSpPr>
            <a:spLocks noGrp="1"/>
          </p:cNvSpPr>
          <p:nvPr>
            <p:ph type="title"/>
          </p:nvPr>
        </p:nvSpPr>
        <p:spPr>
          <a:xfrm>
            <a:off x="381000" y="76200"/>
            <a:ext cx="8229600" cy="990600"/>
          </a:xfrm>
        </p:spPr>
        <p:txBody>
          <a:bodyPr/>
          <a:lstStyle/>
          <a:p>
            <a:r>
              <a:rPr lang="es-MX" smtClean="0"/>
              <a:t>Lave sus Manos</a:t>
            </a:r>
          </a:p>
        </p:txBody>
      </p:sp>
      <p:sp>
        <p:nvSpPr>
          <p:cNvPr id="22533" name="Text Placeholder 6"/>
          <p:cNvSpPr>
            <a:spLocks noGrp="1"/>
          </p:cNvSpPr>
          <p:nvPr>
            <p:ph type="body" sz="quarter" idx="3"/>
          </p:nvPr>
        </p:nvSpPr>
        <p:spPr>
          <a:xfrm>
            <a:off x="4572000" y="1295400"/>
            <a:ext cx="4041775" cy="955675"/>
          </a:xfrm>
        </p:spPr>
        <p:txBody>
          <a:bodyPr/>
          <a:lstStyle/>
          <a:p>
            <a:pPr algn="ctr"/>
            <a:r>
              <a:rPr lang="es-MX" sz="3200" smtClean="0"/>
              <a:t>Glo Germ™ simula</a:t>
            </a:r>
          </a:p>
          <a:p>
            <a:pPr algn="ctr"/>
            <a:r>
              <a:rPr lang="es-MX" sz="3200" smtClean="0"/>
              <a:t> “Gérmenes” </a:t>
            </a:r>
          </a:p>
        </p:txBody>
      </p:sp>
      <p:sp>
        <p:nvSpPr>
          <p:cNvPr id="22534" name="Text Placeholder 5"/>
          <p:cNvSpPr>
            <a:spLocks noGrp="1"/>
          </p:cNvSpPr>
          <p:nvPr>
            <p:ph type="body" idx="1"/>
          </p:nvPr>
        </p:nvSpPr>
        <p:spPr>
          <a:xfrm>
            <a:off x="838200" y="1447800"/>
            <a:ext cx="3430588" cy="639763"/>
          </a:xfrm>
        </p:spPr>
        <p:txBody>
          <a:bodyPr/>
          <a:lstStyle/>
          <a:p>
            <a:r>
              <a:rPr lang="es-MX" sz="3200" smtClean="0"/>
              <a:t>Seis pasos:</a:t>
            </a:r>
          </a:p>
        </p:txBody>
      </p:sp>
      <p:sp>
        <p:nvSpPr>
          <p:cNvPr id="22535" name="Content Placeholder 2"/>
          <p:cNvSpPr>
            <a:spLocks noGrp="1"/>
          </p:cNvSpPr>
          <p:nvPr>
            <p:ph sz="half" idx="2"/>
          </p:nvPr>
        </p:nvSpPr>
        <p:spPr>
          <a:xfrm>
            <a:off x="381000" y="2286000"/>
            <a:ext cx="4800600" cy="3581400"/>
          </a:xfrm>
        </p:spPr>
        <p:txBody>
          <a:bodyPr/>
          <a:lstStyle/>
          <a:p>
            <a:r>
              <a:rPr lang="es-ES" sz="2800" smtClean="0"/>
              <a:t>Moje sus manos</a:t>
            </a:r>
          </a:p>
          <a:p>
            <a:r>
              <a:rPr lang="es-ES" sz="2800" smtClean="0"/>
              <a:t>Aplique jabón</a:t>
            </a:r>
          </a:p>
          <a:p>
            <a:r>
              <a:rPr lang="es-ES" sz="2800" smtClean="0"/>
              <a:t>Lave por 20 segundos</a:t>
            </a:r>
          </a:p>
          <a:p>
            <a:r>
              <a:rPr lang="es-ES" sz="2800" smtClean="0"/>
              <a:t>Enjuague</a:t>
            </a:r>
          </a:p>
          <a:p>
            <a:r>
              <a:rPr lang="es-ES" sz="2800" smtClean="0"/>
              <a:t>Séquelas</a:t>
            </a:r>
          </a:p>
          <a:p>
            <a:r>
              <a:rPr lang="es-ES" sz="2800" smtClean="0"/>
              <a:t>Cierre </a:t>
            </a:r>
            <a:r>
              <a:rPr lang="es-MX" sz="2800" smtClean="0"/>
              <a:t>la llave </a:t>
            </a:r>
            <a:r>
              <a:rPr lang="es-ES" sz="2800" smtClean="0"/>
              <a:t>con  una toalla de papel</a:t>
            </a:r>
          </a:p>
        </p:txBody>
      </p:sp>
      <p:pic>
        <p:nvPicPr>
          <p:cNvPr id="8" name="R12">
            <a:hlinkClick r:id="" action="ppaction://media"/>
          </p:cNvPr>
          <p:cNvPicPr>
            <a:picLocks noRot="1" noChangeAspect="1"/>
          </p:cNvPicPr>
          <p:nvPr>
            <a:wavAudioFile r:embed="rId1" name="R12"/>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6" descr="IMG_0197.JPG"/>
          <p:cNvPicPr>
            <a:picLocks noGrp="1" noChangeAspect="1"/>
          </p:cNvPicPr>
          <p:nvPr>
            <p:ph sz="half" idx="2"/>
          </p:nvPr>
        </p:nvPicPr>
        <p:blipFill>
          <a:blip r:embed="rId4" cstate="screen"/>
          <a:srcRect/>
          <a:stretch>
            <a:fillRect/>
          </a:stretch>
        </p:blipFill>
        <p:spPr>
          <a:xfrm>
            <a:off x="457200" y="2635250"/>
            <a:ext cx="4040188" cy="3030538"/>
          </a:xfrm>
        </p:spPr>
      </p:pic>
      <p:pic>
        <p:nvPicPr>
          <p:cNvPr id="23555" name="Content Placeholder 7" descr="IMG_0209.JPG"/>
          <p:cNvPicPr>
            <a:picLocks noGrp="1" noChangeAspect="1"/>
          </p:cNvPicPr>
          <p:nvPr>
            <p:ph sz="quarter" idx="4"/>
          </p:nvPr>
        </p:nvPicPr>
        <p:blipFill>
          <a:blip r:embed="rId5" cstate="screen">
            <a:lum bright="20000" contrast="12000"/>
          </a:blip>
          <a:srcRect/>
          <a:stretch>
            <a:fillRect/>
          </a:stretch>
        </p:blipFill>
        <p:spPr>
          <a:xfrm>
            <a:off x="5410200" y="2590800"/>
            <a:ext cx="2670175" cy="2998788"/>
          </a:xfrm>
        </p:spPr>
      </p:pic>
      <p:sp>
        <p:nvSpPr>
          <p:cNvPr id="23556" name="Title 1"/>
          <p:cNvSpPr>
            <a:spLocks noGrp="1"/>
          </p:cNvSpPr>
          <p:nvPr>
            <p:ph type="title"/>
          </p:nvPr>
        </p:nvSpPr>
        <p:spPr/>
        <p:txBody>
          <a:bodyPr/>
          <a:lstStyle/>
          <a:p>
            <a:r>
              <a:rPr lang="es-MX" smtClean="0"/>
              <a:t>¿Manos Con o Sin Guantes?</a:t>
            </a:r>
          </a:p>
        </p:txBody>
      </p:sp>
      <p:sp>
        <p:nvSpPr>
          <p:cNvPr id="23557" name="Text Placeholder 2"/>
          <p:cNvSpPr>
            <a:spLocks noGrp="1"/>
          </p:cNvSpPr>
          <p:nvPr>
            <p:ph type="body" idx="1"/>
          </p:nvPr>
        </p:nvSpPr>
        <p:spPr>
          <a:xfrm>
            <a:off x="457200" y="1371600"/>
            <a:ext cx="4040188" cy="803275"/>
          </a:xfrm>
        </p:spPr>
        <p:txBody>
          <a:bodyPr/>
          <a:lstStyle/>
          <a:p>
            <a:pPr algn="ctr"/>
            <a:r>
              <a:rPr lang="es-MX" smtClean="0"/>
              <a:t>Muchas arrugas donde se esconden bacterias</a:t>
            </a:r>
          </a:p>
        </p:txBody>
      </p:sp>
      <p:sp>
        <p:nvSpPr>
          <p:cNvPr id="23558" name="Text Placeholder 4"/>
          <p:cNvSpPr>
            <a:spLocks noGrp="1"/>
          </p:cNvSpPr>
          <p:nvPr>
            <p:ph type="body" sz="quarter" idx="3"/>
          </p:nvPr>
        </p:nvSpPr>
        <p:spPr>
          <a:xfrm>
            <a:off x="4645025" y="1066800"/>
            <a:ext cx="4041775" cy="1371600"/>
          </a:xfrm>
        </p:spPr>
        <p:txBody>
          <a:bodyPr/>
          <a:lstStyle/>
          <a:p>
            <a:pPr algn="ctr"/>
            <a:r>
              <a:rPr lang="es-MX" smtClean="0"/>
              <a:t>Mas superficie lisa en el guante, mas fácil de limpiar</a:t>
            </a:r>
          </a:p>
        </p:txBody>
      </p:sp>
      <p:pic>
        <p:nvPicPr>
          <p:cNvPr id="7" name="R13">
            <a:hlinkClick r:id="" action="ppaction://media"/>
          </p:cNvPr>
          <p:cNvPicPr>
            <a:picLocks noRot="1" noChangeAspect="1"/>
          </p:cNvPicPr>
          <p:nvPr>
            <a:wavAudioFile r:embed="rId1" name="R13"/>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4" descr="IMG_0201.JPG"/>
          <p:cNvPicPr>
            <a:picLocks noGrp="1" noChangeAspect="1"/>
          </p:cNvPicPr>
          <p:nvPr>
            <p:ph sz="half" idx="2"/>
          </p:nvPr>
        </p:nvPicPr>
        <p:blipFill>
          <a:blip r:embed="rId4" cstate="screen"/>
          <a:srcRect/>
          <a:stretch>
            <a:fillRect/>
          </a:stretch>
        </p:blipFill>
        <p:spPr>
          <a:xfrm>
            <a:off x="5867400" y="1828800"/>
            <a:ext cx="2895600" cy="3967163"/>
          </a:xfrm>
        </p:spPr>
      </p:pic>
      <p:sp>
        <p:nvSpPr>
          <p:cNvPr id="24579" name="Title 1"/>
          <p:cNvSpPr>
            <a:spLocks noGrp="1"/>
          </p:cNvSpPr>
          <p:nvPr>
            <p:ph type="title"/>
          </p:nvPr>
        </p:nvSpPr>
        <p:spPr>
          <a:xfrm>
            <a:off x="685800" y="457200"/>
            <a:ext cx="7772400" cy="1143000"/>
          </a:xfrm>
        </p:spPr>
        <p:txBody>
          <a:bodyPr/>
          <a:lstStyle/>
          <a:p>
            <a:r>
              <a:rPr lang="es-MX" smtClean="0"/>
              <a:t>En Manos Sucias Crecen Bacterias</a:t>
            </a:r>
          </a:p>
        </p:txBody>
      </p:sp>
      <p:sp>
        <p:nvSpPr>
          <p:cNvPr id="24580" name="Content Placeholder 2"/>
          <p:cNvSpPr>
            <a:spLocks noGrp="1"/>
          </p:cNvSpPr>
          <p:nvPr>
            <p:ph sz="half" idx="1"/>
          </p:nvPr>
        </p:nvSpPr>
        <p:spPr>
          <a:xfrm>
            <a:off x="381000" y="2209800"/>
            <a:ext cx="5105400" cy="3200400"/>
          </a:xfrm>
        </p:spPr>
        <p:txBody>
          <a:bodyPr/>
          <a:lstStyle/>
          <a:p>
            <a:pPr>
              <a:spcBef>
                <a:spcPts val="1200"/>
              </a:spcBef>
              <a:spcAft>
                <a:spcPts val="1200"/>
              </a:spcAft>
            </a:pPr>
            <a:r>
              <a:rPr lang="es-MX" sz="3200" smtClean="0"/>
              <a:t>De la vaca al ordeñador y de este a otra vaca</a:t>
            </a:r>
          </a:p>
          <a:p>
            <a:pPr>
              <a:spcBef>
                <a:spcPts val="1200"/>
              </a:spcBef>
              <a:spcAft>
                <a:spcPts val="1200"/>
              </a:spcAft>
            </a:pPr>
            <a:r>
              <a:rPr lang="es-MX" sz="3200" smtClean="0"/>
              <a:t>Del equipo al ordeñador y de este a otra vaca</a:t>
            </a:r>
          </a:p>
          <a:p>
            <a:pPr>
              <a:spcBef>
                <a:spcPts val="1200"/>
              </a:spcBef>
              <a:spcAft>
                <a:spcPts val="1200"/>
              </a:spcAft>
            </a:pPr>
            <a:r>
              <a:rPr lang="es-MX" sz="3200" smtClean="0"/>
              <a:t>Del ambiente a la vaca</a:t>
            </a:r>
          </a:p>
        </p:txBody>
      </p:sp>
      <p:pic>
        <p:nvPicPr>
          <p:cNvPr id="5" name="R14">
            <a:hlinkClick r:id="" action="ppaction://media"/>
          </p:cNvPr>
          <p:cNvPicPr>
            <a:picLocks noRot="1" noChangeAspect="1"/>
          </p:cNvPicPr>
          <p:nvPr>
            <a:wavAudioFile r:embed="rId1" name="R14"/>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MG_0203.JPG"/>
          <p:cNvPicPr>
            <a:picLocks noGrp="1" noChangeAspect="1"/>
          </p:cNvPicPr>
          <p:nvPr>
            <p:ph sz="quarter" idx="4"/>
          </p:nvPr>
        </p:nvPicPr>
        <p:blipFill>
          <a:blip r:embed="rId4" cstate="screen"/>
          <a:srcRect/>
          <a:stretch>
            <a:fillRect/>
          </a:stretch>
        </p:blipFill>
        <p:spPr>
          <a:xfrm>
            <a:off x="2362200" y="2971800"/>
            <a:ext cx="3355975" cy="2237184"/>
          </a:xfrm>
          <a:scene3d>
            <a:camera prst="orthographicFront">
              <a:rot lat="0" lon="0" rev="16200000"/>
            </a:camera>
            <a:lightRig rig="threePt" dir="t"/>
          </a:scene3d>
        </p:spPr>
      </p:pic>
      <p:pic>
        <p:nvPicPr>
          <p:cNvPr id="9" name="Content Placeholder 8" descr="IMG_0202.JPG"/>
          <p:cNvPicPr>
            <a:picLocks noGrp="1" noChangeAspect="1"/>
          </p:cNvPicPr>
          <p:nvPr>
            <p:ph sz="half" idx="2"/>
          </p:nvPr>
        </p:nvPicPr>
        <p:blipFill>
          <a:blip r:embed="rId5" cstate="screen"/>
          <a:srcRect/>
          <a:stretch>
            <a:fillRect/>
          </a:stretch>
        </p:blipFill>
        <p:spPr>
          <a:xfrm>
            <a:off x="1143000" y="3886200"/>
            <a:ext cx="1828800" cy="1951038"/>
          </a:xfrm>
        </p:spPr>
      </p:pic>
      <p:pic>
        <p:nvPicPr>
          <p:cNvPr id="11" name="Picture 10" descr="IMG_0208.JPG"/>
          <p:cNvPicPr>
            <a:picLocks noChangeAspect="1"/>
          </p:cNvPicPr>
          <p:nvPr/>
        </p:nvPicPr>
        <p:blipFill>
          <a:blip r:embed="rId6" cstate="screen"/>
          <a:srcRect/>
          <a:stretch>
            <a:fillRect/>
          </a:stretch>
        </p:blipFill>
        <p:spPr bwMode="auto">
          <a:xfrm>
            <a:off x="2438400" y="5334000"/>
            <a:ext cx="2032000" cy="1524000"/>
          </a:xfrm>
          <a:prstGeom prst="rect">
            <a:avLst/>
          </a:prstGeom>
          <a:noFill/>
          <a:ln w="9525">
            <a:noFill/>
            <a:miter lim="800000"/>
            <a:headEnd/>
            <a:tailEnd/>
          </a:ln>
        </p:spPr>
      </p:pic>
      <p:pic>
        <p:nvPicPr>
          <p:cNvPr id="12" name="Picture 11" descr="IMG_0212.JPG"/>
          <p:cNvPicPr>
            <a:picLocks noChangeAspect="1"/>
          </p:cNvPicPr>
          <p:nvPr/>
        </p:nvPicPr>
        <p:blipFill>
          <a:blip r:embed="rId7" cstate="screen"/>
          <a:srcRect/>
          <a:stretch>
            <a:fillRect/>
          </a:stretch>
        </p:blipFill>
        <p:spPr bwMode="auto">
          <a:xfrm>
            <a:off x="5181600" y="2209800"/>
            <a:ext cx="2743200" cy="3505200"/>
          </a:xfrm>
          <a:prstGeom prst="rect">
            <a:avLst/>
          </a:prstGeom>
          <a:noFill/>
          <a:ln w="9525">
            <a:noFill/>
            <a:miter lim="800000"/>
            <a:headEnd/>
            <a:tailEnd/>
          </a:ln>
        </p:spPr>
      </p:pic>
      <p:pic>
        <p:nvPicPr>
          <p:cNvPr id="13" name="Picture 12" descr="IMG_0218.JPG"/>
          <p:cNvPicPr>
            <a:picLocks noChangeAspect="1"/>
          </p:cNvPicPr>
          <p:nvPr/>
        </p:nvPicPr>
        <p:blipFill>
          <a:blip r:embed="rId8" cstate="screen"/>
          <a:srcRect/>
          <a:stretch>
            <a:fillRect/>
          </a:stretch>
        </p:blipFill>
        <p:spPr bwMode="auto">
          <a:xfrm>
            <a:off x="4419600" y="5334000"/>
            <a:ext cx="2057400" cy="1543050"/>
          </a:xfrm>
          <a:prstGeom prst="rect">
            <a:avLst/>
          </a:prstGeom>
          <a:noFill/>
          <a:ln w="9525">
            <a:noFill/>
            <a:miter lim="800000"/>
            <a:headEnd/>
            <a:tailEnd/>
          </a:ln>
        </p:spPr>
      </p:pic>
      <p:pic>
        <p:nvPicPr>
          <p:cNvPr id="25607" name="Picture 13" descr="IMG_0201.JPG"/>
          <p:cNvPicPr>
            <a:picLocks noChangeAspect="1"/>
          </p:cNvPicPr>
          <p:nvPr/>
        </p:nvPicPr>
        <p:blipFill>
          <a:blip r:embed="rId9" cstate="screen"/>
          <a:srcRect/>
          <a:stretch>
            <a:fillRect/>
          </a:stretch>
        </p:blipFill>
        <p:spPr bwMode="auto">
          <a:xfrm>
            <a:off x="533400" y="2362200"/>
            <a:ext cx="1905000" cy="1676400"/>
          </a:xfrm>
          <a:prstGeom prst="rect">
            <a:avLst/>
          </a:prstGeom>
          <a:noFill/>
          <a:ln w="9525">
            <a:noFill/>
            <a:miter lim="800000"/>
            <a:headEnd/>
            <a:tailEnd/>
          </a:ln>
        </p:spPr>
      </p:pic>
      <p:sp>
        <p:nvSpPr>
          <p:cNvPr id="15" name="Title 1"/>
          <p:cNvSpPr>
            <a:spLocks noGrp="1"/>
          </p:cNvSpPr>
          <p:nvPr>
            <p:ph type="title"/>
          </p:nvPr>
        </p:nvSpPr>
        <p:spPr/>
        <p:txBody>
          <a:bodyPr/>
          <a:lstStyle/>
          <a:p>
            <a:r>
              <a:rPr lang="es-MX" smtClean="0"/>
              <a:t>El Lavado No Es Suficiente</a:t>
            </a:r>
          </a:p>
        </p:txBody>
      </p:sp>
      <p:sp>
        <p:nvSpPr>
          <p:cNvPr id="17" name="Text Placeholder 2"/>
          <p:cNvSpPr>
            <a:spLocks noGrp="1"/>
          </p:cNvSpPr>
          <p:nvPr>
            <p:ph type="body" idx="1"/>
          </p:nvPr>
        </p:nvSpPr>
        <p:spPr/>
        <p:txBody>
          <a:bodyPr/>
          <a:lstStyle/>
          <a:p>
            <a:r>
              <a:rPr lang="es-MX" smtClean="0"/>
              <a:t>Sin guantes</a:t>
            </a:r>
            <a:r>
              <a:rPr lang="en-US" smtClean="0"/>
              <a:t>	</a:t>
            </a:r>
          </a:p>
        </p:txBody>
      </p:sp>
      <p:sp>
        <p:nvSpPr>
          <p:cNvPr id="19" name="Text Placeholder 4"/>
          <p:cNvSpPr>
            <a:spLocks noGrp="1"/>
          </p:cNvSpPr>
          <p:nvPr>
            <p:ph type="body" sz="quarter" idx="3"/>
          </p:nvPr>
        </p:nvSpPr>
        <p:spPr>
          <a:xfrm>
            <a:off x="5257800" y="1535113"/>
            <a:ext cx="3429000" cy="639762"/>
          </a:xfrm>
        </p:spPr>
        <p:txBody>
          <a:bodyPr/>
          <a:lstStyle/>
          <a:p>
            <a:r>
              <a:rPr lang="es-MX" smtClean="0"/>
              <a:t>Con guantes</a:t>
            </a:r>
          </a:p>
        </p:txBody>
      </p:sp>
      <p:pic>
        <p:nvPicPr>
          <p:cNvPr id="14" name="R15">
            <a:hlinkClick r:id="" action="ppaction://media"/>
          </p:cNvPr>
          <p:cNvPicPr>
            <a:picLocks noRot="1" noChangeAspect="1"/>
          </p:cNvPicPr>
          <p:nvPr>
            <a:wavAudioFile r:embed="rId1" name="R15"/>
          </p:nvPr>
        </p:nvPicPr>
        <p:blipFill>
          <a:blip r:embed="rId10"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0" fill="hold"/>
                                        <p:tgtEl>
                                          <p:spTgt spid="14"/>
                                        </p:tgtEl>
                                      </p:cBhvr>
                                    </p:cmd>
                                  </p:childTnLst>
                                </p:cTn>
                              </p:par>
                              <p:par>
                                <p:cTn id="7" presetID="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500" fill="hold"/>
                                        <p:tgtEl>
                                          <p:spTgt spid="15"/>
                                        </p:tgtEl>
                                        <p:attrNameLst>
                                          <p:attrName>ppt_x</p:attrName>
                                        </p:attrNameLst>
                                      </p:cBhvr>
                                      <p:tavLst>
                                        <p:tav tm="0">
                                          <p:val>
                                            <p:strVal val="#ppt_x"/>
                                          </p:val>
                                        </p:tav>
                                        <p:tav tm="100000">
                                          <p:val>
                                            <p:strVal val="#ppt_x"/>
                                          </p:val>
                                        </p:tav>
                                      </p:tavLst>
                                    </p:anim>
                                    <p:anim calcmode="lin" valueType="num">
                                      <p:cBhvr additive="base">
                                        <p:cTn id="10" dur="50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40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8" presetClass="emph" presetSubtype="0" fill="hold" nodeType="withEffect">
                                  <p:stCondLst>
                                    <p:cond delay="4000"/>
                                  </p:stCondLst>
                                  <p:childTnLst>
                                    <p:animRot by="21600000">
                                      <p:cBhvr>
                                        <p:cTn id="16" dur="2000" fill="hold"/>
                                        <p:tgtEl>
                                          <p:spTgt spid="10"/>
                                        </p:tgtEl>
                                        <p:attrNameLst>
                                          <p:attrName>r</p:attrName>
                                        </p:attrNameLst>
                                      </p:cBhvr>
                                    </p:animRot>
                                  </p:childTnLst>
                                </p:cTn>
                              </p:par>
                              <p:par>
                                <p:cTn id="17" presetID="5" presetClass="entr" presetSubtype="10" fill="hold" nodeType="withEffect">
                                  <p:stCondLst>
                                    <p:cond delay="1200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nodeType="withEffect">
                                  <p:stCondLst>
                                    <p:cond delay="1600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2" presetClass="entr" presetSubtype="4" fill="hold" nodeType="withEffect">
                                  <p:stCondLst>
                                    <p:cond delay="200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31" presetID="3" presetClass="entr" presetSubtype="10" fill="hold" grpId="0" nodeType="withEffect">
                                  <p:stCondLst>
                                    <p:cond delay="1000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blinds(horizontal)">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15" grpId="0"/>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0211.JPG"/>
          <p:cNvPicPr>
            <a:picLocks noGrp="1" noChangeAspect="1"/>
          </p:cNvPicPr>
          <p:nvPr>
            <p:ph sz="half" idx="2"/>
          </p:nvPr>
        </p:nvPicPr>
        <p:blipFill>
          <a:blip r:embed="rId4" cstate="screen"/>
          <a:srcRect/>
          <a:stretch>
            <a:fillRect/>
          </a:stretch>
        </p:blipFill>
        <p:spPr>
          <a:xfrm>
            <a:off x="1030288" y="1790700"/>
            <a:ext cx="1974850" cy="2705100"/>
          </a:xfrm>
        </p:spPr>
      </p:pic>
      <p:pic>
        <p:nvPicPr>
          <p:cNvPr id="8" name="Content Placeholder 7" descr="IMG_0214.JPG"/>
          <p:cNvPicPr>
            <a:picLocks noGrp="1" noChangeAspect="1"/>
          </p:cNvPicPr>
          <p:nvPr>
            <p:ph sz="quarter" idx="4"/>
          </p:nvPr>
        </p:nvPicPr>
        <p:blipFill>
          <a:blip r:embed="rId5" cstate="screen"/>
          <a:srcRect t="-1453"/>
          <a:stretch>
            <a:fillRect/>
          </a:stretch>
        </p:blipFill>
        <p:spPr>
          <a:xfrm>
            <a:off x="3544888" y="1727200"/>
            <a:ext cx="2452687" cy="2747963"/>
          </a:xfrm>
        </p:spPr>
      </p:pic>
      <p:pic>
        <p:nvPicPr>
          <p:cNvPr id="9" name="Picture 8" descr="IMG_0218.JPG"/>
          <p:cNvPicPr>
            <a:picLocks noChangeAspect="1"/>
          </p:cNvPicPr>
          <p:nvPr/>
        </p:nvPicPr>
        <p:blipFill>
          <a:blip r:embed="rId6" cstate="screen"/>
          <a:srcRect/>
          <a:stretch>
            <a:fillRect/>
          </a:stretch>
        </p:blipFill>
        <p:spPr bwMode="auto">
          <a:xfrm>
            <a:off x="6592888" y="1778000"/>
            <a:ext cx="2093912" cy="2692400"/>
          </a:xfrm>
          <a:prstGeom prst="rect">
            <a:avLst/>
          </a:prstGeom>
          <a:noFill/>
          <a:ln w="9525">
            <a:noFill/>
            <a:miter lim="800000"/>
            <a:headEnd/>
            <a:tailEnd/>
          </a:ln>
        </p:spPr>
      </p:pic>
      <p:sp>
        <p:nvSpPr>
          <p:cNvPr id="26629" name="Title 1"/>
          <p:cNvSpPr>
            <a:spLocks noGrp="1"/>
          </p:cNvSpPr>
          <p:nvPr>
            <p:ph type="title"/>
          </p:nvPr>
        </p:nvSpPr>
        <p:spPr>
          <a:xfrm>
            <a:off x="457200" y="0"/>
            <a:ext cx="8229600" cy="1417638"/>
          </a:xfrm>
        </p:spPr>
        <p:txBody>
          <a:bodyPr/>
          <a:lstStyle/>
          <a:p>
            <a:r>
              <a:rPr lang="es-MX" smtClean="0"/>
              <a:t>Pueden Tener Bacterias, Pero Son Fácil de Limpiar</a:t>
            </a:r>
          </a:p>
        </p:txBody>
      </p:sp>
      <p:sp>
        <p:nvSpPr>
          <p:cNvPr id="14" name="Text Placeholder 2"/>
          <p:cNvSpPr>
            <a:spLocks noGrp="1"/>
          </p:cNvSpPr>
          <p:nvPr>
            <p:ph type="body" idx="1"/>
          </p:nvPr>
        </p:nvSpPr>
        <p:spPr>
          <a:xfrm>
            <a:off x="533400" y="4800600"/>
            <a:ext cx="2438400" cy="990600"/>
          </a:xfrm>
        </p:spPr>
        <p:txBody>
          <a:bodyPr/>
          <a:lstStyle/>
          <a:p>
            <a:pPr algn="ctr"/>
            <a:r>
              <a:rPr lang="es-MX" smtClean="0"/>
              <a:t>Tubo impregnado con “Glo Germ”</a:t>
            </a:r>
          </a:p>
        </p:txBody>
      </p:sp>
      <p:sp>
        <p:nvSpPr>
          <p:cNvPr id="15" name="Text Placeholder 2"/>
          <p:cNvSpPr>
            <a:spLocks noGrp="1"/>
          </p:cNvSpPr>
          <p:nvPr>
            <p:ph type="body" idx="1"/>
          </p:nvPr>
        </p:nvSpPr>
        <p:spPr>
          <a:xfrm>
            <a:off x="3048000" y="4800600"/>
            <a:ext cx="2895600" cy="990600"/>
          </a:xfrm>
        </p:spPr>
        <p:txBody>
          <a:bodyPr/>
          <a:lstStyle/>
          <a:p>
            <a:pPr algn="ctr"/>
            <a:r>
              <a:rPr lang="es-MX" smtClean="0"/>
              <a:t>Guante después de tocar el tubo con “Glo Germ”</a:t>
            </a:r>
          </a:p>
        </p:txBody>
      </p:sp>
      <p:sp>
        <p:nvSpPr>
          <p:cNvPr id="16" name="Text Placeholder 2"/>
          <p:cNvSpPr>
            <a:spLocks noGrp="1"/>
          </p:cNvSpPr>
          <p:nvPr>
            <p:ph type="body" idx="1"/>
          </p:nvPr>
        </p:nvSpPr>
        <p:spPr>
          <a:xfrm>
            <a:off x="6705600" y="4800600"/>
            <a:ext cx="2438400" cy="990600"/>
          </a:xfrm>
        </p:spPr>
        <p:txBody>
          <a:bodyPr/>
          <a:lstStyle/>
          <a:p>
            <a:pPr algn="ctr"/>
            <a:r>
              <a:rPr lang="es-MX" smtClean="0"/>
              <a:t>Mismo guante después de limpiarlo</a:t>
            </a:r>
          </a:p>
        </p:txBody>
      </p:sp>
      <p:pic>
        <p:nvPicPr>
          <p:cNvPr id="10" name="R16">
            <a:hlinkClick r:id="" action="ppaction://media"/>
          </p:cNvPr>
          <p:cNvPicPr>
            <a:picLocks noRot="1" noChangeAspect="1"/>
          </p:cNvPicPr>
          <p:nvPr>
            <a:wavAudioFile r:embed="rId1" name="R16"/>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10" fill="hold"/>
                                        <p:tgtEl>
                                          <p:spTgt spid="10"/>
                                        </p:tgtEl>
                                      </p:cBhvr>
                                    </p:cmd>
                                  </p:childTnLst>
                                </p:cTn>
                              </p:par>
                              <p:par>
                                <p:cTn id="7" presetID="2" presetClass="entr" presetSubtype="4"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700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1" presetClass="entr" presetSubtype="0" fill="hold" grpId="0" nodeType="withEffect">
                                  <p:stCondLst>
                                    <p:cond delay="1000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par>
                                <p:cTn id="20" presetID="1" presetClass="entr" presetSubtype="0" fill="hold" grpId="0" nodeType="withEffect">
                                  <p:stCondLst>
                                    <p:cond delay="12000"/>
                                  </p:stCondLst>
                                  <p:childTnLst>
                                    <p:set>
                                      <p:cBhvr>
                                        <p:cTn id="21" dur="1" fill="hold">
                                          <p:stCondLst>
                                            <p:cond delay="0"/>
                                          </p:stCondLst>
                                        </p:cTn>
                                        <p:tgtEl>
                                          <p:spTgt spid="15">
                                            <p:txEl>
                                              <p:pRg st="0" end="0"/>
                                            </p:txEl>
                                          </p:spTgt>
                                        </p:tgtEl>
                                        <p:attrNameLst>
                                          <p:attrName>style.visibility</p:attrName>
                                        </p:attrNameLst>
                                      </p:cBhvr>
                                      <p:to>
                                        <p:strVal val="visible"/>
                                      </p:to>
                                    </p:set>
                                  </p:childTnLst>
                                </p:cTn>
                              </p:par>
                              <p:par>
                                <p:cTn id="22" presetID="1" presetClass="entr" presetSubtype="0" fill="hold" grpId="0" nodeType="withEffect">
                                  <p:stCondLst>
                                    <p:cond delay="14000"/>
                                  </p:stCondLst>
                                  <p:childTnLst>
                                    <p:set>
                                      <p:cBhvr>
                                        <p:cTn id="2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14" grpId="0" build="p"/>
      <p:bldP spid="15" grpId="0" build="p"/>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http://cdn.wn.com/pd/19/f6/e702f71a5a479f69d9f09de03eba_grande.jpg"/>
          <p:cNvPicPr>
            <a:picLocks noGrp="1" noChangeAspect="1" noChangeArrowheads="1"/>
          </p:cNvPicPr>
          <p:nvPr>
            <p:ph sz="half" idx="2"/>
          </p:nvPr>
        </p:nvPicPr>
        <p:blipFill>
          <a:blip r:embed="rId4" cstate="screen"/>
          <a:srcRect/>
          <a:stretch>
            <a:fillRect/>
          </a:stretch>
        </p:blipFill>
        <p:spPr>
          <a:xfrm>
            <a:off x="4546600" y="2057400"/>
            <a:ext cx="4546600" cy="3409950"/>
          </a:xfrm>
        </p:spPr>
      </p:pic>
      <p:sp>
        <p:nvSpPr>
          <p:cNvPr id="27651" name="Title 1"/>
          <p:cNvSpPr>
            <a:spLocks noGrp="1"/>
          </p:cNvSpPr>
          <p:nvPr>
            <p:ph type="title"/>
          </p:nvPr>
        </p:nvSpPr>
        <p:spPr>
          <a:xfrm>
            <a:off x="685800" y="304800"/>
            <a:ext cx="7772400" cy="1143000"/>
          </a:xfrm>
        </p:spPr>
        <p:txBody>
          <a:bodyPr/>
          <a:lstStyle/>
          <a:p>
            <a:r>
              <a:rPr lang="es-MX" smtClean="0"/>
              <a:t>Al Tener Visitantes</a:t>
            </a:r>
            <a:endParaRPr lang="es-MX" b="1" smtClean="0"/>
          </a:p>
        </p:txBody>
      </p:sp>
      <p:sp>
        <p:nvSpPr>
          <p:cNvPr id="27652" name="Content Placeholder 2"/>
          <p:cNvSpPr>
            <a:spLocks noGrp="1"/>
          </p:cNvSpPr>
          <p:nvPr>
            <p:ph sz="half" idx="1"/>
          </p:nvPr>
        </p:nvSpPr>
        <p:spPr>
          <a:xfrm>
            <a:off x="228600" y="1905000"/>
            <a:ext cx="4343400" cy="4114800"/>
          </a:xfrm>
        </p:spPr>
        <p:txBody>
          <a:bodyPr/>
          <a:lstStyle/>
          <a:p>
            <a:r>
              <a:rPr lang="es-MX" smtClean="0"/>
              <a:t>Preguntar: motivo de la visita, y pregunte al dueño si este puede pasar</a:t>
            </a:r>
          </a:p>
          <a:p>
            <a:r>
              <a:rPr lang="es-MX" smtClean="0"/>
              <a:t>Reporte al dueño si ve gente extraña dentro del rancho</a:t>
            </a:r>
          </a:p>
        </p:txBody>
      </p:sp>
      <p:pic>
        <p:nvPicPr>
          <p:cNvPr id="5" name="R17">
            <a:hlinkClick r:id="" action="ppaction://media"/>
          </p:cNvPr>
          <p:cNvPicPr>
            <a:picLocks noRot="1" noChangeAspect="1"/>
          </p:cNvPicPr>
          <p:nvPr>
            <a:wavAudioFile r:embed="rId1" name="R17"/>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descr="i-phone04192010 015.JPG"/>
          <p:cNvPicPr>
            <a:picLocks noGrp="1" noChangeAspect="1"/>
          </p:cNvPicPr>
          <p:nvPr>
            <p:ph sz="half" idx="1"/>
          </p:nvPr>
        </p:nvPicPr>
        <p:blipFill>
          <a:blip r:embed="rId4" cstate="screen"/>
          <a:srcRect/>
          <a:stretch>
            <a:fillRect/>
          </a:stretch>
        </p:blipFill>
        <p:spPr>
          <a:xfrm>
            <a:off x="6057900" y="1600200"/>
            <a:ext cx="3086100" cy="4114800"/>
          </a:xfrm>
        </p:spPr>
      </p:pic>
      <p:pic>
        <p:nvPicPr>
          <p:cNvPr id="28675" name="Picture 10" descr="IMG_0407.JPG"/>
          <p:cNvPicPr>
            <a:picLocks noChangeAspect="1"/>
          </p:cNvPicPr>
          <p:nvPr/>
        </p:nvPicPr>
        <p:blipFill>
          <a:blip r:embed="rId5" cstate="screen"/>
          <a:srcRect/>
          <a:stretch>
            <a:fillRect/>
          </a:stretch>
        </p:blipFill>
        <p:spPr bwMode="auto">
          <a:xfrm>
            <a:off x="3322638" y="2884488"/>
            <a:ext cx="2844800" cy="2133600"/>
          </a:xfrm>
          <a:prstGeom prst="rect">
            <a:avLst/>
          </a:prstGeom>
          <a:noFill/>
          <a:ln w="9525">
            <a:noFill/>
            <a:miter lim="800000"/>
            <a:headEnd/>
            <a:tailEnd/>
          </a:ln>
        </p:spPr>
      </p:pic>
      <p:pic>
        <p:nvPicPr>
          <p:cNvPr id="28676" name="Picture 5" descr="P0000572.JPG"/>
          <p:cNvPicPr>
            <a:picLocks noChangeAspect="1"/>
          </p:cNvPicPr>
          <p:nvPr/>
        </p:nvPicPr>
        <p:blipFill>
          <a:blip r:embed="rId6" cstate="screen"/>
          <a:srcRect/>
          <a:stretch>
            <a:fillRect/>
          </a:stretch>
        </p:blipFill>
        <p:spPr bwMode="auto">
          <a:xfrm>
            <a:off x="2492375" y="5029200"/>
            <a:ext cx="4057650" cy="1828800"/>
          </a:xfrm>
          <a:prstGeom prst="rect">
            <a:avLst/>
          </a:prstGeom>
          <a:noFill/>
          <a:ln w="9525">
            <a:noFill/>
            <a:miter lim="800000"/>
            <a:headEnd/>
            <a:tailEnd/>
          </a:ln>
        </p:spPr>
      </p:pic>
      <p:sp>
        <p:nvSpPr>
          <p:cNvPr id="28677" name="Title 4"/>
          <p:cNvSpPr>
            <a:spLocks noGrp="1"/>
          </p:cNvSpPr>
          <p:nvPr>
            <p:ph type="title"/>
          </p:nvPr>
        </p:nvSpPr>
        <p:spPr>
          <a:xfrm>
            <a:off x="685800" y="304800"/>
            <a:ext cx="7772400" cy="1143000"/>
          </a:xfrm>
        </p:spPr>
        <p:txBody>
          <a:bodyPr/>
          <a:lstStyle/>
          <a:p>
            <a:r>
              <a:rPr lang="es-MX" b="1" smtClean="0"/>
              <a:t>Cierre las Puertas</a:t>
            </a:r>
          </a:p>
        </p:txBody>
      </p:sp>
      <p:sp>
        <p:nvSpPr>
          <p:cNvPr id="28678" name="Content Placeholder 7"/>
          <p:cNvSpPr>
            <a:spLocks noGrp="1"/>
          </p:cNvSpPr>
          <p:nvPr>
            <p:ph sz="half" idx="2"/>
          </p:nvPr>
        </p:nvSpPr>
        <p:spPr>
          <a:xfrm>
            <a:off x="152400" y="1295400"/>
            <a:ext cx="3733800" cy="3962400"/>
          </a:xfrm>
        </p:spPr>
        <p:txBody>
          <a:bodyPr/>
          <a:lstStyle/>
          <a:p>
            <a:pPr>
              <a:defRPr/>
            </a:pPr>
            <a:r>
              <a:rPr lang="es-MX" dirty="0" smtClean="0"/>
              <a:t>Farmacia</a:t>
            </a:r>
          </a:p>
          <a:p>
            <a:pPr>
              <a:defRPr/>
            </a:pPr>
            <a:r>
              <a:rPr lang="es-MX" dirty="0" smtClean="0"/>
              <a:t>Tanque de leche</a:t>
            </a:r>
          </a:p>
          <a:p>
            <a:pPr>
              <a:defRPr/>
            </a:pPr>
            <a:r>
              <a:rPr lang="es-MX" dirty="0" smtClean="0"/>
              <a:t>Galeras c/alimento</a:t>
            </a:r>
          </a:p>
          <a:p>
            <a:pPr>
              <a:defRPr/>
            </a:pPr>
            <a:r>
              <a:rPr lang="es-MX" dirty="0" smtClean="0"/>
              <a:t>Fuente de agua</a:t>
            </a:r>
          </a:p>
          <a:p>
            <a:pPr>
              <a:defRPr/>
            </a:pPr>
            <a:r>
              <a:rPr lang="es-MX" dirty="0" smtClean="0"/>
              <a:t>Cuarto de </a:t>
            </a:r>
          </a:p>
          <a:p>
            <a:pPr indent="0">
              <a:buFontTx/>
              <a:buNone/>
              <a:defRPr/>
            </a:pPr>
            <a:r>
              <a:rPr lang="es-MX" dirty="0" smtClean="0"/>
              <a:t>químicos</a:t>
            </a:r>
          </a:p>
        </p:txBody>
      </p:sp>
      <p:pic>
        <p:nvPicPr>
          <p:cNvPr id="7" name="R18">
            <a:hlinkClick r:id="" action="ppaction://media"/>
          </p:cNvPr>
          <p:cNvPicPr>
            <a:picLocks noRot="1" noChangeAspect="1"/>
          </p:cNvPicPr>
          <p:nvPr>
            <a:wavAudioFile r:embed="rId1" name="R18"/>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s-MX" smtClean="0"/>
              <a:t>Limpiar Galeras de Alimento Antes de Rellenar</a:t>
            </a:r>
          </a:p>
        </p:txBody>
      </p:sp>
      <p:sp>
        <p:nvSpPr>
          <p:cNvPr id="29699" name="Content Placeholder 2"/>
          <p:cNvSpPr>
            <a:spLocks noGrp="1"/>
          </p:cNvSpPr>
          <p:nvPr>
            <p:ph sz="half" idx="1"/>
          </p:nvPr>
        </p:nvSpPr>
        <p:spPr>
          <a:xfrm>
            <a:off x="5257800" y="2590800"/>
            <a:ext cx="3810000" cy="4114800"/>
          </a:xfrm>
        </p:spPr>
        <p:txBody>
          <a:bodyPr/>
          <a:lstStyle/>
          <a:p>
            <a:r>
              <a:rPr lang="es-MX" smtClean="0"/>
              <a:t>Alimento con moho</a:t>
            </a:r>
          </a:p>
          <a:p>
            <a:r>
              <a:rPr lang="es-MX" smtClean="0"/>
              <a:t>Roedores</a:t>
            </a:r>
          </a:p>
          <a:p>
            <a:r>
              <a:rPr lang="es-MX" smtClean="0"/>
              <a:t>Alimento rancio</a:t>
            </a:r>
          </a:p>
          <a:p>
            <a:r>
              <a:rPr lang="es-MX" smtClean="0"/>
              <a:t>Alimento húmedo</a:t>
            </a:r>
          </a:p>
        </p:txBody>
      </p:sp>
      <p:pic>
        <p:nvPicPr>
          <p:cNvPr id="29700" name="Content Placeholder 4" descr="IMG_0411.JPG"/>
          <p:cNvPicPr>
            <a:picLocks noGrp="1" noChangeAspect="1"/>
          </p:cNvPicPr>
          <p:nvPr>
            <p:ph sz="half" idx="2"/>
          </p:nvPr>
        </p:nvPicPr>
        <p:blipFill>
          <a:blip r:embed="rId4" cstate="screen"/>
          <a:srcRect/>
          <a:stretch>
            <a:fillRect/>
          </a:stretch>
        </p:blipFill>
        <p:spPr>
          <a:xfrm>
            <a:off x="533400" y="2133600"/>
            <a:ext cx="4572000" cy="3429000"/>
          </a:xfrm>
        </p:spPr>
      </p:pic>
      <p:pic>
        <p:nvPicPr>
          <p:cNvPr id="5" name="R19">
            <a:hlinkClick r:id="" action="ppaction://media"/>
          </p:cNvPr>
          <p:cNvPicPr>
            <a:picLocks noRot="1" noChangeAspect="1"/>
          </p:cNvPicPr>
          <p:nvPr>
            <a:wavAudioFile r:embed="rId1" name="R19"/>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4" cstate="screen"/>
          <a:srcRect/>
          <a:stretch>
            <a:fillRect/>
          </a:stretch>
        </p:blipFill>
        <p:spPr bwMode="auto">
          <a:xfrm>
            <a:off x="2590800" y="4343400"/>
            <a:ext cx="1905000" cy="1905000"/>
          </a:xfrm>
          <a:prstGeom prst="rect">
            <a:avLst/>
          </a:prstGeom>
          <a:noFill/>
          <a:ln w="9525">
            <a:noFill/>
            <a:miter lim="800000"/>
            <a:headEnd/>
            <a:tailEnd/>
          </a:ln>
        </p:spPr>
      </p:pic>
      <p:pic>
        <p:nvPicPr>
          <p:cNvPr id="12291" name="Picture 6"/>
          <p:cNvPicPr>
            <a:picLocks noChangeAspect="1" noChangeArrowheads="1"/>
          </p:cNvPicPr>
          <p:nvPr/>
        </p:nvPicPr>
        <p:blipFill>
          <a:blip r:embed="rId5" cstate="screen"/>
          <a:srcRect/>
          <a:stretch>
            <a:fillRect/>
          </a:stretch>
        </p:blipFill>
        <p:spPr bwMode="auto">
          <a:xfrm>
            <a:off x="6781800" y="1676400"/>
            <a:ext cx="2097088" cy="4233863"/>
          </a:xfrm>
          <a:prstGeom prst="rect">
            <a:avLst/>
          </a:prstGeom>
          <a:noFill/>
          <a:ln w="9525">
            <a:noFill/>
            <a:miter lim="800000"/>
            <a:headEnd/>
            <a:tailEnd/>
          </a:ln>
        </p:spPr>
      </p:pic>
      <p:pic>
        <p:nvPicPr>
          <p:cNvPr id="12292" name="Picture 7" descr="D:\CD2Pics\USA - Tec\Farms\Florida\North florida Holsteins\Calf Yard\NFH Calf Barn 2.JPG"/>
          <p:cNvPicPr>
            <a:picLocks noChangeAspect="1" noChangeArrowheads="1"/>
          </p:cNvPicPr>
          <p:nvPr/>
        </p:nvPicPr>
        <p:blipFill>
          <a:blip r:embed="rId6" cstate="screen"/>
          <a:srcRect/>
          <a:stretch>
            <a:fillRect/>
          </a:stretch>
        </p:blipFill>
        <p:spPr bwMode="auto">
          <a:xfrm>
            <a:off x="4648200" y="3886200"/>
            <a:ext cx="2032000" cy="1524000"/>
          </a:xfrm>
          <a:prstGeom prst="rect">
            <a:avLst/>
          </a:prstGeom>
          <a:noFill/>
          <a:ln w="9525">
            <a:noFill/>
            <a:miter lim="800000"/>
            <a:headEnd/>
            <a:tailEnd/>
          </a:ln>
        </p:spPr>
      </p:pic>
      <p:sp>
        <p:nvSpPr>
          <p:cNvPr id="12293" name="Title 1"/>
          <p:cNvSpPr>
            <a:spLocks noGrp="1"/>
          </p:cNvSpPr>
          <p:nvPr>
            <p:ph type="title"/>
          </p:nvPr>
        </p:nvSpPr>
        <p:spPr>
          <a:xfrm>
            <a:off x="609600" y="381000"/>
            <a:ext cx="7772400" cy="1143000"/>
          </a:xfrm>
        </p:spPr>
        <p:txBody>
          <a:bodyPr/>
          <a:lstStyle/>
          <a:p>
            <a:pPr eaLnBrk="1" hangingPunct="1"/>
            <a:r>
              <a:rPr lang="es-MX" smtClean="0"/>
              <a:t>¿Qué es la Bioseguridad?</a:t>
            </a:r>
          </a:p>
        </p:txBody>
      </p:sp>
      <p:sp>
        <p:nvSpPr>
          <p:cNvPr id="12294" name="Content Placeholder 2"/>
          <p:cNvSpPr>
            <a:spLocks noGrp="1"/>
          </p:cNvSpPr>
          <p:nvPr>
            <p:ph sz="half" idx="1"/>
          </p:nvPr>
        </p:nvSpPr>
        <p:spPr>
          <a:xfrm>
            <a:off x="304800" y="1524000"/>
            <a:ext cx="5715000" cy="3429000"/>
          </a:xfrm>
        </p:spPr>
        <p:txBody>
          <a:bodyPr/>
          <a:lstStyle/>
          <a:p>
            <a:pPr eaLnBrk="1" hangingPunct="1"/>
            <a:r>
              <a:rPr lang="es-MX" smtClean="0"/>
              <a:t>Son medidas que deben tomarse para evitar enfermedades infecciosas que afecten a un grupo de animales y/o al personal que cuida de ellos</a:t>
            </a:r>
          </a:p>
        </p:txBody>
      </p:sp>
      <p:pic>
        <p:nvPicPr>
          <p:cNvPr id="7" name="R2">
            <a:hlinkClick r:id="" action="ppaction://media"/>
          </p:cNvPr>
          <p:cNvPicPr>
            <a:picLocks noRot="1" noChangeAspect="1"/>
          </p:cNvPicPr>
          <p:nvPr>
            <a:wavAudioFile r:embed="rId1" name="R2"/>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228600"/>
            <a:ext cx="9448800" cy="1143000"/>
          </a:xfrm>
        </p:spPr>
        <p:txBody>
          <a:bodyPr/>
          <a:lstStyle/>
          <a:p>
            <a:r>
              <a:rPr lang="es-MX" smtClean="0"/>
              <a:t>Siga el Mismo Procedimiento para Limpiar Camiones, Tractores, Etc.</a:t>
            </a:r>
          </a:p>
        </p:txBody>
      </p:sp>
      <p:pic>
        <p:nvPicPr>
          <p:cNvPr id="30723" name="Content Placeholder 5" descr="i-phone04192010 016.JPG"/>
          <p:cNvPicPr>
            <a:picLocks noGrp="1" noChangeAspect="1"/>
          </p:cNvPicPr>
          <p:nvPr>
            <p:ph sz="half" idx="1"/>
          </p:nvPr>
        </p:nvPicPr>
        <p:blipFill>
          <a:blip r:embed="rId4" cstate="screen"/>
          <a:srcRect/>
          <a:stretch>
            <a:fillRect/>
          </a:stretch>
        </p:blipFill>
        <p:spPr>
          <a:xfrm>
            <a:off x="152400" y="2590800"/>
            <a:ext cx="2228850" cy="2971800"/>
          </a:xfrm>
        </p:spPr>
      </p:pic>
      <p:pic>
        <p:nvPicPr>
          <p:cNvPr id="30724" name="Content Placeholder 4" descr="i-phone04192010 018.JPG"/>
          <p:cNvPicPr>
            <a:picLocks noGrp="1" noChangeAspect="1"/>
          </p:cNvPicPr>
          <p:nvPr>
            <p:ph sz="half" idx="2"/>
          </p:nvPr>
        </p:nvPicPr>
        <p:blipFill>
          <a:blip r:embed="rId5" cstate="screen"/>
          <a:srcRect/>
          <a:stretch>
            <a:fillRect/>
          </a:stretch>
        </p:blipFill>
        <p:spPr>
          <a:xfrm>
            <a:off x="6781800" y="2057400"/>
            <a:ext cx="1828800" cy="3657600"/>
          </a:xfrm>
        </p:spPr>
      </p:pic>
      <p:pic>
        <p:nvPicPr>
          <p:cNvPr id="30725" name="Picture 6" descr="mixerwagonandtractor.jpg"/>
          <p:cNvPicPr>
            <a:picLocks noChangeAspect="1"/>
          </p:cNvPicPr>
          <p:nvPr/>
        </p:nvPicPr>
        <p:blipFill>
          <a:blip r:embed="rId6" cstate="screen"/>
          <a:srcRect/>
          <a:stretch>
            <a:fillRect/>
          </a:stretch>
        </p:blipFill>
        <p:spPr bwMode="auto">
          <a:xfrm>
            <a:off x="2133600" y="2057400"/>
            <a:ext cx="4876800" cy="2716213"/>
          </a:xfrm>
          <a:prstGeom prst="rect">
            <a:avLst/>
          </a:prstGeom>
          <a:noFill/>
          <a:ln w="9525">
            <a:noFill/>
            <a:miter lim="800000"/>
            <a:headEnd/>
            <a:tailEnd/>
          </a:ln>
        </p:spPr>
      </p:pic>
      <p:pic>
        <p:nvPicPr>
          <p:cNvPr id="30726" name="Picture 7" descr="IMG_0343.JPG"/>
          <p:cNvPicPr>
            <a:picLocks noChangeAspect="1"/>
          </p:cNvPicPr>
          <p:nvPr/>
        </p:nvPicPr>
        <p:blipFill>
          <a:blip r:embed="rId7" cstate="screen"/>
          <a:srcRect/>
          <a:stretch>
            <a:fillRect/>
          </a:stretch>
        </p:blipFill>
        <p:spPr bwMode="auto">
          <a:xfrm>
            <a:off x="2438400" y="4495800"/>
            <a:ext cx="4114800" cy="2382838"/>
          </a:xfrm>
          <a:prstGeom prst="rect">
            <a:avLst/>
          </a:prstGeom>
          <a:noFill/>
          <a:ln w="9525">
            <a:noFill/>
            <a:miter lim="800000"/>
            <a:headEnd/>
            <a:tailEnd/>
          </a:ln>
        </p:spPr>
      </p:pic>
      <p:pic>
        <p:nvPicPr>
          <p:cNvPr id="7" name="R20">
            <a:hlinkClick r:id="" action="ppaction://media"/>
          </p:cNvPr>
          <p:cNvPicPr>
            <a:picLocks noRot="1" noChangeAspect="1"/>
          </p:cNvPicPr>
          <p:nvPr>
            <a:wavAudioFile r:embed="rId1" name="R20"/>
          </p:nvPr>
        </p:nvPicPr>
        <p:blipFill>
          <a:blip r:embed="rId8"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6" descr="DSC08438.JPG"/>
          <p:cNvPicPr>
            <a:picLocks noGrp="1" noChangeAspect="1"/>
          </p:cNvPicPr>
          <p:nvPr>
            <p:ph idx="1"/>
          </p:nvPr>
        </p:nvPicPr>
        <p:blipFill>
          <a:blip r:embed="rId4" cstate="screen"/>
          <a:srcRect/>
          <a:stretch>
            <a:fillRect/>
          </a:stretch>
        </p:blipFill>
        <p:spPr>
          <a:xfrm>
            <a:off x="1371600" y="1811338"/>
            <a:ext cx="6553200" cy="4030662"/>
          </a:xfrm>
        </p:spPr>
      </p:pic>
      <p:sp>
        <p:nvSpPr>
          <p:cNvPr id="31747" name="Title 4"/>
          <p:cNvSpPr>
            <a:spLocks noGrp="1"/>
          </p:cNvSpPr>
          <p:nvPr>
            <p:ph type="title"/>
          </p:nvPr>
        </p:nvSpPr>
        <p:spPr>
          <a:xfrm>
            <a:off x="228600" y="228600"/>
            <a:ext cx="8915400" cy="1143000"/>
          </a:xfrm>
        </p:spPr>
        <p:txBody>
          <a:bodyPr/>
          <a:lstStyle/>
          <a:p>
            <a:r>
              <a:rPr lang="es-MX" smtClean="0"/>
              <a:t>Comience a Limpiar Removiendo la Suciedad, Heno, Estiércol, etc.</a:t>
            </a:r>
          </a:p>
        </p:txBody>
      </p:sp>
      <p:pic>
        <p:nvPicPr>
          <p:cNvPr id="4" name="R21">
            <a:hlinkClick r:id="" action="ppaction://media"/>
          </p:cNvPr>
          <p:cNvPicPr>
            <a:picLocks noRot="1" noChangeAspect="1"/>
          </p:cNvPicPr>
          <p:nvPr>
            <a:wavAudioFile r:embed="rId1" name="R21"/>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5" descr="DSC08533.JPG"/>
          <p:cNvPicPr>
            <a:picLocks noGrp="1" noChangeAspect="1"/>
          </p:cNvPicPr>
          <p:nvPr>
            <p:ph idx="1"/>
          </p:nvPr>
        </p:nvPicPr>
        <p:blipFill>
          <a:blip r:embed="rId4" cstate="screen"/>
          <a:srcRect/>
          <a:stretch>
            <a:fillRect/>
          </a:stretch>
        </p:blipFill>
        <p:spPr>
          <a:xfrm>
            <a:off x="1828800" y="1600200"/>
            <a:ext cx="5486400" cy="4114800"/>
          </a:xfrm>
        </p:spPr>
      </p:pic>
      <p:sp>
        <p:nvSpPr>
          <p:cNvPr id="32771" name="Left Arrow 6"/>
          <p:cNvSpPr>
            <a:spLocks noChangeArrowheads="1"/>
          </p:cNvSpPr>
          <p:nvPr/>
        </p:nvSpPr>
        <p:spPr bwMode="auto">
          <a:xfrm rot="-1557227">
            <a:off x="3181350" y="4837113"/>
            <a:ext cx="977900" cy="485775"/>
          </a:xfrm>
          <a:prstGeom prst="leftArrow">
            <a:avLst>
              <a:gd name="adj1" fmla="val 50000"/>
              <a:gd name="adj2" fmla="val 49861"/>
            </a:avLst>
          </a:prstGeom>
          <a:solidFill>
            <a:srgbClr val="FFFF00"/>
          </a:solidFill>
          <a:ln w="9525" algn="ctr">
            <a:solidFill>
              <a:schemeClr val="tx1"/>
            </a:solidFill>
            <a:round/>
            <a:headEnd/>
            <a:tailEnd/>
          </a:ln>
        </p:spPr>
        <p:txBody>
          <a:bodyPr wrap="none"/>
          <a:lstStyle/>
          <a:p>
            <a:endParaRPr lang="es-MX"/>
          </a:p>
        </p:txBody>
      </p:sp>
      <p:sp>
        <p:nvSpPr>
          <p:cNvPr id="32772" name="Title 1"/>
          <p:cNvSpPr>
            <a:spLocks noGrp="1"/>
          </p:cNvSpPr>
          <p:nvPr>
            <p:ph type="title"/>
          </p:nvPr>
        </p:nvSpPr>
        <p:spPr>
          <a:xfrm>
            <a:off x="685800" y="304800"/>
            <a:ext cx="7772400" cy="1143000"/>
          </a:xfrm>
        </p:spPr>
        <p:txBody>
          <a:bodyPr/>
          <a:lstStyle/>
          <a:p>
            <a:r>
              <a:rPr lang="es-MX" smtClean="0"/>
              <a:t>Si es Posible Remueva Restos Atrapados en el Piso</a:t>
            </a:r>
          </a:p>
        </p:txBody>
      </p:sp>
      <p:pic>
        <p:nvPicPr>
          <p:cNvPr id="5" name="R22">
            <a:hlinkClick r:id="" action="ppaction://media"/>
          </p:cNvPr>
          <p:cNvPicPr>
            <a:picLocks noRot="1" noChangeAspect="1"/>
          </p:cNvPicPr>
          <p:nvPr>
            <a:wavAudioFile r:embed="rId1" name="R22"/>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4" descr="DSC08441.JPG"/>
          <p:cNvPicPr>
            <a:picLocks noGrp="1" noChangeAspect="1"/>
          </p:cNvPicPr>
          <p:nvPr>
            <p:ph sz="half" idx="1"/>
          </p:nvPr>
        </p:nvPicPr>
        <p:blipFill>
          <a:blip r:embed="rId4" cstate="screen"/>
          <a:srcRect/>
          <a:stretch>
            <a:fillRect/>
          </a:stretch>
        </p:blipFill>
        <p:spPr>
          <a:xfrm>
            <a:off x="50800" y="2133600"/>
            <a:ext cx="4445000" cy="3333750"/>
          </a:xfrm>
        </p:spPr>
      </p:pic>
      <p:pic>
        <p:nvPicPr>
          <p:cNvPr id="33795" name="Content Placeholder 5" descr="DSC08495.JPG"/>
          <p:cNvPicPr>
            <a:picLocks noGrp="1" noChangeAspect="1"/>
          </p:cNvPicPr>
          <p:nvPr>
            <p:ph sz="half" idx="2"/>
          </p:nvPr>
        </p:nvPicPr>
        <p:blipFill>
          <a:blip r:embed="rId5" cstate="screen">
            <a:lum bright="10000" contrast="-10000"/>
          </a:blip>
          <a:srcRect/>
          <a:stretch>
            <a:fillRect/>
          </a:stretch>
        </p:blipFill>
        <p:spPr>
          <a:xfrm>
            <a:off x="4648200" y="2133600"/>
            <a:ext cx="4495800" cy="3333750"/>
          </a:xfrm>
        </p:spPr>
      </p:pic>
      <p:sp>
        <p:nvSpPr>
          <p:cNvPr id="33796" name="Title 1"/>
          <p:cNvSpPr>
            <a:spLocks noGrp="1"/>
          </p:cNvSpPr>
          <p:nvPr>
            <p:ph type="title"/>
          </p:nvPr>
        </p:nvSpPr>
        <p:spPr/>
        <p:txBody>
          <a:bodyPr/>
          <a:lstStyle/>
          <a:p>
            <a:r>
              <a:rPr lang="es-MX" smtClean="0"/>
              <a:t>Comience con el techo al frente hasta llegar atrás </a:t>
            </a:r>
          </a:p>
        </p:txBody>
      </p:sp>
      <p:pic>
        <p:nvPicPr>
          <p:cNvPr id="5" name="R23">
            <a:hlinkClick r:id="" action="ppaction://media"/>
          </p:cNvPr>
          <p:cNvPicPr>
            <a:picLocks noRot="1" noChangeAspect="1"/>
          </p:cNvPicPr>
          <p:nvPr>
            <a:wavAudioFile r:embed="rId1" name="R23"/>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4" descr="DSC08458.JPG"/>
          <p:cNvPicPr>
            <a:picLocks noGrp="1" noChangeAspect="1"/>
          </p:cNvPicPr>
          <p:nvPr>
            <p:ph sz="half" idx="1"/>
          </p:nvPr>
        </p:nvPicPr>
        <p:blipFill>
          <a:blip r:embed="rId4" cstate="screen"/>
          <a:srcRect/>
          <a:stretch>
            <a:fillRect/>
          </a:stretch>
        </p:blipFill>
        <p:spPr>
          <a:xfrm>
            <a:off x="50800" y="2133600"/>
            <a:ext cx="4445000" cy="3333750"/>
          </a:xfrm>
        </p:spPr>
      </p:pic>
      <p:pic>
        <p:nvPicPr>
          <p:cNvPr id="34819" name="Content Placeholder 5" descr="DSC08469.JPG"/>
          <p:cNvPicPr>
            <a:picLocks noGrp="1" noChangeAspect="1"/>
          </p:cNvPicPr>
          <p:nvPr>
            <p:ph sz="half" idx="2"/>
          </p:nvPr>
        </p:nvPicPr>
        <p:blipFill>
          <a:blip r:embed="rId5" cstate="screen"/>
          <a:srcRect/>
          <a:stretch>
            <a:fillRect/>
          </a:stretch>
        </p:blipFill>
        <p:spPr>
          <a:xfrm>
            <a:off x="4876800" y="2057400"/>
            <a:ext cx="3802063" cy="3810000"/>
          </a:xfrm>
        </p:spPr>
      </p:pic>
      <p:sp>
        <p:nvSpPr>
          <p:cNvPr id="34820" name="Title 1"/>
          <p:cNvSpPr>
            <a:spLocks noGrp="1"/>
          </p:cNvSpPr>
          <p:nvPr>
            <p:ph type="title"/>
          </p:nvPr>
        </p:nvSpPr>
        <p:spPr/>
        <p:txBody>
          <a:bodyPr/>
          <a:lstStyle/>
          <a:p>
            <a:r>
              <a:rPr lang="es-MX" smtClean="0"/>
              <a:t>Limpie Paredes de Arriba Abajo así Como el Piso</a:t>
            </a:r>
          </a:p>
        </p:txBody>
      </p:sp>
      <p:pic>
        <p:nvPicPr>
          <p:cNvPr id="5" name="R24">
            <a:hlinkClick r:id="" action="ppaction://media"/>
          </p:cNvPr>
          <p:cNvPicPr>
            <a:picLocks noRot="1" noChangeAspect="1"/>
          </p:cNvPicPr>
          <p:nvPr>
            <a:wavAudioFile r:embed="rId1" name="R24"/>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4" descr="DSC08484.JPG"/>
          <p:cNvPicPr>
            <a:picLocks noGrp="1" noChangeAspect="1"/>
          </p:cNvPicPr>
          <p:nvPr>
            <p:ph sz="half" idx="1"/>
          </p:nvPr>
        </p:nvPicPr>
        <p:blipFill>
          <a:blip r:embed="rId4" cstate="screen"/>
          <a:srcRect/>
          <a:stretch>
            <a:fillRect/>
          </a:stretch>
        </p:blipFill>
        <p:spPr>
          <a:xfrm>
            <a:off x="1752600" y="1295400"/>
            <a:ext cx="5943600" cy="4457700"/>
          </a:xfrm>
        </p:spPr>
      </p:pic>
      <p:sp>
        <p:nvSpPr>
          <p:cNvPr id="35843" name="Title 1"/>
          <p:cNvSpPr>
            <a:spLocks noGrp="1"/>
          </p:cNvSpPr>
          <p:nvPr>
            <p:ph type="title"/>
          </p:nvPr>
        </p:nvSpPr>
        <p:spPr>
          <a:xfrm>
            <a:off x="685800" y="152400"/>
            <a:ext cx="7772400" cy="1143000"/>
          </a:xfrm>
        </p:spPr>
        <p:txBody>
          <a:bodyPr/>
          <a:lstStyle/>
          <a:p>
            <a:r>
              <a:rPr lang="es-MX" smtClean="0"/>
              <a:t>No Olvide Limpiar la Puerta!!!</a:t>
            </a:r>
          </a:p>
        </p:txBody>
      </p:sp>
      <p:pic>
        <p:nvPicPr>
          <p:cNvPr id="4" name="R25">
            <a:hlinkClick r:id="" action="ppaction://media"/>
          </p:cNvPr>
          <p:cNvPicPr>
            <a:picLocks noRot="1" noChangeAspect="1"/>
          </p:cNvPicPr>
          <p:nvPr>
            <a:wavAudioFile r:embed="rId1" name="R25"/>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8" descr="DSC08535.JPG"/>
          <p:cNvPicPr>
            <a:picLocks noGrp="1" noChangeAspect="1"/>
          </p:cNvPicPr>
          <p:nvPr>
            <p:ph sz="half" idx="2"/>
          </p:nvPr>
        </p:nvPicPr>
        <p:blipFill>
          <a:blip r:embed="rId4" cstate="screen"/>
          <a:srcRect/>
          <a:stretch>
            <a:fillRect/>
          </a:stretch>
        </p:blipFill>
        <p:spPr>
          <a:xfrm>
            <a:off x="6781800" y="1600200"/>
            <a:ext cx="1828800" cy="4214813"/>
          </a:xfrm>
        </p:spPr>
      </p:pic>
      <p:pic>
        <p:nvPicPr>
          <p:cNvPr id="36867" name="Content Placeholder 7" descr="DSC08507.JPG"/>
          <p:cNvPicPr>
            <a:picLocks noGrp="1" noChangeAspect="1"/>
          </p:cNvPicPr>
          <p:nvPr>
            <p:ph sz="half" idx="1"/>
          </p:nvPr>
        </p:nvPicPr>
        <p:blipFill>
          <a:blip r:embed="rId5" cstate="screen"/>
          <a:srcRect/>
          <a:stretch>
            <a:fillRect/>
          </a:stretch>
        </p:blipFill>
        <p:spPr>
          <a:xfrm>
            <a:off x="1168400" y="2209800"/>
            <a:ext cx="4775200" cy="3581400"/>
          </a:xfrm>
        </p:spPr>
      </p:pic>
      <p:sp>
        <p:nvSpPr>
          <p:cNvPr id="36868" name="Title 1"/>
          <p:cNvSpPr>
            <a:spLocks noGrp="1"/>
          </p:cNvSpPr>
          <p:nvPr>
            <p:ph type="title"/>
          </p:nvPr>
        </p:nvSpPr>
        <p:spPr>
          <a:xfrm>
            <a:off x="685800" y="228600"/>
            <a:ext cx="7772400" cy="1143000"/>
          </a:xfrm>
        </p:spPr>
        <p:txBody>
          <a:bodyPr/>
          <a:lstStyle/>
          <a:p>
            <a:r>
              <a:rPr lang="es-MX" smtClean="0"/>
              <a:t>Antes de Enjuagar Desinfecte de 20-30 min</a:t>
            </a:r>
          </a:p>
        </p:txBody>
      </p:sp>
      <p:pic>
        <p:nvPicPr>
          <p:cNvPr id="5" name="R26">
            <a:hlinkClick r:id="" action="ppaction://media"/>
          </p:cNvPr>
          <p:cNvPicPr>
            <a:picLocks noRot="1" noChangeAspect="1"/>
          </p:cNvPicPr>
          <p:nvPr>
            <a:wavAudioFile r:embed="rId1" name="R26"/>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4" cstate="screen"/>
          <a:srcRect/>
          <a:stretch>
            <a:fillRect/>
          </a:stretch>
        </p:blipFill>
        <p:spPr bwMode="auto">
          <a:xfrm>
            <a:off x="6070600" y="2362200"/>
            <a:ext cx="3149600" cy="2362200"/>
          </a:xfrm>
          <a:prstGeom prst="rect">
            <a:avLst/>
          </a:prstGeom>
          <a:noFill/>
          <a:ln w="9525">
            <a:noFill/>
            <a:miter lim="800000"/>
            <a:headEnd/>
            <a:tailEnd/>
          </a:ln>
        </p:spPr>
      </p:pic>
      <p:pic>
        <p:nvPicPr>
          <p:cNvPr id="37891" name="Picture 5"/>
          <p:cNvPicPr>
            <a:picLocks noChangeAspect="1" noChangeArrowheads="1"/>
          </p:cNvPicPr>
          <p:nvPr/>
        </p:nvPicPr>
        <p:blipFill>
          <a:blip r:embed="rId5" cstate="screen"/>
          <a:srcRect/>
          <a:stretch>
            <a:fillRect/>
          </a:stretch>
        </p:blipFill>
        <p:spPr bwMode="auto">
          <a:xfrm>
            <a:off x="3657600" y="4843463"/>
            <a:ext cx="2686050" cy="2014537"/>
          </a:xfrm>
          <a:prstGeom prst="rect">
            <a:avLst/>
          </a:prstGeom>
          <a:noFill/>
          <a:ln w="9525">
            <a:noFill/>
            <a:miter lim="800000"/>
            <a:headEnd/>
            <a:tailEnd/>
          </a:ln>
        </p:spPr>
      </p:pic>
      <p:pic>
        <p:nvPicPr>
          <p:cNvPr id="37892" name="Picture 6"/>
          <p:cNvPicPr>
            <a:picLocks noChangeAspect="1" noChangeArrowheads="1"/>
          </p:cNvPicPr>
          <p:nvPr/>
        </p:nvPicPr>
        <p:blipFill>
          <a:blip r:embed="rId6" cstate="screen"/>
          <a:srcRect/>
          <a:stretch>
            <a:fillRect/>
          </a:stretch>
        </p:blipFill>
        <p:spPr bwMode="auto">
          <a:xfrm>
            <a:off x="361950" y="2362200"/>
            <a:ext cx="3143250" cy="2357438"/>
          </a:xfrm>
          <a:prstGeom prst="rect">
            <a:avLst/>
          </a:prstGeom>
          <a:noFill/>
          <a:ln w="9525">
            <a:noFill/>
            <a:miter lim="800000"/>
            <a:headEnd/>
            <a:tailEnd/>
          </a:ln>
        </p:spPr>
      </p:pic>
      <p:pic>
        <p:nvPicPr>
          <p:cNvPr id="37893" name="Picture 7"/>
          <p:cNvPicPr>
            <a:picLocks noChangeAspect="1" noChangeArrowheads="1"/>
          </p:cNvPicPr>
          <p:nvPr/>
        </p:nvPicPr>
        <p:blipFill>
          <a:blip r:embed="rId7" cstate="screen"/>
          <a:srcRect/>
          <a:stretch>
            <a:fillRect/>
          </a:stretch>
        </p:blipFill>
        <p:spPr bwMode="auto">
          <a:xfrm>
            <a:off x="3733800" y="1905000"/>
            <a:ext cx="2209800" cy="2946400"/>
          </a:xfrm>
          <a:prstGeom prst="rect">
            <a:avLst/>
          </a:prstGeom>
          <a:noFill/>
          <a:ln w="9525">
            <a:noFill/>
            <a:miter lim="800000"/>
            <a:headEnd/>
            <a:tailEnd/>
          </a:ln>
        </p:spPr>
      </p:pic>
      <p:sp>
        <p:nvSpPr>
          <p:cNvPr id="37894" name="Title 1"/>
          <p:cNvSpPr>
            <a:spLocks noGrp="1"/>
          </p:cNvSpPr>
          <p:nvPr>
            <p:ph type="title"/>
          </p:nvPr>
        </p:nvSpPr>
        <p:spPr>
          <a:xfrm>
            <a:off x="685800" y="457200"/>
            <a:ext cx="7772400" cy="1143000"/>
          </a:xfrm>
        </p:spPr>
        <p:txBody>
          <a:bodyPr/>
          <a:lstStyle/>
          <a:p>
            <a:r>
              <a:rPr lang="es-MX" smtClean="0"/>
              <a:t>Limpie y Desinfecte el Piso y los Pedales del Camión</a:t>
            </a:r>
          </a:p>
        </p:txBody>
      </p:sp>
      <p:pic>
        <p:nvPicPr>
          <p:cNvPr id="7" name="R27">
            <a:hlinkClick r:id="" action="ppaction://media"/>
          </p:cNvPr>
          <p:cNvPicPr>
            <a:picLocks noRot="1" noChangeAspect="1"/>
          </p:cNvPicPr>
          <p:nvPr>
            <a:wavAudioFile r:embed="rId1" name="R27"/>
          </p:nvPr>
        </p:nvPicPr>
        <p:blipFill>
          <a:blip r:embed="rId8"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descr="DSC08537.JPG"/>
          <p:cNvPicPr>
            <a:picLocks noGrp="1" noChangeAspect="1"/>
          </p:cNvPicPr>
          <p:nvPr>
            <p:ph idx="1"/>
          </p:nvPr>
        </p:nvPicPr>
        <p:blipFill>
          <a:blip r:embed="rId4" cstate="screen"/>
          <a:srcRect/>
          <a:stretch>
            <a:fillRect/>
          </a:stretch>
        </p:blipFill>
        <p:spPr>
          <a:xfrm>
            <a:off x="1828800" y="1752600"/>
            <a:ext cx="5486400" cy="4114800"/>
          </a:xfrm>
        </p:spPr>
      </p:pic>
      <p:sp>
        <p:nvSpPr>
          <p:cNvPr id="38915" name="Title 1"/>
          <p:cNvSpPr>
            <a:spLocks noGrp="1"/>
          </p:cNvSpPr>
          <p:nvPr>
            <p:ph type="title"/>
          </p:nvPr>
        </p:nvSpPr>
        <p:spPr>
          <a:xfrm>
            <a:off x="685800" y="381000"/>
            <a:ext cx="7772400" cy="1143000"/>
          </a:xfrm>
        </p:spPr>
        <p:txBody>
          <a:bodyPr/>
          <a:lstStyle/>
          <a:p>
            <a:r>
              <a:rPr lang="es-MX" smtClean="0"/>
              <a:t>Al Terminar Deje Secar Perfectamente</a:t>
            </a:r>
          </a:p>
        </p:txBody>
      </p:sp>
      <p:pic>
        <p:nvPicPr>
          <p:cNvPr id="4" name="R28">
            <a:hlinkClick r:id="" action="ppaction://media"/>
          </p:cNvPr>
          <p:cNvPicPr>
            <a:picLocks noRot="1" noChangeAspect="1"/>
          </p:cNvPicPr>
          <p:nvPr>
            <a:wavAudioFile r:embed="rId1" name="R28"/>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38200" y="152400"/>
            <a:ext cx="7772400" cy="2133600"/>
          </a:xfrm>
          <a:prstGeom prst="rect">
            <a:avLst/>
          </a:prstGeom>
          <a:noFill/>
          <a:ln w="9525">
            <a:noFill/>
            <a:miter lim="800000"/>
            <a:headEnd/>
            <a:tailEnd/>
          </a:ln>
        </p:spPr>
        <p:txBody>
          <a:bodyPr anchor="ctr"/>
          <a:lstStyle/>
          <a:p>
            <a:pPr algn="ctr" eaLnBrk="0" hangingPunct="0">
              <a:defRPr/>
            </a:pPr>
            <a:r>
              <a:rPr lang="es-MX" sz="4400" kern="0" dirty="0">
                <a:solidFill>
                  <a:srgbClr val="FFFF00"/>
                </a:solidFill>
                <a:latin typeface="Comic Sans MS" pitchFamily="66" charset="0"/>
                <a:ea typeface="+mj-ea"/>
                <a:cs typeface="+mj-cs"/>
              </a:rPr>
              <a:t>Reparación de cercos</a:t>
            </a:r>
            <a:br>
              <a:rPr lang="es-MX" sz="4400" kern="0" dirty="0">
                <a:solidFill>
                  <a:srgbClr val="FFFF00"/>
                </a:solidFill>
                <a:latin typeface="Comic Sans MS" pitchFamily="66" charset="0"/>
                <a:ea typeface="+mj-ea"/>
                <a:cs typeface="+mj-cs"/>
              </a:rPr>
            </a:br>
            <a:r>
              <a:rPr lang="es-MX" sz="4400" kern="0" dirty="0">
                <a:solidFill>
                  <a:srgbClr val="FF0000"/>
                </a:solidFill>
                <a:latin typeface="Comic Sans MS" pitchFamily="66" charset="0"/>
                <a:ea typeface="+mj-ea"/>
                <a:cs typeface="+mj-cs"/>
              </a:rPr>
              <a:t>Aleje Toda Clase de Animales de los Corrales</a:t>
            </a:r>
            <a:endParaRPr lang="es-MX" sz="4400" kern="0" dirty="0">
              <a:solidFill>
                <a:srgbClr val="FFFF00"/>
              </a:solidFill>
              <a:latin typeface="Comic Sans MS" pitchFamily="66" charset="0"/>
              <a:ea typeface="+mj-ea"/>
              <a:cs typeface="+mj-cs"/>
            </a:endParaRPr>
          </a:p>
        </p:txBody>
      </p:sp>
      <p:pic>
        <p:nvPicPr>
          <p:cNvPr id="39939" name="Picture 5" descr="fence pic.JPG"/>
          <p:cNvPicPr>
            <a:picLocks noChangeAspect="1"/>
          </p:cNvPicPr>
          <p:nvPr/>
        </p:nvPicPr>
        <p:blipFill>
          <a:blip r:embed="rId4" cstate="screen"/>
          <a:srcRect/>
          <a:stretch>
            <a:fillRect/>
          </a:stretch>
        </p:blipFill>
        <p:spPr bwMode="auto">
          <a:xfrm>
            <a:off x="1371600" y="2667000"/>
            <a:ext cx="6364288" cy="1371600"/>
          </a:xfrm>
          <a:prstGeom prst="rect">
            <a:avLst/>
          </a:prstGeom>
          <a:noFill/>
          <a:ln w="9525">
            <a:noFill/>
            <a:miter lim="800000"/>
            <a:headEnd/>
            <a:tailEnd/>
          </a:ln>
        </p:spPr>
      </p:pic>
      <p:pic>
        <p:nvPicPr>
          <p:cNvPr id="39940" name="Content Placeholder 4" descr="http://www.angellscustomwelding.com/assets/images/custom-metal-pipe-fence/custom-metal-pipe-fence-working-with-top-caps.jpg"/>
          <p:cNvPicPr>
            <a:picLocks noGrp="1" noChangeAspect="1" noChangeArrowheads="1"/>
          </p:cNvPicPr>
          <p:nvPr>
            <p:ph idx="1"/>
          </p:nvPr>
        </p:nvPicPr>
        <p:blipFill>
          <a:blip r:embed="rId5" cstate="screen"/>
          <a:srcRect/>
          <a:stretch>
            <a:fillRect/>
          </a:stretch>
        </p:blipFill>
        <p:spPr>
          <a:xfrm>
            <a:off x="2590800" y="4191000"/>
            <a:ext cx="3886200" cy="2438400"/>
          </a:xfrm>
        </p:spPr>
      </p:pic>
      <p:pic>
        <p:nvPicPr>
          <p:cNvPr id="5" name="R29">
            <a:hlinkClick r:id="" action="ppaction://media"/>
          </p:cNvPr>
          <p:cNvPicPr>
            <a:picLocks noRot="1" noChangeAspect="1"/>
          </p:cNvPicPr>
          <p:nvPr>
            <a:wavAudioFile r:embed="rId1" name="R29"/>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IMG_2126.jpg"/>
          <p:cNvPicPr>
            <a:picLocks noChangeAspect="1"/>
          </p:cNvPicPr>
          <p:nvPr/>
        </p:nvPicPr>
        <p:blipFill>
          <a:blip r:embed="rId4" cstate="screen"/>
          <a:srcRect/>
          <a:stretch>
            <a:fillRect/>
          </a:stretch>
        </p:blipFill>
        <p:spPr bwMode="auto">
          <a:xfrm>
            <a:off x="6324600" y="1752600"/>
            <a:ext cx="2667000" cy="3556000"/>
          </a:xfrm>
          <a:prstGeom prst="rect">
            <a:avLst/>
          </a:prstGeom>
          <a:noFill/>
          <a:ln w="9525">
            <a:noFill/>
            <a:miter lim="800000"/>
            <a:headEnd/>
            <a:tailEnd/>
          </a:ln>
        </p:spPr>
      </p:pic>
      <p:pic>
        <p:nvPicPr>
          <p:cNvPr id="13315" name="Picture 4" descr="http://www.partners-in-reproduction.com/images/retained-placenta210.jpg"/>
          <p:cNvPicPr>
            <a:picLocks noChangeAspect="1" noChangeArrowheads="1"/>
          </p:cNvPicPr>
          <p:nvPr/>
        </p:nvPicPr>
        <p:blipFill>
          <a:blip r:embed="rId5" cstate="screen"/>
          <a:srcRect/>
          <a:stretch>
            <a:fillRect/>
          </a:stretch>
        </p:blipFill>
        <p:spPr bwMode="auto">
          <a:xfrm>
            <a:off x="3657600" y="4749800"/>
            <a:ext cx="2667000" cy="2032000"/>
          </a:xfrm>
          <a:prstGeom prst="rect">
            <a:avLst/>
          </a:prstGeom>
          <a:noFill/>
          <a:ln w="9525">
            <a:noFill/>
            <a:miter lim="800000"/>
            <a:headEnd/>
            <a:tailEnd/>
          </a:ln>
        </p:spPr>
      </p:pic>
      <p:sp>
        <p:nvSpPr>
          <p:cNvPr id="13316" name="Title 1"/>
          <p:cNvSpPr>
            <a:spLocks noGrp="1"/>
          </p:cNvSpPr>
          <p:nvPr>
            <p:ph type="title"/>
          </p:nvPr>
        </p:nvSpPr>
        <p:spPr>
          <a:xfrm>
            <a:off x="838200" y="228600"/>
            <a:ext cx="7239000" cy="1143000"/>
          </a:xfrm>
        </p:spPr>
        <p:txBody>
          <a:bodyPr/>
          <a:lstStyle/>
          <a:p>
            <a:pPr eaLnBrk="1" hangingPunct="1"/>
            <a:r>
              <a:rPr lang="es-MX" smtClean="0"/>
              <a:t>Ventajas: Bioseguridad</a:t>
            </a:r>
          </a:p>
        </p:txBody>
      </p:sp>
      <p:sp>
        <p:nvSpPr>
          <p:cNvPr id="13317" name="Content Placeholder 2"/>
          <p:cNvSpPr>
            <a:spLocks noGrp="1"/>
          </p:cNvSpPr>
          <p:nvPr>
            <p:ph idx="1"/>
          </p:nvPr>
        </p:nvSpPr>
        <p:spPr>
          <a:xfrm>
            <a:off x="228600" y="1371600"/>
            <a:ext cx="6477000" cy="3733800"/>
          </a:xfrm>
        </p:spPr>
        <p:txBody>
          <a:bodyPr/>
          <a:lstStyle/>
          <a:p>
            <a:pPr marL="514350" indent="-514350" eaLnBrk="1" hangingPunct="1">
              <a:spcBef>
                <a:spcPts val="600"/>
              </a:spcBef>
              <a:spcAft>
                <a:spcPts val="1200"/>
              </a:spcAft>
              <a:buFont typeface="Times New Roman" pitchFamily="18" charset="0"/>
              <a:buAutoNum type="arabicPeriod"/>
            </a:pPr>
            <a:r>
              <a:rPr lang="es-MX" smtClean="0"/>
              <a:t>Previene contagios</a:t>
            </a:r>
          </a:p>
          <a:p>
            <a:pPr marL="514350" indent="-514350" eaLnBrk="1" hangingPunct="1">
              <a:spcBef>
                <a:spcPts val="600"/>
              </a:spcBef>
              <a:spcAft>
                <a:spcPts val="1200"/>
              </a:spcAft>
              <a:buFont typeface="Times New Roman" pitchFamily="18" charset="0"/>
              <a:buAutoNum type="arabicPeriod"/>
            </a:pPr>
            <a:r>
              <a:rPr lang="es-MX" smtClean="0"/>
              <a:t>Identifica enfermedades tempranas</a:t>
            </a:r>
          </a:p>
          <a:p>
            <a:pPr marL="514350" indent="-514350" eaLnBrk="1" hangingPunct="1">
              <a:spcBef>
                <a:spcPts val="600"/>
              </a:spcBef>
              <a:spcAft>
                <a:spcPts val="1200"/>
              </a:spcAft>
              <a:buFont typeface="Times New Roman" pitchFamily="18" charset="0"/>
              <a:buAutoNum type="arabicPeriod"/>
            </a:pPr>
            <a:r>
              <a:rPr lang="es-MX" smtClean="0"/>
              <a:t>Ofrecer alimento suficiente</a:t>
            </a:r>
          </a:p>
          <a:p>
            <a:pPr marL="514350" indent="-514350" eaLnBrk="1" hangingPunct="1">
              <a:spcBef>
                <a:spcPts val="600"/>
              </a:spcBef>
              <a:spcAft>
                <a:spcPts val="1200"/>
              </a:spcAft>
              <a:buFont typeface="Times New Roman" pitchFamily="18" charset="0"/>
              <a:buAutoNum type="arabicPeriod"/>
            </a:pPr>
            <a:r>
              <a:rPr lang="es-MX" smtClean="0"/>
              <a:t>Mejora el bienestar animal</a:t>
            </a:r>
          </a:p>
        </p:txBody>
      </p:sp>
      <p:pic>
        <p:nvPicPr>
          <p:cNvPr id="6" name="R3">
            <a:hlinkClick r:id="" action="ppaction://media"/>
          </p:cNvPr>
          <p:cNvPicPr>
            <a:picLocks noRot="1" noChangeAspect="1"/>
          </p:cNvPicPr>
          <p:nvPr>
            <a:wavAudioFile r:embed="rId1" name="R3"/>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762000" y="381000"/>
            <a:ext cx="7772400" cy="1143000"/>
          </a:xfrm>
        </p:spPr>
        <p:txBody>
          <a:bodyPr/>
          <a:lstStyle/>
          <a:p>
            <a:r>
              <a:rPr lang="es-MX" smtClean="0"/>
              <a:t>Reporte</a:t>
            </a:r>
          </a:p>
        </p:txBody>
      </p:sp>
      <p:pic>
        <p:nvPicPr>
          <p:cNvPr id="40963" name="Picture 2"/>
          <p:cNvPicPr>
            <a:picLocks noGrp="1" noChangeAspect="1" noChangeArrowheads="1"/>
          </p:cNvPicPr>
          <p:nvPr>
            <p:ph sz="half" idx="1"/>
          </p:nvPr>
        </p:nvPicPr>
        <p:blipFill>
          <a:blip r:embed="rId4" cstate="screen"/>
          <a:srcRect/>
          <a:stretch>
            <a:fillRect/>
          </a:stretch>
        </p:blipFill>
        <p:spPr>
          <a:xfrm>
            <a:off x="152400" y="1752600"/>
            <a:ext cx="5029200" cy="3911600"/>
          </a:xfrm>
        </p:spPr>
      </p:pic>
      <p:sp>
        <p:nvSpPr>
          <p:cNvPr id="40964" name="Content Placeholder 4"/>
          <p:cNvSpPr>
            <a:spLocks noGrp="1"/>
          </p:cNvSpPr>
          <p:nvPr>
            <p:ph sz="half" idx="2"/>
          </p:nvPr>
        </p:nvSpPr>
        <p:spPr>
          <a:xfrm>
            <a:off x="5334000" y="1600200"/>
            <a:ext cx="3810000" cy="4114800"/>
          </a:xfrm>
        </p:spPr>
        <p:txBody>
          <a:bodyPr/>
          <a:lstStyle/>
          <a:p>
            <a:r>
              <a:rPr lang="es-MX" smtClean="0"/>
              <a:t>Animales enfermos</a:t>
            </a:r>
          </a:p>
          <a:p>
            <a:r>
              <a:rPr lang="es-MX" smtClean="0"/>
              <a:t>Actitudes sospechosas de gente o animales</a:t>
            </a:r>
          </a:p>
          <a:p>
            <a:r>
              <a:rPr lang="es-MX" smtClean="0"/>
              <a:t>Todo tipo de eventos sospechosos</a:t>
            </a:r>
          </a:p>
        </p:txBody>
      </p:sp>
      <p:pic>
        <p:nvPicPr>
          <p:cNvPr id="5" name="R30">
            <a:hlinkClick r:id="" action="ppaction://media"/>
          </p:cNvPr>
          <p:cNvPicPr>
            <a:picLocks noRot="1" noChangeAspect="1"/>
          </p:cNvPicPr>
          <p:nvPr>
            <a:wavAudioFile r:embed="rId1" name="R30"/>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152400"/>
            <a:ext cx="7772400" cy="1295400"/>
          </a:xfrm>
        </p:spPr>
        <p:txBody>
          <a:bodyPr/>
          <a:lstStyle/>
          <a:p>
            <a:r>
              <a:rPr lang="es-MX" smtClean="0"/>
              <a:t>En su Trabajo… </a:t>
            </a:r>
            <a:br>
              <a:rPr lang="es-MX" smtClean="0"/>
            </a:br>
            <a:r>
              <a:rPr lang="es-MX" smtClean="0"/>
              <a:t>Mejore el Bienestar Animal</a:t>
            </a:r>
          </a:p>
        </p:txBody>
      </p:sp>
      <p:pic>
        <p:nvPicPr>
          <p:cNvPr id="41987" name="Picture 3" descr="Milker on Carousel.JPG"/>
          <p:cNvPicPr>
            <a:picLocks noChangeAspect="1"/>
          </p:cNvPicPr>
          <p:nvPr/>
        </p:nvPicPr>
        <p:blipFill>
          <a:blip r:embed="rId4" cstate="screen"/>
          <a:srcRect/>
          <a:stretch>
            <a:fillRect/>
          </a:stretch>
        </p:blipFill>
        <p:spPr bwMode="auto">
          <a:xfrm>
            <a:off x="2895600" y="1905000"/>
            <a:ext cx="3276600" cy="4114800"/>
          </a:xfrm>
          <a:prstGeom prst="rect">
            <a:avLst/>
          </a:prstGeom>
          <a:noFill/>
          <a:ln w="9525">
            <a:noFill/>
            <a:miter lim="800000"/>
            <a:headEnd/>
            <a:tailEnd/>
          </a:ln>
        </p:spPr>
      </p:pic>
      <p:pic>
        <p:nvPicPr>
          <p:cNvPr id="41988" name="Picture 4" descr="P0001045.JPG"/>
          <p:cNvPicPr>
            <a:picLocks noChangeAspect="1"/>
          </p:cNvPicPr>
          <p:nvPr/>
        </p:nvPicPr>
        <p:blipFill>
          <a:blip r:embed="rId5" cstate="screen"/>
          <a:srcRect/>
          <a:stretch>
            <a:fillRect/>
          </a:stretch>
        </p:blipFill>
        <p:spPr bwMode="auto">
          <a:xfrm>
            <a:off x="342900" y="2590800"/>
            <a:ext cx="2514600" cy="1676400"/>
          </a:xfrm>
          <a:prstGeom prst="rect">
            <a:avLst/>
          </a:prstGeom>
          <a:noFill/>
          <a:ln w="9525">
            <a:noFill/>
            <a:miter lim="800000"/>
            <a:headEnd/>
            <a:tailEnd/>
          </a:ln>
        </p:spPr>
      </p:pic>
      <p:pic>
        <p:nvPicPr>
          <p:cNvPr id="41989" name="Picture 5" descr="P0001073.JPG"/>
          <p:cNvPicPr>
            <a:picLocks noChangeAspect="1"/>
          </p:cNvPicPr>
          <p:nvPr/>
        </p:nvPicPr>
        <p:blipFill>
          <a:blip r:embed="rId6" cstate="screen"/>
          <a:srcRect/>
          <a:stretch>
            <a:fillRect/>
          </a:stretch>
        </p:blipFill>
        <p:spPr bwMode="auto">
          <a:xfrm>
            <a:off x="0" y="3886200"/>
            <a:ext cx="2933700" cy="1955800"/>
          </a:xfrm>
          <a:prstGeom prst="rect">
            <a:avLst/>
          </a:prstGeom>
          <a:noFill/>
          <a:ln w="9525">
            <a:noFill/>
            <a:miter lim="800000"/>
            <a:headEnd/>
            <a:tailEnd/>
          </a:ln>
        </p:spPr>
      </p:pic>
      <p:pic>
        <p:nvPicPr>
          <p:cNvPr id="41990" name="Picture 7" descr="P0000572.JPG"/>
          <p:cNvPicPr>
            <a:picLocks noChangeAspect="1"/>
          </p:cNvPicPr>
          <p:nvPr/>
        </p:nvPicPr>
        <p:blipFill>
          <a:blip r:embed="rId7" cstate="screen"/>
          <a:srcRect/>
          <a:stretch>
            <a:fillRect/>
          </a:stretch>
        </p:blipFill>
        <p:spPr bwMode="auto">
          <a:xfrm>
            <a:off x="0" y="1524000"/>
            <a:ext cx="2895600" cy="1069975"/>
          </a:xfrm>
          <a:prstGeom prst="rect">
            <a:avLst/>
          </a:prstGeom>
          <a:noFill/>
          <a:ln w="9525">
            <a:noFill/>
            <a:miter lim="800000"/>
            <a:headEnd/>
            <a:tailEnd/>
          </a:ln>
        </p:spPr>
      </p:pic>
      <p:pic>
        <p:nvPicPr>
          <p:cNvPr id="41991" name="Picture 8" descr="IMG_0365.JPG"/>
          <p:cNvPicPr>
            <a:picLocks noChangeAspect="1"/>
          </p:cNvPicPr>
          <p:nvPr/>
        </p:nvPicPr>
        <p:blipFill>
          <a:blip r:embed="rId8" cstate="screen"/>
          <a:srcRect/>
          <a:stretch>
            <a:fillRect/>
          </a:stretch>
        </p:blipFill>
        <p:spPr bwMode="auto">
          <a:xfrm>
            <a:off x="6172200" y="1676400"/>
            <a:ext cx="2222500" cy="2286000"/>
          </a:xfrm>
          <a:prstGeom prst="rect">
            <a:avLst/>
          </a:prstGeom>
          <a:noFill/>
          <a:ln w="9525">
            <a:noFill/>
            <a:miter lim="800000"/>
            <a:headEnd/>
            <a:tailEnd/>
          </a:ln>
        </p:spPr>
      </p:pic>
      <p:pic>
        <p:nvPicPr>
          <p:cNvPr id="41992" name="Picture 9" descr="NennichCowsAtHeadlocksDrylot.JPG"/>
          <p:cNvPicPr>
            <a:picLocks noChangeAspect="1"/>
          </p:cNvPicPr>
          <p:nvPr/>
        </p:nvPicPr>
        <p:blipFill>
          <a:blip r:embed="rId9" cstate="screen"/>
          <a:srcRect/>
          <a:stretch>
            <a:fillRect/>
          </a:stretch>
        </p:blipFill>
        <p:spPr bwMode="auto">
          <a:xfrm>
            <a:off x="6019800" y="3962400"/>
            <a:ext cx="3124200" cy="1600200"/>
          </a:xfrm>
          <a:prstGeom prst="rect">
            <a:avLst/>
          </a:prstGeom>
          <a:noFill/>
          <a:ln w="9525">
            <a:noFill/>
            <a:miter lim="800000"/>
            <a:headEnd/>
            <a:tailEnd/>
          </a:ln>
        </p:spPr>
      </p:pic>
      <p:pic>
        <p:nvPicPr>
          <p:cNvPr id="9" name="R31">
            <a:hlinkClick r:id="" action="ppaction://media"/>
          </p:cNvPr>
          <p:cNvPicPr>
            <a:picLocks noRot="1" noChangeAspect="1"/>
          </p:cNvPicPr>
          <p:nvPr>
            <a:wavAudioFile r:embed="rId1" name="R31"/>
          </p:nvPr>
        </p:nvPicPr>
        <p:blipFill>
          <a:blip r:embed="rId10"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228600"/>
            <a:ext cx="7772400" cy="1371600"/>
          </a:xfrm>
        </p:spPr>
        <p:txBody>
          <a:bodyPr/>
          <a:lstStyle/>
          <a:p>
            <a:r>
              <a:rPr lang="es-MX" smtClean="0"/>
              <a:t>Los Procedimientos Varían Según el Área de Producción</a:t>
            </a:r>
          </a:p>
        </p:txBody>
      </p:sp>
      <p:sp>
        <p:nvSpPr>
          <p:cNvPr id="43011" name="Content Placeholder 2"/>
          <p:cNvSpPr>
            <a:spLocks noGrp="1"/>
          </p:cNvSpPr>
          <p:nvPr>
            <p:ph idx="1"/>
          </p:nvPr>
        </p:nvSpPr>
        <p:spPr>
          <a:xfrm>
            <a:off x="685800" y="1752600"/>
            <a:ext cx="7772400" cy="4114800"/>
          </a:xfrm>
        </p:spPr>
        <p:txBody>
          <a:bodyPr/>
          <a:lstStyle/>
          <a:p>
            <a:r>
              <a:rPr lang="es-MX" smtClean="0"/>
              <a:t>Proporcione un ambiente limpio y con bajo estrés </a:t>
            </a:r>
          </a:p>
          <a:p>
            <a:r>
              <a:rPr lang="es-MX" smtClean="0"/>
              <a:t>El estrés imposibilita al animal a defenderse contra las enfermedades</a:t>
            </a:r>
          </a:p>
          <a:p>
            <a:r>
              <a:rPr lang="es-MX" smtClean="0"/>
              <a:t>Los programas de vacunación ayudan a los animales a mejorar su salud</a:t>
            </a:r>
          </a:p>
          <a:p>
            <a:r>
              <a:rPr lang="es-MX" smtClean="0"/>
              <a:t>El manejo debe ser calmado y ligero</a:t>
            </a:r>
          </a:p>
          <a:p>
            <a:endParaRPr lang="en-US" smtClean="0"/>
          </a:p>
        </p:txBody>
      </p:sp>
      <p:pic>
        <p:nvPicPr>
          <p:cNvPr id="4" name="R32">
            <a:hlinkClick r:id="" action="ppaction://media"/>
          </p:cNvPr>
          <p:cNvPicPr>
            <a:picLocks noRot="1" noChangeAspect="1"/>
          </p:cNvPicPr>
          <p:nvPr>
            <a:wavAudioFile r:embed="rId1" name="R32"/>
          </p:nvPr>
        </p:nvPicPr>
        <p:blipFill>
          <a:blip r:embed="rId4"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838200" y="304800"/>
            <a:ext cx="7772400" cy="1143000"/>
          </a:xfrm>
        </p:spPr>
        <p:txBody>
          <a:bodyPr/>
          <a:lstStyle/>
          <a:p>
            <a:r>
              <a:rPr lang="es-MX" smtClean="0"/>
              <a:t>Si Usted es Responsable de Cuidar a los Becerritos</a:t>
            </a:r>
          </a:p>
        </p:txBody>
      </p:sp>
      <p:sp>
        <p:nvSpPr>
          <p:cNvPr id="44035" name="Content Placeholder 2"/>
          <p:cNvSpPr>
            <a:spLocks noGrp="1"/>
          </p:cNvSpPr>
          <p:nvPr>
            <p:ph sz="half" idx="1"/>
          </p:nvPr>
        </p:nvSpPr>
        <p:spPr>
          <a:xfrm>
            <a:off x="457200" y="1676400"/>
            <a:ext cx="4953000" cy="4114800"/>
          </a:xfrm>
        </p:spPr>
        <p:txBody>
          <a:bodyPr/>
          <a:lstStyle/>
          <a:p>
            <a:pPr>
              <a:spcBef>
                <a:spcPts val="1200"/>
              </a:spcBef>
              <a:spcAft>
                <a:spcPts val="1200"/>
              </a:spcAft>
            </a:pPr>
            <a:r>
              <a:rPr lang="es-MX" sz="3200" smtClean="0"/>
              <a:t>Proporcione un lugar limpio y seco</a:t>
            </a:r>
          </a:p>
          <a:p>
            <a:pPr>
              <a:spcBef>
                <a:spcPts val="1200"/>
              </a:spcBef>
              <a:spcAft>
                <a:spcPts val="1200"/>
              </a:spcAft>
            </a:pPr>
            <a:r>
              <a:rPr lang="es-MX" sz="3200" smtClean="0"/>
              <a:t>Separe a los becerros de los animales viejos</a:t>
            </a:r>
          </a:p>
          <a:p>
            <a:pPr>
              <a:spcBef>
                <a:spcPts val="1200"/>
              </a:spcBef>
              <a:spcAft>
                <a:spcPts val="1200"/>
              </a:spcAft>
            </a:pPr>
            <a:r>
              <a:rPr lang="es-MX" sz="3200" smtClean="0"/>
              <a:t>Trabaje primero con becerros y luego con los animales viejos</a:t>
            </a:r>
          </a:p>
        </p:txBody>
      </p:sp>
      <p:pic>
        <p:nvPicPr>
          <p:cNvPr id="44036" name="Content Placeholder 4" descr="i-phone04192010 010.JPG"/>
          <p:cNvPicPr>
            <a:picLocks noGrp="1" noChangeAspect="1"/>
          </p:cNvPicPr>
          <p:nvPr>
            <p:ph sz="half" idx="2"/>
          </p:nvPr>
        </p:nvPicPr>
        <p:blipFill>
          <a:blip r:embed="rId4" cstate="screen"/>
          <a:srcRect/>
          <a:stretch>
            <a:fillRect/>
          </a:stretch>
        </p:blipFill>
        <p:spPr>
          <a:xfrm>
            <a:off x="5715000" y="1905000"/>
            <a:ext cx="2990850" cy="3987800"/>
          </a:xfrm>
        </p:spPr>
      </p:pic>
      <p:pic>
        <p:nvPicPr>
          <p:cNvPr id="5" name="R33">
            <a:hlinkClick r:id="" action="ppaction://media"/>
          </p:cNvPr>
          <p:cNvPicPr>
            <a:picLocks noRot="1" noChangeAspect="1"/>
          </p:cNvPicPr>
          <p:nvPr>
            <a:wavAudioFile r:embed="rId1" name="R33"/>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85800" y="228600"/>
            <a:ext cx="7772400" cy="1524000"/>
          </a:xfrm>
        </p:spPr>
        <p:txBody>
          <a:bodyPr/>
          <a:lstStyle/>
          <a:p>
            <a:r>
              <a:rPr lang="es-MX" smtClean="0"/>
              <a:t>Cuidado de los Becerritos, Continuación. . .</a:t>
            </a:r>
          </a:p>
        </p:txBody>
      </p:sp>
      <p:sp>
        <p:nvSpPr>
          <p:cNvPr id="45059" name="Content Placeholder 2"/>
          <p:cNvSpPr>
            <a:spLocks noGrp="1"/>
          </p:cNvSpPr>
          <p:nvPr>
            <p:ph sz="half" idx="1"/>
          </p:nvPr>
        </p:nvSpPr>
        <p:spPr>
          <a:xfrm>
            <a:off x="4724400" y="1905000"/>
            <a:ext cx="4114800" cy="3810000"/>
          </a:xfrm>
        </p:spPr>
        <p:txBody>
          <a:bodyPr/>
          <a:lstStyle/>
          <a:p>
            <a:r>
              <a:rPr lang="es-MX" sz="3200" smtClean="0"/>
              <a:t>Comer calostro</a:t>
            </a:r>
          </a:p>
          <a:p>
            <a:pPr lvl="1"/>
            <a:r>
              <a:rPr lang="es-MX" sz="2800" smtClean="0"/>
              <a:t>Los anticuerpos en el calostro protege al becerro de enfermedades</a:t>
            </a:r>
          </a:p>
          <a:p>
            <a:r>
              <a:rPr lang="es-MX" sz="3200" smtClean="0"/>
              <a:t>Ponga el cordón umbilical en yodo</a:t>
            </a:r>
          </a:p>
        </p:txBody>
      </p:sp>
      <p:pic>
        <p:nvPicPr>
          <p:cNvPr id="45060" name="Picture 4" descr="0568660-R1-034-15A.jpg"/>
          <p:cNvPicPr>
            <a:picLocks noChangeAspect="1"/>
          </p:cNvPicPr>
          <p:nvPr/>
        </p:nvPicPr>
        <p:blipFill>
          <a:blip r:embed="rId4" cstate="screen"/>
          <a:srcRect t="-2513"/>
          <a:stretch>
            <a:fillRect/>
          </a:stretch>
        </p:blipFill>
        <p:spPr bwMode="auto">
          <a:xfrm>
            <a:off x="304800" y="1828800"/>
            <a:ext cx="4294188" cy="3733800"/>
          </a:xfrm>
          <a:prstGeom prst="rect">
            <a:avLst/>
          </a:prstGeom>
          <a:noFill/>
          <a:ln w="9525">
            <a:noFill/>
            <a:miter lim="800000"/>
            <a:headEnd/>
            <a:tailEnd/>
          </a:ln>
        </p:spPr>
      </p:pic>
      <p:pic>
        <p:nvPicPr>
          <p:cNvPr id="5" name="R34">
            <a:hlinkClick r:id="" action="ppaction://media"/>
          </p:cNvPr>
          <p:cNvPicPr>
            <a:picLocks noRot="1" noChangeAspect="1"/>
          </p:cNvPicPr>
          <p:nvPr>
            <a:wavAudioFile r:embed="rId1" name="R34"/>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381000"/>
            <a:ext cx="7772400" cy="1143000"/>
          </a:xfrm>
        </p:spPr>
        <p:txBody>
          <a:bodyPr/>
          <a:lstStyle/>
          <a:p>
            <a:r>
              <a:rPr lang="es-MX" smtClean="0"/>
              <a:t>Programas de Vacunación</a:t>
            </a:r>
          </a:p>
        </p:txBody>
      </p:sp>
      <p:sp>
        <p:nvSpPr>
          <p:cNvPr id="46083" name="Content Placeholder 2"/>
          <p:cNvSpPr>
            <a:spLocks noGrp="1"/>
          </p:cNvSpPr>
          <p:nvPr>
            <p:ph sz="half" idx="1"/>
          </p:nvPr>
        </p:nvSpPr>
        <p:spPr>
          <a:xfrm>
            <a:off x="304800" y="1524000"/>
            <a:ext cx="4648200" cy="4114800"/>
          </a:xfrm>
        </p:spPr>
        <p:txBody>
          <a:bodyPr/>
          <a:lstStyle/>
          <a:p>
            <a:pPr>
              <a:spcBef>
                <a:spcPts val="1200"/>
              </a:spcBef>
              <a:spcAft>
                <a:spcPts val="1200"/>
              </a:spcAft>
            </a:pPr>
            <a:r>
              <a:rPr lang="es-MX" sz="3200" dirty="0" smtClean="0"/>
              <a:t>Previenen ciertas enfermedades</a:t>
            </a:r>
          </a:p>
          <a:p>
            <a:pPr>
              <a:spcBef>
                <a:spcPts val="1200"/>
              </a:spcBef>
              <a:spcAft>
                <a:spcPts val="1200"/>
              </a:spcAft>
            </a:pPr>
            <a:r>
              <a:rPr lang="es-MX" sz="3200" dirty="0" smtClean="0"/>
              <a:t>Si estas se presentan siga los procedimientos indicados por el dueño o el veterinario</a:t>
            </a:r>
          </a:p>
        </p:txBody>
      </p:sp>
      <p:grpSp>
        <p:nvGrpSpPr>
          <p:cNvPr id="46084" name="Group 10"/>
          <p:cNvGrpSpPr>
            <a:grpSpLocks/>
          </p:cNvGrpSpPr>
          <p:nvPr/>
        </p:nvGrpSpPr>
        <p:grpSpPr bwMode="auto">
          <a:xfrm>
            <a:off x="4953000" y="2133600"/>
            <a:ext cx="4114800" cy="4114800"/>
            <a:chOff x="4876800" y="2514600"/>
            <a:chExt cx="4114800" cy="4114800"/>
          </a:xfrm>
        </p:grpSpPr>
        <p:pic>
          <p:nvPicPr>
            <p:cNvPr id="46086" name="Picture 10" descr="http://pranimalhealth.com/Lisa%20pictures/products/CVAC/cvac5.jpg"/>
            <p:cNvPicPr>
              <a:picLocks noChangeAspect="1" noChangeArrowheads="1"/>
            </p:cNvPicPr>
            <p:nvPr/>
          </p:nvPicPr>
          <p:blipFill>
            <a:blip r:embed="rId4" cstate="screen"/>
            <a:srcRect/>
            <a:stretch>
              <a:fillRect/>
            </a:stretch>
          </p:blipFill>
          <p:spPr bwMode="auto">
            <a:xfrm>
              <a:off x="6858000" y="2514600"/>
              <a:ext cx="1917669" cy="1295400"/>
            </a:xfrm>
            <a:prstGeom prst="rect">
              <a:avLst/>
            </a:prstGeom>
            <a:noFill/>
            <a:ln w="9525">
              <a:noFill/>
              <a:miter lim="800000"/>
              <a:headEnd/>
              <a:tailEnd/>
            </a:ln>
          </p:spPr>
        </p:pic>
        <p:pic>
          <p:nvPicPr>
            <p:cNvPr id="46087" name="Picture 12" descr="http://pranimalhealth.com/Lisa%20pictures/products/CVAC/cvac3.jpg"/>
            <p:cNvPicPr>
              <a:picLocks noChangeAspect="1" noChangeArrowheads="1"/>
            </p:cNvPicPr>
            <p:nvPr/>
          </p:nvPicPr>
          <p:blipFill>
            <a:blip r:embed="rId5" cstate="screen"/>
            <a:srcRect/>
            <a:stretch>
              <a:fillRect/>
            </a:stretch>
          </p:blipFill>
          <p:spPr bwMode="auto">
            <a:xfrm>
              <a:off x="5105400" y="2514600"/>
              <a:ext cx="1295400" cy="1658112"/>
            </a:xfrm>
            <a:prstGeom prst="rect">
              <a:avLst/>
            </a:prstGeom>
            <a:noFill/>
            <a:ln w="9525">
              <a:noFill/>
              <a:miter lim="800000"/>
              <a:headEnd/>
              <a:tailEnd/>
            </a:ln>
          </p:spPr>
        </p:pic>
        <p:pic>
          <p:nvPicPr>
            <p:cNvPr id="46088" name="Picture 14" descr="http://pranimalhealth.com/Lisa%20pictures/products/CVAC/cvac9.jpg"/>
            <p:cNvPicPr>
              <a:picLocks noChangeAspect="1" noChangeArrowheads="1"/>
            </p:cNvPicPr>
            <p:nvPr/>
          </p:nvPicPr>
          <p:blipFill>
            <a:blip r:embed="rId6" cstate="screen"/>
            <a:srcRect/>
            <a:stretch>
              <a:fillRect/>
            </a:stretch>
          </p:blipFill>
          <p:spPr bwMode="auto">
            <a:xfrm>
              <a:off x="6477000" y="4038600"/>
              <a:ext cx="838200" cy="1571625"/>
            </a:xfrm>
            <a:prstGeom prst="rect">
              <a:avLst/>
            </a:prstGeom>
            <a:noFill/>
            <a:ln w="9525">
              <a:noFill/>
              <a:miter lim="800000"/>
              <a:headEnd/>
              <a:tailEnd/>
            </a:ln>
          </p:spPr>
        </p:pic>
        <p:pic>
          <p:nvPicPr>
            <p:cNvPr id="46089" name="Picture 16" descr="http://pranimalhealth.com/Lisa%20pictures/products/CVAC/cvac11.jpg"/>
            <p:cNvPicPr>
              <a:picLocks noChangeAspect="1" noChangeArrowheads="1"/>
            </p:cNvPicPr>
            <p:nvPr/>
          </p:nvPicPr>
          <p:blipFill>
            <a:blip r:embed="rId7" cstate="screen"/>
            <a:srcRect/>
            <a:stretch>
              <a:fillRect/>
            </a:stretch>
          </p:blipFill>
          <p:spPr bwMode="auto">
            <a:xfrm>
              <a:off x="7467600" y="4038600"/>
              <a:ext cx="1524000" cy="1796142"/>
            </a:xfrm>
            <a:prstGeom prst="rect">
              <a:avLst/>
            </a:prstGeom>
            <a:noFill/>
            <a:ln w="9525">
              <a:noFill/>
              <a:miter lim="800000"/>
              <a:headEnd/>
              <a:tailEnd/>
            </a:ln>
          </p:spPr>
        </p:pic>
        <p:pic>
          <p:nvPicPr>
            <p:cNvPr id="46090" name="Picture 4" descr="http://pranimalhealth.com/Lisa%20pictures/products/CVAC/cvac6.jpg"/>
            <p:cNvPicPr>
              <a:picLocks noChangeAspect="1" noChangeArrowheads="1"/>
            </p:cNvPicPr>
            <p:nvPr/>
          </p:nvPicPr>
          <p:blipFill>
            <a:blip r:embed="rId8" cstate="screen"/>
            <a:srcRect/>
            <a:stretch>
              <a:fillRect/>
            </a:stretch>
          </p:blipFill>
          <p:spPr bwMode="auto">
            <a:xfrm>
              <a:off x="4876800" y="5410200"/>
              <a:ext cx="1524000" cy="1219200"/>
            </a:xfrm>
            <a:prstGeom prst="rect">
              <a:avLst/>
            </a:prstGeom>
            <a:noFill/>
            <a:ln w="9525">
              <a:noFill/>
              <a:miter lim="800000"/>
              <a:headEnd/>
              <a:tailEnd/>
            </a:ln>
          </p:spPr>
        </p:pic>
      </p:grpSp>
      <p:pic>
        <p:nvPicPr>
          <p:cNvPr id="12" name="R35">
            <a:hlinkClick r:id="" action="ppaction://media"/>
          </p:cNvPr>
          <p:cNvPicPr>
            <a:picLocks noRot="1" noChangeAspect="1"/>
          </p:cNvPicPr>
          <p:nvPr>
            <a:wavAudioFile r:embed="rId1" name="R35"/>
          </p:nvPr>
        </p:nvPicPr>
        <p:blipFill>
          <a:blip r:embed="rId9"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s-MX" smtClean="0"/>
              <a:t>Manejo de las Vacunas</a:t>
            </a:r>
          </a:p>
        </p:txBody>
      </p:sp>
      <p:sp>
        <p:nvSpPr>
          <p:cNvPr id="47107" name="Text Placeholder 2"/>
          <p:cNvSpPr>
            <a:spLocks noGrp="1"/>
          </p:cNvSpPr>
          <p:nvPr>
            <p:ph type="body" idx="1"/>
          </p:nvPr>
        </p:nvSpPr>
        <p:spPr>
          <a:xfrm>
            <a:off x="381000" y="1371600"/>
            <a:ext cx="4040188" cy="1295400"/>
          </a:xfrm>
        </p:spPr>
        <p:txBody>
          <a:bodyPr/>
          <a:lstStyle/>
          <a:p>
            <a:pPr algn="ctr"/>
            <a:r>
              <a:rPr lang="es-MX" smtClean="0"/>
              <a:t>Observe la fecha de expiración</a:t>
            </a:r>
          </a:p>
          <a:p>
            <a:pPr algn="ctr"/>
            <a:endParaRPr lang="en-US" smtClean="0"/>
          </a:p>
        </p:txBody>
      </p:sp>
      <p:sp>
        <p:nvSpPr>
          <p:cNvPr id="47108" name="Text Placeholder 4"/>
          <p:cNvSpPr>
            <a:spLocks noGrp="1"/>
          </p:cNvSpPr>
          <p:nvPr>
            <p:ph type="body" sz="quarter" idx="3"/>
          </p:nvPr>
        </p:nvSpPr>
        <p:spPr>
          <a:xfrm>
            <a:off x="4645025" y="1447800"/>
            <a:ext cx="4041775" cy="639763"/>
          </a:xfrm>
        </p:spPr>
        <p:txBody>
          <a:bodyPr/>
          <a:lstStyle/>
          <a:p>
            <a:pPr algn="ctr"/>
            <a:r>
              <a:rPr lang="es-MX" smtClean="0"/>
              <a:t>Almacene según las fechas de vencimiento</a:t>
            </a:r>
          </a:p>
        </p:txBody>
      </p:sp>
      <p:pic>
        <p:nvPicPr>
          <p:cNvPr id="47109" name="Content Placeholder 6" descr="i-phone04192010 012.JPG"/>
          <p:cNvPicPr>
            <a:picLocks noGrp="1" noChangeAspect="1"/>
          </p:cNvPicPr>
          <p:nvPr>
            <p:ph sz="quarter" idx="4"/>
          </p:nvPr>
        </p:nvPicPr>
        <p:blipFill>
          <a:blip r:embed="rId4" cstate="screen"/>
          <a:srcRect/>
          <a:stretch>
            <a:fillRect/>
          </a:stretch>
        </p:blipFill>
        <p:spPr>
          <a:xfrm>
            <a:off x="5257800" y="2174875"/>
            <a:ext cx="2889250" cy="3852863"/>
          </a:xfrm>
        </p:spPr>
      </p:pic>
      <p:pic>
        <p:nvPicPr>
          <p:cNvPr id="47110" name="Picture 7"/>
          <p:cNvPicPr>
            <a:picLocks noChangeAspect="1" noChangeArrowheads="1"/>
          </p:cNvPicPr>
          <p:nvPr/>
        </p:nvPicPr>
        <p:blipFill>
          <a:blip r:embed="rId5" cstate="screen"/>
          <a:srcRect/>
          <a:stretch>
            <a:fillRect/>
          </a:stretch>
        </p:blipFill>
        <p:spPr bwMode="auto">
          <a:xfrm>
            <a:off x="609600" y="2514600"/>
            <a:ext cx="1930400" cy="1371600"/>
          </a:xfrm>
          <a:prstGeom prst="rect">
            <a:avLst/>
          </a:prstGeom>
          <a:noFill/>
          <a:ln w="9525">
            <a:noFill/>
            <a:miter lim="800000"/>
            <a:headEnd/>
            <a:tailEnd/>
          </a:ln>
        </p:spPr>
      </p:pic>
      <p:pic>
        <p:nvPicPr>
          <p:cNvPr id="47111" name="Picture 8"/>
          <p:cNvPicPr>
            <a:picLocks noChangeAspect="1" noChangeArrowheads="1"/>
          </p:cNvPicPr>
          <p:nvPr/>
        </p:nvPicPr>
        <p:blipFill>
          <a:blip r:embed="rId6" cstate="screen"/>
          <a:srcRect/>
          <a:stretch>
            <a:fillRect/>
          </a:stretch>
        </p:blipFill>
        <p:spPr bwMode="auto">
          <a:xfrm>
            <a:off x="2514600" y="2819400"/>
            <a:ext cx="2455863" cy="2209800"/>
          </a:xfrm>
          <a:prstGeom prst="rect">
            <a:avLst/>
          </a:prstGeom>
          <a:noFill/>
          <a:ln w="9525">
            <a:noFill/>
            <a:miter lim="800000"/>
            <a:headEnd/>
            <a:tailEnd/>
          </a:ln>
        </p:spPr>
      </p:pic>
      <p:pic>
        <p:nvPicPr>
          <p:cNvPr id="47112" name="Picture 10"/>
          <p:cNvPicPr>
            <a:picLocks noChangeAspect="1" noChangeArrowheads="1"/>
          </p:cNvPicPr>
          <p:nvPr/>
        </p:nvPicPr>
        <p:blipFill>
          <a:blip r:embed="rId7" cstate="screen"/>
          <a:srcRect/>
          <a:stretch>
            <a:fillRect/>
          </a:stretch>
        </p:blipFill>
        <p:spPr bwMode="auto">
          <a:xfrm>
            <a:off x="609600" y="3886200"/>
            <a:ext cx="1828800" cy="1801813"/>
          </a:xfrm>
          <a:prstGeom prst="rect">
            <a:avLst/>
          </a:prstGeom>
          <a:noFill/>
          <a:ln w="9525">
            <a:noFill/>
            <a:miter lim="800000"/>
            <a:headEnd/>
            <a:tailEnd/>
          </a:ln>
        </p:spPr>
      </p:pic>
      <p:pic>
        <p:nvPicPr>
          <p:cNvPr id="9" name="R36">
            <a:hlinkClick r:id="" action="ppaction://media"/>
          </p:cNvPr>
          <p:cNvPicPr>
            <a:picLocks noRot="1" noChangeAspect="1"/>
          </p:cNvPicPr>
          <p:nvPr>
            <a:wavAudioFile r:embed="rId1" name="R36"/>
          </p:nvPr>
        </p:nvPicPr>
        <p:blipFill>
          <a:blip r:embed="rId8"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rbruno\My Documents\Ralph_Bruno\PicturesRB\Dairy_Pictures\TX_Dairies\Caproc_Dairy\IMG_3554.JPG"/>
          <p:cNvPicPr>
            <a:picLocks noChangeAspect="1" noChangeArrowheads="1"/>
          </p:cNvPicPr>
          <p:nvPr/>
        </p:nvPicPr>
        <p:blipFill>
          <a:blip r:embed="rId4" cstate="screen"/>
          <a:srcRect/>
          <a:stretch>
            <a:fillRect/>
          </a:stretch>
        </p:blipFill>
        <p:spPr bwMode="auto">
          <a:xfrm>
            <a:off x="1320800" y="1676400"/>
            <a:ext cx="6146800" cy="4114800"/>
          </a:xfrm>
          <a:prstGeom prst="rect">
            <a:avLst/>
          </a:prstGeom>
          <a:noFill/>
          <a:ln w="9525">
            <a:noFill/>
            <a:miter lim="800000"/>
            <a:headEnd/>
            <a:tailEnd/>
          </a:ln>
        </p:spPr>
      </p:pic>
      <p:sp>
        <p:nvSpPr>
          <p:cNvPr id="48131" name="Title 1"/>
          <p:cNvSpPr>
            <a:spLocks noGrp="1"/>
          </p:cNvSpPr>
          <p:nvPr>
            <p:ph type="title"/>
          </p:nvPr>
        </p:nvSpPr>
        <p:spPr/>
        <p:txBody>
          <a:bodyPr/>
          <a:lstStyle/>
          <a:p>
            <a:r>
              <a:rPr lang="es-MX" smtClean="0"/>
              <a:t>No Coloque la Vacuna en Cualquier Lugar del Carro</a:t>
            </a:r>
          </a:p>
        </p:txBody>
      </p:sp>
      <p:sp>
        <p:nvSpPr>
          <p:cNvPr id="3" name="&quot;No&quot; Symbol 2"/>
          <p:cNvSpPr/>
          <p:nvPr/>
        </p:nvSpPr>
        <p:spPr bwMode="auto">
          <a:xfrm>
            <a:off x="2286000" y="1981200"/>
            <a:ext cx="3505200" cy="3505200"/>
          </a:xfrm>
          <a:prstGeom prst="noSmoking">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wrap="none"/>
          <a:lstStyle/>
          <a:p>
            <a:pPr>
              <a:defRPr/>
            </a:pPr>
            <a:endParaRPr lang="en-US"/>
          </a:p>
        </p:txBody>
      </p:sp>
      <p:pic>
        <p:nvPicPr>
          <p:cNvPr id="5" name="R37">
            <a:hlinkClick r:id="" action="ppaction://media"/>
          </p:cNvPr>
          <p:cNvPicPr>
            <a:picLocks noRot="1" noChangeAspect="1"/>
          </p:cNvPicPr>
          <p:nvPr>
            <a:wavAudioFile r:embed="rId1" name="R37"/>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228600"/>
            <a:ext cx="8229600" cy="1143000"/>
          </a:xfrm>
        </p:spPr>
        <p:txBody>
          <a:bodyPr/>
          <a:lstStyle/>
          <a:p>
            <a:r>
              <a:rPr lang="es-MX" smtClean="0"/>
              <a:t>Administre la Vacuna Correctamente</a:t>
            </a:r>
          </a:p>
        </p:txBody>
      </p:sp>
      <p:sp>
        <p:nvSpPr>
          <p:cNvPr id="49155" name="Content Placeholder 2"/>
          <p:cNvSpPr>
            <a:spLocks noGrp="1"/>
          </p:cNvSpPr>
          <p:nvPr>
            <p:ph sz="half" idx="1"/>
          </p:nvPr>
        </p:nvSpPr>
        <p:spPr>
          <a:xfrm>
            <a:off x="228600" y="1600200"/>
            <a:ext cx="5181600" cy="4114800"/>
          </a:xfrm>
        </p:spPr>
        <p:txBody>
          <a:bodyPr/>
          <a:lstStyle/>
          <a:p>
            <a:r>
              <a:rPr lang="es-MX" sz="3600" smtClean="0"/>
              <a:t>Dosis</a:t>
            </a:r>
          </a:p>
          <a:p>
            <a:r>
              <a:rPr lang="es-MX" sz="3600" smtClean="0"/>
              <a:t>Vía de administración</a:t>
            </a:r>
          </a:p>
          <a:p>
            <a:pPr lvl="1"/>
            <a:r>
              <a:rPr lang="es-MX" sz="3200" smtClean="0"/>
              <a:t>Intramuscular</a:t>
            </a:r>
          </a:p>
          <a:p>
            <a:pPr lvl="1"/>
            <a:r>
              <a:rPr lang="es-MX" sz="3200" smtClean="0"/>
              <a:t>Subcutanea</a:t>
            </a:r>
          </a:p>
        </p:txBody>
      </p:sp>
      <p:pic>
        <p:nvPicPr>
          <p:cNvPr id="49156" name="Content Placeholder 3"/>
          <p:cNvPicPr>
            <a:picLocks noGrp="1" noChangeAspect="1" noChangeArrowheads="1"/>
          </p:cNvPicPr>
          <p:nvPr>
            <p:ph idx="1"/>
          </p:nvPr>
        </p:nvPicPr>
        <p:blipFill>
          <a:blip r:embed="rId4" cstate="screen"/>
          <a:srcRect/>
          <a:stretch>
            <a:fillRect/>
          </a:stretch>
        </p:blipFill>
        <p:spPr>
          <a:xfrm>
            <a:off x="4876800" y="2895600"/>
            <a:ext cx="4064000" cy="3048000"/>
          </a:xfrm>
        </p:spPr>
      </p:pic>
      <p:pic>
        <p:nvPicPr>
          <p:cNvPr id="5" name="R38">
            <a:hlinkClick r:id="" action="ppaction://media"/>
          </p:cNvPr>
          <p:cNvPicPr>
            <a:picLocks noRot="1" noChangeAspect="1"/>
          </p:cNvPicPr>
          <p:nvPr>
            <a:wavAudioFile r:embed="rId1" name="R38"/>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33400" y="228600"/>
            <a:ext cx="8153400" cy="1905000"/>
          </a:xfrm>
        </p:spPr>
        <p:txBody>
          <a:bodyPr/>
          <a:lstStyle/>
          <a:p>
            <a:r>
              <a:rPr lang="es-MX" smtClean="0"/>
              <a:t>Deshágase de las Agujas Correctamente y Deseche el Resto de la Vacuna que No Usó</a:t>
            </a:r>
          </a:p>
        </p:txBody>
      </p:sp>
      <p:sp>
        <p:nvSpPr>
          <p:cNvPr id="50179" name="Content Placeholder 2"/>
          <p:cNvSpPr>
            <a:spLocks noGrp="1"/>
          </p:cNvSpPr>
          <p:nvPr>
            <p:ph sz="half" idx="1"/>
          </p:nvPr>
        </p:nvSpPr>
        <p:spPr>
          <a:xfrm>
            <a:off x="304800" y="2438400"/>
            <a:ext cx="4419600" cy="3429000"/>
          </a:xfrm>
        </p:spPr>
        <p:txBody>
          <a:bodyPr/>
          <a:lstStyle/>
          <a:p>
            <a:r>
              <a:rPr lang="es-MX" smtClean="0"/>
              <a:t>Una vez abierta la vacuna deberá  usarse inmediatamente</a:t>
            </a:r>
          </a:p>
          <a:p>
            <a:r>
              <a:rPr lang="es-MX" smtClean="0"/>
              <a:t>Ponga las agujas en un lugar especial (que no se perfore con facilidad)</a:t>
            </a:r>
          </a:p>
        </p:txBody>
      </p:sp>
      <p:grpSp>
        <p:nvGrpSpPr>
          <p:cNvPr id="50180" name="Group 10"/>
          <p:cNvGrpSpPr>
            <a:grpSpLocks/>
          </p:cNvGrpSpPr>
          <p:nvPr/>
        </p:nvGrpSpPr>
        <p:grpSpPr bwMode="auto">
          <a:xfrm>
            <a:off x="4267200" y="2667000"/>
            <a:ext cx="4670425" cy="4191000"/>
            <a:chOff x="4267200" y="2667000"/>
            <a:chExt cx="4670258" cy="4191000"/>
          </a:xfrm>
        </p:grpSpPr>
        <p:pic>
          <p:nvPicPr>
            <p:cNvPr id="50182" name="Picture 5"/>
            <p:cNvPicPr>
              <a:picLocks noChangeAspect="1" noChangeArrowheads="1"/>
            </p:cNvPicPr>
            <p:nvPr/>
          </p:nvPicPr>
          <p:blipFill>
            <a:blip r:embed="rId4" cstate="screen"/>
            <a:srcRect/>
            <a:stretch>
              <a:fillRect/>
            </a:stretch>
          </p:blipFill>
          <p:spPr bwMode="auto">
            <a:xfrm>
              <a:off x="4953000" y="2667000"/>
              <a:ext cx="3984458" cy="1979208"/>
            </a:xfrm>
            <a:prstGeom prst="rect">
              <a:avLst/>
            </a:prstGeom>
            <a:noFill/>
            <a:ln w="9525">
              <a:noFill/>
              <a:miter lim="800000"/>
              <a:headEnd/>
              <a:tailEnd/>
            </a:ln>
          </p:spPr>
        </p:pic>
        <p:pic>
          <p:nvPicPr>
            <p:cNvPr id="50183" name="Picture 7"/>
            <p:cNvPicPr>
              <a:picLocks noChangeAspect="1" noChangeArrowheads="1"/>
            </p:cNvPicPr>
            <p:nvPr/>
          </p:nvPicPr>
          <p:blipFill>
            <a:blip r:embed="rId5" cstate="screen"/>
            <a:srcRect/>
            <a:stretch>
              <a:fillRect/>
            </a:stretch>
          </p:blipFill>
          <p:spPr bwMode="auto">
            <a:xfrm>
              <a:off x="4267200" y="4819650"/>
              <a:ext cx="2143125" cy="2038350"/>
            </a:xfrm>
            <a:prstGeom prst="rect">
              <a:avLst/>
            </a:prstGeom>
            <a:noFill/>
            <a:ln w="9525">
              <a:noFill/>
              <a:miter lim="800000"/>
              <a:headEnd/>
              <a:tailEnd/>
            </a:ln>
          </p:spPr>
        </p:pic>
      </p:grpSp>
      <p:pic>
        <p:nvPicPr>
          <p:cNvPr id="7" name="R39">
            <a:hlinkClick r:id="" action="ppaction://media"/>
          </p:cNvPr>
          <p:cNvPicPr>
            <a:picLocks noRot="1" noChangeAspect="1"/>
          </p:cNvPicPr>
          <p:nvPr>
            <a:wavAudioFile r:embed="rId1" name="R39"/>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C:\Documents and Settings\rbruno\My Documents\Ralph_Bruno\PicturesRB\Dairy_Pictures\Cow pics\cow-licksdog.jpg"/>
          <p:cNvPicPr>
            <a:picLocks noChangeAspect="1" noChangeArrowheads="1"/>
          </p:cNvPicPr>
          <p:nvPr/>
        </p:nvPicPr>
        <p:blipFill>
          <a:blip r:embed="rId4" cstate="screen"/>
          <a:srcRect/>
          <a:stretch>
            <a:fillRect/>
          </a:stretch>
        </p:blipFill>
        <p:spPr bwMode="auto">
          <a:xfrm>
            <a:off x="619125" y="1676400"/>
            <a:ext cx="3952875" cy="2362200"/>
          </a:xfrm>
          <a:prstGeom prst="rect">
            <a:avLst/>
          </a:prstGeom>
          <a:noFill/>
          <a:ln w="9525">
            <a:noFill/>
            <a:miter lim="800000"/>
            <a:headEnd/>
            <a:tailEnd/>
          </a:ln>
        </p:spPr>
      </p:pic>
      <p:sp>
        <p:nvSpPr>
          <p:cNvPr id="14339" name="Title 1"/>
          <p:cNvSpPr>
            <a:spLocks noGrp="1"/>
          </p:cNvSpPr>
          <p:nvPr>
            <p:ph type="title"/>
          </p:nvPr>
        </p:nvSpPr>
        <p:spPr>
          <a:xfrm>
            <a:off x="685800" y="381000"/>
            <a:ext cx="7772400" cy="1143000"/>
          </a:xfrm>
        </p:spPr>
        <p:txBody>
          <a:bodyPr/>
          <a:lstStyle/>
          <a:p>
            <a:pPr eaLnBrk="1" hangingPunct="1"/>
            <a:r>
              <a:rPr lang="es-MX" smtClean="0"/>
              <a:t>¿Cómo se Dan los Contagios?</a:t>
            </a:r>
          </a:p>
        </p:txBody>
      </p:sp>
      <p:sp>
        <p:nvSpPr>
          <p:cNvPr id="14340" name="Content Placeholder 3"/>
          <p:cNvSpPr>
            <a:spLocks noGrp="1"/>
          </p:cNvSpPr>
          <p:nvPr>
            <p:ph sz="half" idx="2"/>
          </p:nvPr>
        </p:nvSpPr>
        <p:spPr>
          <a:xfrm>
            <a:off x="4572000" y="1676400"/>
            <a:ext cx="4648200" cy="3200400"/>
          </a:xfrm>
        </p:spPr>
        <p:txBody>
          <a:bodyPr/>
          <a:lstStyle/>
          <a:p>
            <a:pPr eaLnBrk="1" hangingPunct="1"/>
            <a:r>
              <a:rPr lang="es-MX" smtClean="0"/>
              <a:t>Directamente</a:t>
            </a:r>
          </a:p>
          <a:p>
            <a:pPr lvl="1" eaLnBrk="1" hangingPunct="1"/>
            <a:r>
              <a:rPr lang="es-MX" smtClean="0"/>
              <a:t>Entre animales</a:t>
            </a:r>
          </a:p>
          <a:p>
            <a:pPr eaLnBrk="1" hangingPunct="1"/>
            <a:r>
              <a:rPr lang="es-MX" smtClean="0"/>
              <a:t>Indirectamente</a:t>
            </a:r>
          </a:p>
          <a:p>
            <a:pPr lvl="1" eaLnBrk="1" hangingPunct="1"/>
            <a:r>
              <a:rPr lang="es-MX" smtClean="0"/>
              <a:t>Al contacto con el equipo u objeto contaminado de un organismo causante de la enfermedad</a:t>
            </a:r>
          </a:p>
        </p:txBody>
      </p:sp>
      <p:pic>
        <p:nvPicPr>
          <p:cNvPr id="14341" name="Picture 4" descr="2udder rear"/>
          <p:cNvPicPr>
            <a:picLocks noChangeAspect="1" noChangeArrowheads="1"/>
          </p:cNvPicPr>
          <p:nvPr/>
        </p:nvPicPr>
        <p:blipFill>
          <a:blip r:embed="rId5" cstate="screen"/>
          <a:srcRect/>
          <a:stretch>
            <a:fillRect/>
          </a:stretch>
        </p:blipFill>
        <p:spPr bwMode="auto">
          <a:xfrm>
            <a:off x="2438400" y="4114800"/>
            <a:ext cx="2795588" cy="2362200"/>
          </a:xfrm>
          <a:prstGeom prst="rect">
            <a:avLst/>
          </a:prstGeom>
          <a:noFill/>
          <a:ln w="9525">
            <a:noFill/>
            <a:miter lim="800000"/>
            <a:headEnd/>
            <a:tailEnd/>
          </a:ln>
        </p:spPr>
      </p:pic>
      <p:pic>
        <p:nvPicPr>
          <p:cNvPr id="7" name="R4">
            <a:hlinkClick r:id="" action="ppaction://media"/>
          </p:cNvPr>
          <p:cNvPicPr>
            <a:picLocks noRot="1" noChangeAspect="1"/>
          </p:cNvPicPr>
          <p:nvPr>
            <a:wavAudioFile r:embed="rId1" name="R4"/>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85800" y="228600"/>
            <a:ext cx="7772400" cy="1524000"/>
          </a:xfrm>
        </p:spPr>
        <p:txBody>
          <a:bodyPr/>
          <a:lstStyle/>
          <a:p>
            <a:r>
              <a:rPr lang="es-MX" smtClean="0"/>
              <a:t>Su Trabajo… </a:t>
            </a:r>
            <a:br>
              <a:rPr lang="es-MX" smtClean="0"/>
            </a:br>
            <a:r>
              <a:rPr lang="es-MX" smtClean="0"/>
              <a:t>Identificar Enfermedades</a:t>
            </a:r>
          </a:p>
        </p:txBody>
      </p:sp>
      <p:sp>
        <p:nvSpPr>
          <p:cNvPr id="51203" name="Content Placeholder 2"/>
          <p:cNvSpPr>
            <a:spLocks noGrp="1"/>
          </p:cNvSpPr>
          <p:nvPr>
            <p:ph sz="half" idx="1"/>
          </p:nvPr>
        </p:nvSpPr>
        <p:spPr>
          <a:xfrm>
            <a:off x="76200" y="2057400"/>
            <a:ext cx="4876800" cy="3657600"/>
          </a:xfrm>
        </p:spPr>
        <p:txBody>
          <a:bodyPr/>
          <a:lstStyle/>
          <a:p>
            <a:r>
              <a:rPr lang="es-MX" sz="3200" smtClean="0"/>
              <a:t>Observe a los animales cuando trabaje </a:t>
            </a:r>
          </a:p>
          <a:p>
            <a:r>
              <a:rPr lang="es-MX" sz="3200" smtClean="0"/>
              <a:t>Reporte animales enfermos y toda clase de comportamientos anormales  </a:t>
            </a:r>
          </a:p>
        </p:txBody>
      </p:sp>
      <p:pic>
        <p:nvPicPr>
          <p:cNvPr id="51204" name="Content Placeholder 4" descr="IMG_0385.JPG"/>
          <p:cNvPicPr>
            <a:picLocks noGrp="1" noChangeAspect="1"/>
          </p:cNvPicPr>
          <p:nvPr>
            <p:ph sz="half" idx="2"/>
          </p:nvPr>
        </p:nvPicPr>
        <p:blipFill>
          <a:blip r:embed="rId4" cstate="screen"/>
          <a:srcRect/>
          <a:stretch>
            <a:fillRect/>
          </a:stretch>
        </p:blipFill>
        <p:spPr>
          <a:xfrm>
            <a:off x="5003800" y="2209800"/>
            <a:ext cx="4064000" cy="3048000"/>
          </a:xfrm>
        </p:spPr>
      </p:pic>
      <p:pic>
        <p:nvPicPr>
          <p:cNvPr id="5" name="R40">
            <a:hlinkClick r:id="" action="ppaction://media"/>
          </p:cNvPr>
          <p:cNvPicPr>
            <a:picLocks noRot="1" noChangeAspect="1"/>
          </p:cNvPicPr>
          <p:nvPr>
            <a:wavAudioFile r:embed="rId1" name="R40"/>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C:\Users\ejordan\AppData\Local\Microsoft\Windows\Temporary Internet Files\Content.IE5\ES9VI1G2\MP900437265[1].jpg"/>
          <p:cNvPicPr>
            <a:picLocks noChangeAspect="1" noChangeArrowheads="1"/>
          </p:cNvPicPr>
          <p:nvPr/>
        </p:nvPicPr>
        <p:blipFill>
          <a:blip r:embed="rId4" cstate="screen">
            <a:lum contrast="-42000"/>
          </a:blip>
          <a:srcRect/>
          <a:stretch>
            <a:fillRect/>
          </a:stretch>
        </p:blipFill>
        <p:spPr bwMode="auto">
          <a:xfrm>
            <a:off x="1066800" y="512763"/>
            <a:ext cx="7086600" cy="5318125"/>
          </a:xfrm>
          <a:prstGeom prst="rect">
            <a:avLst/>
          </a:prstGeom>
          <a:noFill/>
          <a:ln w="9525">
            <a:noFill/>
            <a:miter lim="800000"/>
            <a:headEnd/>
            <a:tailEnd/>
          </a:ln>
        </p:spPr>
      </p:pic>
      <p:sp>
        <p:nvSpPr>
          <p:cNvPr id="52227" name="Title 1"/>
          <p:cNvSpPr>
            <a:spLocks noGrp="1"/>
          </p:cNvSpPr>
          <p:nvPr>
            <p:ph type="title"/>
          </p:nvPr>
        </p:nvSpPr>
        <p:spPr>
          <a:xfrm>
            <a:off x="685800" y="381000"/>
            <a:ext cx="7772400" cy="1143000"/>
          </a:xfrm>
        </p:spPr>
        <p:txBody>
          <a:bodyPr/>
          <a:lstStyle/>
          <a:p>
            <a:r>
              <a:rPr lang="es-MX" smtClean="0"/>
              <a:t>Observe Más Allá de los Síntomas Típicos </a:t>
            </a:r>
          </a:p>
        </p:txBody>
      </p:sp>
      <p:sp>
        <p:nvSpPr>
          <p:cNvPr id="52228" name="Content Placeholder 3"/>
          <p:cNvSpPr>
            <a:spLocks noGrp="1"/>
          </p:cNvSpPr>
          <p:nvPr>
            <p:ph idx="1"/>
          </p:nvPr>
        </p:nvSpPr>
        <p:spPr>
          <a:xfrm>
            <a:off x="381000" y="1905000"/>
            <a:ext cx="8763000" cy="4114800"/>
          </a:xfrm>
        </p:spPr>
        <p:txBody>
          <a:bodyPr/>
          <a:lstStyle/>
          <a:p>
            <a:r>
              <a:rPr lang="es-MX" smtClean="0"/>
              <a:t>Un viaje internacional aumenta el riesgo de traer enfermedades en los animales del extranjero</a:t>
            </a:r>
          </a:p>
          <a:p>
            <a:pPr lvl="1"/>
            <a:r>
              <a:rPr lang="es-MX" smtClean="0"/>
              <a:t>Por ejemplo: Fiebre Aftosa</a:t>
            </a:r>
          </a:p>
          <a:p>
            <a:r>
              <a:rPr lang="es-MX" smtClean="0"/>
              <a:t>La detección temprana de cualquier enfermedad puede prevenir su propagación y reducir el impacto en el ganado</a:t>
            </a:r>
          </a:p>
        </p:txBody>
      </p:sp>
      <p:pic>
        <p:nvPicPr>
          <p:cNvPr id="5" name="R41">
            <a:hlinkClick r:id="" action="ppaction://media"/>
          </p:cNvPr>
          <p:cNvPicPr>
            <a:picLocks noRot="1" noChangeAspect="1"/>
          </p:cNvPicPr>
          <p:nvPr>
            <a:wavAudioFile r:embed="rId1" name="R41"/>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152400"/>
            <a:ext cx="8458200" cy="1143000"/>
          </a:xfrm>
        </p:spPr>
        <p:txBody>
          <a:bodyPr/>
          <a:lstStyle/>
          <a:p>
            <a:r>
              <a:rPr lang="es-MX" smtClean="0"/>
              <a:t>Enfermedad de Fiebre Aftosa</a:t>
            </a:r>
          </a:p>
        </p:txBody>
      </p:sp>
      <p:sp>
        <p:nvSpPr>
          <p:cNvPr id="53251" name="Content Placeholder 2"/>
          <p:cNvSpPr>
            <a:spLocks noGrp="1"/>
          </p:cNvSpPr>
          <p:nvPr>
            <p:ph idx="1"/>
          </p:nvPr>
        </p:nvSpPr>
        <p:spPr>
          <a:xfrm>
            <a:off x="228600" y="1447800"/>
            <a:ext cx="5257800" cy="4114800"/>
          </a:xfrm>
        </p:spPr>
        <p:txBody>
          <a:bodyPr/>
          <a:lstStyle/>
          <a:p>
            <a:r>
              <a:rPr lang="es-MX" smtClean="0"/>
              <a:t>Últimos reportes de casos en Norte América</a:t>
            </a:r>
          </a:p>
          <a:p>
            <a:pPr lvl="1"/>
            <a:r>
              <a:rPr lang="es-MX" smtClean="0"/>
              <a:t>U.S., 1929</a:t>
            </a:r>
          </a:p>
          <a:p>
            <a:pPr lvl="1"/>
            <a:r>
              <a:rPr lang="es-MX" smtClean="0"/>
              <a:t>Canadá, 1952</a:t>
            </a:r>
          </a:p>
          <a:p>
            <a:pPr lvl="1"/>
            <a:r>
              <a:rPr lang="es-MX" smtClean="0"/>
              <a:t>México, 1954</a:t>
            </a:r>
          </a:p>
          <a:p>
            <a:r>
              <a:rPr lang="es-MX" smtClean="0"/>
              <a:t>Se debe mantener la vigilancia para prevenir la reintroducción</a:t>
            </a:r>
          </a:p>
        </p:txBody>
      </p:sp>
      <p:sp>
        <p:nvSpPr>
          <p:cNvPr id="53252" name="TextBox 3"/>
          <p:cNvSpPr txBox="1">
            <a:spLocks noChangeArrowheads="1"/>
          </p:cNvSpPr>
          <p:nvPr/>
        </p:nvSpPr>
        <p:spPr bwMode="auto">
          <a:xfrm>
            <a:off x="2895600" y="5943600"/>
            <a:ext cx="3200400" cy="830263"/>
          </a:xfrm>
          <a:prstGeom prst="rect">
            <a:avLst/>
          </a:prstGeom>
          <a:noFill/>
          <a:ln w="9525">
            <a:noFill/>
            <a:miter lim="800000"/>
            <a:headEnd/>
            <a:tailEnd/>
          </a:ln>
        </p:spPr>
        <p:txBody>
          <a:bodyPr>
            <a:spAutoFit/>
          </a:bodyPr>
          <a:lstStyle/>
          <a:p>
            <a:r>
              <a:rPr lang="en-US">
                <a:solidFill>
                  <a:srgbClr val="FFFF99"/>
                </a:solidFill>
                <a:latin typeface="Comic Sans MS" pitchFamily="66" charset="0"/>
              </a:rPr>
              <a:t>ARS, 1969</a:t>
            </a:r>
          </a:p>
          <a:p>
            <a:r>
              <a:rPr lang="en-US">
                <a:solidFill>
                  <a:srgbClr val="FFFF99"/>
                </a:solidFill>
                <a:latin typeface="Comic Sans MS" pitchFamily="66" charset="0"/>
              </a:rPr>
              <a:t>USDA-APHIS, 2007</a:t>
            </a:r>
          </a:p>
        </p:txBody>
      </p:sp>
      <p:pic>
        <p:nvPicPr>
          <p:cNvPr id="53253" name="Picture 2" descr="C:\Users\ejordan\AppData\Local\Microsoft\Windows\Temporary Internet Files\Content.IE5\ES9VI1G2\MP900262733[1].jpg"/>
          <p:cNvPicPr>
            <a:picLocks noChangeAspect="1" noChangeArrowheads="1"/>
          </p:cNvPicPr>
          <p:nvPr/>
        </p:nvPicPr>
        <p:blipFill>
          <a:blip r:embed="rId4" cstate="screen"/>
          <a:srcRect/>
          <a:stretch>
            <a:fillRect/>
          </a:stretch>
        </p:blipFill>
        <p:spPr bwMode="auto">
          <a:xfrm>
            <a:off x="5334000" y="1752600"/>
            <a:ext cx="2286000" cy="2073275"/>
          </a:xfrm>
          <a:prstGeom prst="rect">
            <a:avLst/>
          </a:prstGeom>
          <a:noFill/>
          <a:ln w="9525">
            <a:noFill/>
            <a:miter lim="800000"/>
            <a:headEnd/>
            <a:tailEnd/>
          </a:ln>
        </p:spPr>
      </p:pic>
      <p:pic>
        <p:nvPicPr>
          <p:cNvPr id="53254" name="Picture 5" descr="IMG_0332.JPG"/>
          <p:cNvPicPr>
            <a:picLocks noChangeAspect="1"/>
          </p:cNvPicPr>
          <p:nvPr/>
        </p:nvPicPr>
        <p:blipFill>
          <a:blip r:embed="rId5" cstate="screen"/>
          <a:srcRect/>
          <a:stretch>
            <a:fillRect/>
          </a:stretch>
        </p:blipFill>
        <p:spPr bwMode="auto">
          <a:xfrm>
            <a:off x="5257800" y="3810000"/>
            <a:ext cx="3962400" cy="2057400"/>
          </a:xfrm>
          <a:prstGeom prst="rect">
            <a:avLst/>
          </a:prstGeom>
          <a:noFill/>
          <a:ln w="9525">
            <a:noFill/>
            <a:miter lim="800000"/>
            <a:headEnd/>
            <a:tailEnd/>
          </a:ln>
        </p:spPr>
      </p:pic>
      <p:pic>
        <p:nvPicPr>
          <p:cNvPr id="53255" name="Picture 3"/>
          <p:cNvPicPr>
            <a:picLocks noChangeAspect="1" noChangeArrowheads="1"/>
          </p:cNvPicPr>
          <p:nvPr/>
        </p:nvPicPr>
        <p:blipFill>
          <a:blip r:embed="rId6" cstate="screen"/>
          <a:srcRect/>
          <a:stretch>
            <a:fillRect/>
          </a:stretch>
        </p:blipFill>
        <p:spPr bwMode="auto">
          <a:xfrm>
            <a:off x="7602538" y="1371600"/>
            <a:ext cx="1541462" cy="2447925"/>
          </a:xfrm>
          <a:prstGeom prst="rect">
            <a:avLst/>
          </a:prstGeom>
          <a:noFill/>
          <a:ln w="9525">
            <a:noFill/>
            <a:miter lim="800000"/>
            <a:headEnd/>
            <a:tailEnd/>
          </a:ln>
        </p:spPr>
      </p:pic>
      <p:pic>
        <p:nvPicPr>
          <p:cNvPr id="8" name="R42">
            <a:hlinkClick r:id="" action="ppaction://media"/>
          </p:cNvPr>
          <p:cNvPicPr>
            <a:picLocks noRot="1" noChangeAspect="1"/>
          </p:cNvPicPr>
          <p:nvPr>
            <a:wavAudioFile r:embed="rId1" name="R42"/>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533400" y="0"/>
            <a:ext cx="8458200" cy="1143000"/>
          </a:xfrm>
        </p:spPr>
        <p:txBody>
          <a:bodyPr/>
          <a:lstStyle/>
          <a:p>
            <a:r>
              <a:rPr lang="es-MX" smtClean="0"/>
              <a:t>Enfermedad de Fiebre Aftosa</a:t>
            </a:r>
          </a:p>
        </p:txBody>
      </p:sp>
      <p:sp>
        <p:nvSpPr>
          <p:cNvPr id="54275" name="Content Placeholder 2"/>
          <p:cNvSpPr>
            <a:spLocks noGrp="1"/>
          </p:cNvSpPr>
          <p:nvPr>
            <p:ph idx="1"/>
          </p:nvPr>
        </p:nvSpPr>
        <p:spPr>
          <a:xfrm>
            <a:off x="152400" y="1447800"/>
            <a:ext cx="5715000" cy="4343400"/>
          </a:xfrm>
        </p:spPr>
        <p:txBody>
          <a:bodyPr/>
          <a:lstStyle/>
          <a:p>
            <a:r>
              <a:rPr lang="es-MX" smtClean="0"/>
              <a:t>Afecta vacas, borregos, ciervos y otros animales de pezuña hendida</a:t>
            </a:r>
          </a:p>
          <a:p>
            <a:r>
              <a:rPr lang="es-MX" smtClean="0"/>
              <a:t>Virus altamente contagioso</a:t>
            </a:r>
          </a:p>
          <a:p>
            <a:r>
              <a:rPr lang="es-MX" smtClean="0"/>
              <a:t>Hay fiebre y lesiones por las aftas en tetas, lengua, labios y entre las pezuñas</a:t>
            </a:r>
          </a:p>
          <a:p>
            <a:r>
              <a:rPr lang="es-MX" smtClean="0"/>
              <a:t>Baja producción de leche</a:t>
            </a:r>
          </a:p>
        </p:txBody>
      </p:sp>
      <p:sp>
        <p:nvSpPr>
          <p:cNvPr id="54276" name="TextBox 3"/>
          <p:cNvSpPr txBox="1">
            <a:spLocks noChangeArrowheads="1"/>
          </p:cNvSpPr>
          <p:nvPr/>
        </p:nvSpPr>
        <p:spPr bwMode="auto">
          <a:xfrm>
            <a:off x="2895600" y="5943600"/>
            <a:ext cx="3200400" cy="830263"/>
          </a:xfrm>
          <a:prstGeom prst="rect">
            <a:avLst/>
          </a:prstGeom>
          <a:noFill/>
          <a:ln w="9525">
            <a:noFill/>
            <a:miter lim="800000"/>
            <a:headEnd/>
            <a:tailEnd/>
          </a:ln>
        </p:spPr>
        <p:txBody>
          <a:bodyPr>
            <a:spAutoFit/>
          </a:bodyPr>
          <a:lstStyle/>
          <a:p>
            <a:r>
              <a:rPr lang="en-US">
                <a:solidFill>
                  <a:srgbClr val="FFFF99"/>
                </a:solidFill>
                <a:latin typeface="Comic Sans MS" pitchFamily="66" charset="0"/>
              </a:rPr>
              <a:t>ARS, 1969</a:t>
            </a:r>
          </a:p>
          <a:p>
            <a:r>
              <a:rPr lang="en-US">
                <a:solidFill>
                  <a:srgbClr val="FFFF99"/>
                </a:solidFill>
                <a:latin typeface="Comic Sans MS" pitchFamily="66" charset="0"/>
              </a:rPr>
              <a:t>USDA-APHIS, 2007</a:t>
            </a:r>
          </a:p>
        </p:txBody>
      </p:sp>
      <p:pic>
        <p:nvPicPr>
          <p:cNvPr id="54277" name="Picture 2" descr="C:\Users\ejordan\AppData\Local\Microsoft\Windows\Temporary Internet Files\Content.IE5\ES9VI1G2\MP900262733[1].jpg"/>
          <p:cNvPicPr>
            <a:picLocks noChangeAspect="1" noChangeArrowheads="1"/>
          </p:cNvPicPr>
          <p:nvPr/>
        </p:nvPicPr>
        <p:blipFill>
          <a:blip r:embed="rId4" cstate="screen"/>
          <a:srcRect/>
          <a:stretch>
            <a:fillRect/>
          </a:stretch>
        </p:blipFill>
        <p:spPr bwMode="auto">
          <a:xfrm>
            <a:off x="6172200" y="1371600"/>
            <a:ext cx="2590800" cy="2349500"/>
          </a:xfrm>
          <a:prstGeom prst="rect">
            <a:avLst/>
          </a:prstGeom>
          <a:noFill/>
          <a:ln w="9525">
            <a:noFill/>
            <a:miter lim="800000"/>
            <a:headEnd/>
            <a:tailEnd/>
          </a:ln>
        </p:spPr>
      </p:pic>
      <p:pic>
        <p:nvPicPr>
          <p:cNvPr id="54278" name="Picture 2"/>
          <p:cNvPicPr>
            <a:picLocks noChangeAspect="1" noChangeArrowheads="1"/>
          </p:cNvPicPr>
          <p:nvPr/>
        </p:nvPicPr>
        <p:blipFill>
          <a:blip r:embed="rId5" cstate="screen"/>
          <a:srcRect/>
          <a:stretch>
            <a:fillRect/>
          </a:stretch>
        </p:blipFill>
        <p:spPr bwMode="auto">
          <a:xfrm>
            <a:off x="6019800" y="3810000"/>
            <a:ext cx="2754313" cy="1828800"/>
          </a:xfrm>
          <a:prstGeom prst="rect">
            <a:avLst/>
          </a:prstGeom>
          <a:noFill/>
          <a:ln w="9525">
            <a:noFill/>
            <a:miter lim="800000"/>
            <a:headEnd/>
            <a:tailEnd/>
          </a:ln>
        </p:spPr>
      </p:pic>
      <p:pic>
        <p:nvPicPr>
          <p:cNvPr id="7" name="R43">
            <a:hlinkClick r:id="" action="ppaction://media"/>
          </p:cNvPr>
          <p:cNvPicPr>
            <a:picLocks noRot="1" noChangeAspect="1"/>
          </p:cNvPicPr>
          <p:nvPr>
            <a:wavAudioFile r:embed="rId1" name="R43"/>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152400"/>
            <a:ext cx="8229600" cy="1143000"/>
          </a:xfrm>
        </p:spPr>
        <p:txBody>
          <a:bodyPr/>
          <a:lstStyle/>
          <a:p>
            <a:r>
              <a:rPr lang="es-MX" smtClean="0"/>
              <a:t>Evaluación Visual de Pezones y Ubre</a:t>
            </a:r>
          </a:p>
        </p:txBody>
      </p:sp>
      <p:pic>
        <p:nvPicPr>
          <p:cNvPr id="55299" name="Content Placeholder 8" descr="luteinj.JPG"/>
          <p:cNvPicPr>
            <a:picLocks noGrp="1" noChangeAspect="1"/>
          </p:cNvPicPr>
          <p:nvPr>
            <p:ph sz="half" idx="2"/>
          </p:nvPr>
        </p:nvPicPr>
        <p:blipFill>
          <a:blip r:embed="rId4" cstate="screen"/>
          <a:srcRect/>
          <a:stretch>
            <a:fillRect/>
          </a:stretch>
        </p:blipFill>
        <p:spPr>
          <a:xfrm>
            <a:off x="685800" y="2217738"/>
            <a:ext cx="3200400" cy="3040062"/>
          </a:xfrm>
        </p:spPr>
      </p:pic>
      <p:pic>
        <p:nvPicPr>
          <p:cNvPr id="55300" name="Picture 4" descr="FMD9"/>
          <p:cNvPicPr>
            <a:picLocks noGrp="1" noChangeAspect="1" noChangeArrowheads="1"/>
          </p:cNvPicPr>
          <p:nvPr>
            <p:ph sz="quarter" idx="4"/>
          </p:nvPr>
        </p:nvPicPr>
        <p:blipFill>
          <a:blip r:embed="rId5" cstate="screen"/>
          <a:srcRect/>
          <a:stretch>
            <a:fillRect/>
          </a:stretch>
        </p:blipFill>
        <p:spPr>
          <a:xfrm>
            <a:off x="4800600" y="2174875"/>
            <a:ext cx="2652713" cy="3951288"/>
          </a:xfrm>
        </p:spPr>
      </p:pic>
      <p:sp>
        <p:nvSpPr>
          <p:cNvPr id="55301" name="Text Placeholder 2"/>
          <p:cNvSpPr>
            <a:spLocks noGrp="1"/>
          </p:cNvSpPr>
          <p:nvPr>
            <p:ph type="body" idx="1"/>
          </p:nvPr>
        </p:nvSpPr>
        <p:spPr>
          <a:xfrm>
            <a:off x="228600" y="1371600"/>
            <a:ext cx="4040188" cy="639763"/>
          </a:xfrm>
        </p:spPr>
        <p:txBody>
          <a:bodyPr/>
          <a:lstStyle/>
          <a:p>
            <a:pPr eaLnBrk="1" hangingPunct="1"/>
            <a:r>
              <a:rPr lang="es-MX" b="0" smtClean="0"/>
              <a:t>¿Tiene mastitis?</a:t>
            </a:r>
          </a:p>
        </p:txBody>
      </p:sp>
      <p:sp>
        <p:nvSpPr>
          <p:cNvPr id="55302" name="Text Placeholder 4"/>
          <p:cNvSpPr>
            <a:spLocks noGrp="1"/>
          </p:cNvSpPr>
          <p:nvPr>
            <p:ph type="body" sz="quarter" idx="3"/>
          </p:nvPr>
        </p:nvSpPr>
        <p:spPr>
          <a:xfrm>
            <a:off x="4191000" y="1295400"/>
            <a:ext cx="4498975" cy="895350"/>
          </a:xfrm>
        </p:spPr>
        <p:txBody>
          <a:bodyPr/>
          <a:lstStyle/>
          <a:p>
            <a:pPr algn="ctr" eaLnBrk="1" hangingPunct="1"/>
            <a:r>
              <a:rPr lang="es-MX" b="0" smtClean="0"/>
              <a:t>¿ Hay lesiones inusuales?</a:t>
            </a:r>
          </a:p>
          <a:p>
            <a:pPr algn="ctr" eaLnBrk="1" hangingPunct="1"/>
            <a:r>
              <a:rPr lang="es-MX" b="0" smtClean="0"/>
              <a:t>Repórtela al vet/dueño</a:t>
            </a:r>
          </a:p>
        </p:txBody>
      </p:sp>
      <p:sp>
        <p:nvSpPr>
          <p:cNvPr id="55303" name="TextBox 7"/>
          <p:cNvSpPr txBox="1">
            <a:spLocks noChangeArrowheads="1"/>
          </p:cNvSpPr>
          <p:nvPr/>
        </p:nvSpPr>
        <p:spPr bwMode="auto">
          <a:xfrm>
            <a:off x="7480300" y="4114800"/>
            <a:ext cx="1663700" cy="646113"/>
          </a:xfrm>
          <a:prstGeom prst="rect">
            <a:avLst/>
          </a:prstGeom>
          <a:noFill/>
          <a:ln w="9525">
            <a:noFill/>
            <a:miter lim="800000"/>
            <a:headEnd/>
            <a:tailEnd/>
          </a:ln>
        </p:spPr>
        <p:txBody>
          <a:bodyPr>
            <a:spAutoFit/>
          </a:bodyPr>
          <a:lstStyle/>
          <a:p>
            <a:r>
              <a:rPr lang="es-MX" sz="1800">
                <a:latin typeface="Comic Sans MS" pitchFamily="66" charset="0"/>
              </a:rPr>
              <a:t>Lesiones por Fiebre aftosa</a:t>
            </a:r>
          </a:p>
        </p:txBody>
      </p:sp>
      <p:sp>
        <p:nvSpPr>
          <p:cNvPr id="55304" name="TextBox 9"/>
          <p:cNvSpPr txBox="1">
            <a:spLocks noChangeArrowheads="1"/>
          </p:cNvSpPr>
          <p:nvPr/>
        </p:nvSpPr>
        <p:spPr bwMode="auto">
          <a:xfrm>
            <a:off x="7467600" y="5334000"/>
            <a:ext cx="1130300" cy="461963"/>
          </a:xfrm>
          <a:prstGeom prst="rect">
            <a:avLst/>
          </a:prstGeom>
          <a:noFill/>
          <a:ln w="9525">
            <a:noFill/>
            <a:miter lim="800000"/>
            <a:headEnd/>
            <a:tailEnd/>
          </a:ln>
        </p:spPr>
        <p:txBody>
          <a:bodyPr>
            <a:spAutoFit/>
          </a:bodyPr>
          <a:lstStyle/>
          <a:p>
            <a:r>
              <a:rPr lang="es-MX" sz="1200">
                <a:latin typeface="Comic Sans MS" pitchFamily="66" charset="0"/>
              </a:rPr>
              <a:t>Cortesía del  Dr. Moeller</a:t>
            </a:r>
          </a:p>
        </p:txBody>
      </p:sp>
      <p:pic>
        <p:nvPicPr>
          <p:cNvPr id="10" name="R44">
            <a:hlinkClick r:id="" action="ppaction://media"/>
          </p:cNvPr>
          <p:cNvPicPr>
            <a:picLocks noRot="1" noChangeAspect="1"/>
          </p:cNvPicPr>
          <p:nvPr>
            <a:wavAudioFile r:embed="rId1" name="R44"/>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7" descr="IMG_0340.JPG"/>
          <p:cNvPicPr>
            <a:picLocks noGrp="1" noChangeAspect="1"/>
          </p:cNvPicPr>
          <p:nvPr>
            <p:ph sz="half" idx="2"/>
          </p:nvPr>
        </p:nvPicPr>
        <p:blipFill>
          <a:blip r:embed="rId4" cstate="screen"/>
          <a:srcRect/>
          <a:stretch>
            <a:fillRect/>
          </a:stretch>
        </p:blipFill>
        <p:spPr>
          <a:xfrm>
            <a:off x="685800" y="2133600"/>
            <a:ext cx="3733800" cy="3422650"/>
          </a:xfrm>
        </p:spPr>
      </p:pic>
      <p:pic>
        <p:nvPicPr>
          <p:cNvPr id="56323" name="Picture 3" descr="FMD8"/>
          <p:cNvPicPr>
            <a:picLocks noGrp="1" noChangeAspect="1" noChangeArrowheads="1"/>
          </p:cNvPicPr>
          <p:nvPr>
            <p:ph sz="quarter" idx="4"/>
          </p:nvPr>
        </p:nvPicPr>
        <p:blipFill>
          <a:blip r:embed="rId5" cstate="screen"/>
          <a:srcRect/>
          <a:stretch>
            <a:fillRect/>
          </a:stretch>
        </p:blipFill>
        <p:spPr>
          <a:xfrm>
            <a:off x="5051425" y="2133600"/>
            <a:ext cx="2949575" cy="3570288"/>
          </a:xfrm>
        </p:spPr>
      </p:pic>
      <p:sp>
        <p:nvSpPr>
          <p:cNvPr id="56324" name="TextBox 9"/>
          <p:cNvSpPr txBox="1">
            <a:spLocks noChangeArrowheads="1"/>
          </p:cNvSpPr>
          <p:nvPr/>
        </p:nvSpPr>
        <p:spPr bwMode="auto">
          <a:xfrm>
            <a:off x="8013700" y="5181600"/>
            <a:ext cx="1130300" cy="461963"/>
          </a:xfrm>
          <a:prstGeom prst="rect">
            <a:avLst/>
          </a:prstGeom>
          <a:noFill/>
          <a:ln w="9525">
            <a:noFill/>
            <a:miter lim="800000"/>
            <a:headEnd/>
            <a:tailEnd/>
          </a:ln>
        </p:spPr>
        <p:txBody>
          <a:bodyPr>
            <a:spAutoFit/>
          </a:bodyPr>
          <a:lstStyle/>
          <a:p>
            <a:r>
              <a:rPr lang="es-MX" sz="1200">
                <a:latin typeface="Comic Sans MS" pitchFamily="66" charset="0"/>
              </a:rPr>
              <a:t>Cortesía del  Dr. Moeller</a:t>
            </a:r>
          </a:p>
        </p:txBody>
      </p:sp>
      <p:sp>
        <p:nvSpPr>
          <p:cNvPr id="56325" name="Title 1"/>
          <p:cNvSpPr>
            <a:spLocks noGrp="1"/>
          </p:cNvSpPr>
          <p:nvPr>
            <p:ph type="title"/>
          </p:nvPr>
        </p:nvSpPr>
        <p:spPr>
          <a:xfrm>
            <a:off x="457200" y="152400"/>
            <a:ext cx="8229600" cy="914400"/>
          </a:xfrm>
        </p:spPr>
        <p:txBody>
          <a:bodyPr/>
          <a:lstStyle/>
          <a:p>
            <a:pPr eaLnBrk="1" hangingPunct="1"/>
            <a:r>
              <a:rPr lang="es-MX" smtClean="0"/>
              <a:t>Revise Patas y Piernas</a:t>
            </a:r>
          </a:p>
        </p:txBody>
      </p:sp>
      <p:sp>
        <p:nvSpPr>
          <p:cNvPr id="56326" name="Text Placeholder 2"/>
          <p:cNvSpPr>
            <a:spLocks noGrp="1"/>
          </p:cNvSpPr>
          <p:nvPr>
            <p:ph type="body" idx="1"/>
          </p:nvPr>
        </p:nvSpPr>
        <p:spPr>
          <a:xfrm>
            <a:off x="762000" y="1447800"/>
            <a:ext cx="2743200" cy="563563"/>
          </a:xfrm>
        </p:spPr>
        <p:txBody>
          <a:bodyPr/>
          <a:lstStyle/>
          <a:p>
            <a:pPr algn="ctr" eaLnBrk="1" hangingPunct="1"/>
            <a:r>
              <a:rPr lang="es-MX" b="0" smtClean="0"/>
              <a:t>Parado normal</a:t>
            </a:r>
          </a:p>
        </p:txBody>
      </p:sp>
      <p:sp>
        <p:nvSpPr>
          <p:cNvPr id="56327" name="Text Placeholder 4"/>
          <p:cNvSpPr>
            <a:spLocks noGrp="1"/>
          </p:cNvSpPr>
          <p:nvPr>
            <p:ph type="body" sz="quarter" idx="3"/>
          </p:nvPr>
        </p:nvSpPr>
        <p:spPr>
          <a:xfrm>
            <a:off x="4648200" y="1219200"/>
            <a:ext cx="4067175" cy="838200"/>
          </a:xfrm>
        </p:spPr>
        <p:txBody>
          <a:bodyPr/>
          <a:lstStyle/>
          <a:p>
            <a:pPr algn="ctr" eaLnBrk="1" hangingPunct="1"/>
            <a:r>
              <a:rPr lang="es-MX" b="0" smtClean="0"/>
              <a:t>Lesiones por Fiebre Aftosa</a:t>
            </a:r>
          </a:p>
          <a:p>
            <a:pPr algn="ctr" eaLnBrk="1" hangingPunct="1"/>
            <a:r>
              <a:rPr lang="es-MX" b="0" smtClean="0"/>
              <a:t>Repórtela al Vet/dueño</a:t>
            </a:r>
          </a:p>
        </p:txBody>
      </p:sp>
      <p:pic>
        <p:nvPicPr>
          <p:cNvPr id="8" name="R45">
            <a:hlinkClick r:id="" action="ppaction://media"/>
          </p:cNvPr>
          <p:cNvPicPr>
            <a:picLocks noRot="1" noChangeAspect="1"/>
          </p:cNvPicPr>
          <p:nvPr>
            <a:wavAudioFile r:embed="rId1" name="R45"/>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52400" y="304800"/>
            <a:ext cx="8991600" cy="1143000"/>
          </a:xfrm>
        </p:spPr>
        <p:txBody>
          <a:bodyPr/>
          <a:lstStyle/>
          <a:p>
            <a:r>
              <a:rPr lang="es-MX" smtClean="0"/>
              <a:t>Identificación de algo incorrecto</a:t>
            </a:r>
          </a:p>
        </p:txBody>
      </p:sp>
      <p:sp>
        <p:nvSpPr>
          <p:cNvPr id="57347" name="Content Placeholder 2"/>
          <p:cNvSpPr>
            <a:spLocks noGrp="1"/>
          </p:cNvSpPr>
          <p:nvPr>
            <p:ph sz="half" idx="1"/>
          </p:nvPr>
        </p:nvSpPr>
        <p:spPr>
          <a:xfrm>
            <a:off x="304800" y="1371600"/>
            <a:ext cx="8686800" cy="685800"/>
          </a:xfrm>
        </p:spPr>
        <p:txBody>
          <a:bodyPr/>
          <a:lstStyle/>
          <a:p>
            <a:r>
              <a:rPr lang="es-MX" sz="3200" smtClean="0"/>
              <a:t>La fiebre aftosa puede ser confundida con:</a:t>
            </a:r>
          </a:p>
        </p:txBody>
      </p:sp>
      <p:sp>
        <p:nvSpPr>
          <p:cNvPr id="57348" name="Content Placeholder 3"/>
          <p:cNvSpPr>
            <a:spLocks noGrp="1"/>
          </p:cNvSpPr>
          <p:nvPr>
            <p:ph sz="half" idx="2"/>
          </p:nvPr>
        </p:nvSpPr>
        <p:spPr>
          <a:xfrm>
            <a:off x="381000" y="3276600"/>
            <a:ext cx="4572000" cy="1981200"/>
          </a:xfrm>
        </p:spPr>
        <p:txBody>
          <a:bodyPr/>
          <a:lstStyle/>
          <a:p>
            <a:r>
              <a:rPr lang="es-MX" smtClean="0"/>
              <a:t>No entre en pánico</a:t>
            </a:r>
          </a:p>
          <a:p>
            <a:r>
              <a:rPr lang="es-MX" smtClean="0"/>
              <a:t>Llame al veterinario</a:t>
            </a:r>
          </a:p>
          <a:p>
            <a:r>
              <a:rPr lang="es-MX" smtClean="0"/>
              <a:t>Permita diagnosticar cual es el </a:t>
            </a:r>
            <a:r>
              <a:rPr lang="es-MX" smtClean="0">
                <a:solidFill>
                  <a:srgbClr val="FF0000"/>
                </a:solidFill>
              </a:rPr>
              <a:t>PROBLEMA</a:t>
            </a:r>
          </a:p>
          <a:p>
            <a:endParaRPr lang="en-US" smtClean="0"/>
          </a:p>
        </p:txBody>
      </p:sp>
      <p:pic>
        <p:nvPicPr>
          <p:cNvPr id="57349" name="Picture 4" descr="P0001080.JPG"/>
          <p:cNvPicPr>
            <a:picLocks noChangeAspect="1"/>
          </p:cNvPicPr>
          <p:nvPr/>
        </p:nvPicPr>
        <p:blipFill>
          <a:blip r:embed="rId4" cstate="screen"/>
          <a:srcRect/>
          <a:stretch>
            <a:fillRect/>
          </a:stretch>
        </p:blipFill>
        <p:spPr bwMode="auto">
          <a:xfrm>
            <a:off x="4953000" y="3124200"/>
            <a:ext cx="3352800" cy="2646363"/>
          </a:xfrm>
          <a:prstGeom prst="rect">
            <a:avLst/>
          </a:prstGeom>
          <a:noFill/>
          <a:ln w="9525">
            <a:noFill/>
            <a:miter lim="800000"/>
            <a:headEnd/>
            <a:tailEnd/>
          </a:ln>
        </p:spPr>
      </p:pic>
      <p:sp>
        <p:nvSpPr>
          <p:cNvPr id="6" name="TextBox 5"/>
          <p:cNvSpPr txBox="1"/>
          <p:nvPr/>
        </p:nvSpPr>
        <p:spPr>
          <a:xfrm>
            <a:off x="533400" y="1981200"/>
            <a:ext cx="8077200" cy="954107"/>
          </a:xfrm>
          <a:prstGeom prst="rect">
            <a:avLst/>
          </a:prstGeom>
          <a:noFill/>
        </p:spPr>
        <p:txBody>
          <a:bodyPr numCol="2">
            <a:spAutoFit/>
          </a:bodyPr>
          <a:lstStyle/>
          <a:p>
            <a:pPr lvl="1">
              <a:buFont typeface="Wingdings" pitchFamily="2" charset="2"/>
              <a:buChar char="Ø"/>
              <a:defRPr/>
            </a:pPr>
            <a:r>
              <a:rPr lang="es-MX" sz="2800" dirty="0"/>
              <a:t>Estomatitis vesicular</a:t>
            </a:r>
          </a:p>
          <a:p>
            <a:pPr lvl="1">
              <a:buFont typeface="Wingdings" pitchFamily="2" charset="2"/>
              <a:buChar char="Ø"/>
              <a:defRPr/>
            </a:pPr>
            <a:r>
              <a:rPr lang="es-MX" sz="2800" dirty="0"/>
              <a:t>Lengua azul</a:t>
            </a:r>
          </a:p>
          <a:p>
            <a:pPr lvl="1">
              <a:buFont typeface="Wingdings" pitchFamily="2" charset="2"/>
              <a:buChar char="Ø"/>
              <a:defRPr/>
            </a:pPr>
            <a:r>
              <a:rPr lang="es-MX" sz="2800" dirty="0"/>
              <a:t>Diarrea viral bovina</a:t>
            </a:r>
          </a:p>
          <a:p>
            <a:pPr lvl="1">
              <a:buFont typeface="Wingdings" pitchFamily="2" charset="2"/>
              <a:buChar char="Ø"/>
              <a:defRPr/>
            </a:pPr>
            <a:r>
              <a:rPr lang="es-MX" sz="2800" dirty="0" err="1"/>
              <a:t>Pietín</a:t>
            </a:r>
            <a:endParaRPr lang="es-MX" sz="2800" dirty="0"/>
          </a:p>
        </p:txBody>
      </p:sp>
      <p:pic>
        <p:nvPicPr>
          <p:cNvPr id="7" name="R46">
            <a:hlinkClick r:id="" action="ppaction://media"/>
          </p:cNvPr>
          <p:cNvPicPr>
            <a:picLocks noRot="1" noChangeAspect="1"/>
          </p:cNvPicPr>
          <p:nvPr>
            <a:wavAudioFile r:embed="rId1" name="R46"/>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04800" y="304800"/>
            <a:ext cx="8382000" cy="1752600"/>
          </a:xfrm>
        </p:spPr>
        <p:txBody>
          <a:bodyPr/>
          <a:lstStyle/>
          <a:p>
            <a:r>
              <a:rPr lang="es-MX" smtClean="0"/>
              <a:t>Su trabajo…</a:t>
            </a:r>
            <a:br>
              <a:rPr lang="es-MX" smtClean="0"/>
            </a:br>
            <a:r>
              <a:rPr lang="es-MX" smtClean="0"/>
              <a:t>Proteger el Suministro de Alimento</a:t>
            </a:r>
          </a:p>
        </p:txBody>
      </p:sp>
      <p:sp>
        <p:nvSpPr>
          <p:cNvPr id="58371" name="Content Placeholder 2"/>
          <p:cNvSpPr>
            <a:spLocks noGrp="1"/>
          </p:cNvSpPr>
          <p:nvPr>
            <p:ph sz="half" idx="1"/>
          </p:nvPr>
        </p:nvSpPr>
        <p:spPr>
          <a:xfrm>
            <a:off x="1066800" y="2743200"/>
            <a:ext cx="3733800" cy="2590800"/>
          </a:xfrm>
        </p:spPr>
        <p:txBody>
          <a:bodyPr/>
          <a:lstStyle/>
          <a:p>
            <a:r>
              <a:rPr lang="es-MX" sz="3600" smtClean="0"/>
              <a:t>Cantidad</a:t>
            </a:r>
          </a:p>
          <a:p>
            <a:r>
              <a:rPr lang="es-MX" sz="3600" smtClean="0"/>
              <a:t>Calidad</a:t>
            </a:r>
          </a:p>
          <a:p>
            <a:r>
              <a:rPr lang="es-MX" sz="3600" smtClean="0"/>
              <a:t>Seguridad</a:t>
            </a:r>
          </a:p>
        </p:txBody>
      </p:sp>
      <p:pic>
        <p:nvPicPr>
          <p:cNvPr id="58372" name="Content Placeholder 4" descr="Milker on Carousel.JPG"/>
          <p:cNvPicPr>
            <a:picLocks noGrp="1" noChangeAspect="1"/>
          </p:cNvPicPr>
          <p:nvPr>
            <p:ph sz="half" idx="2"/>
          </p:nvPr>
        </p:nvPicPr>
        <p:blipFill>
          <a:blip r:embed="rId4" cstate="screen"/>
          <a:srcRect/>
          <a:stretch>
            <a:fillRect/>
          </a:stretch>
        </p:blipFill>
        <p:spPr>
          <a:xfrm>
            <a:off x="5181600" y="2286000"/>
            <a:ext cx="3581400" cy="3810000"/>
          </a:xfrm>
        </p:spPr>
      </p:pic>
      <p:pic>
        <p:nvPicPr>
          <p:cNvPr id="5" name="R47">
            <a:hlinkClick r:id="" action="ppaction://media"/>
          </p:cNvPr>
          <p:cNvPicPr>
            <a:picLocks noRot="1" noChangeAspect="1"/>
          </p:cNvPicPr>
          <p:nvPr>
            <a:wavAudioFile r:embed="rId1" name="R47"/>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4" descr="tempVeinedCow1"/>
          <p:cNvPicPr>
            <a:picLocks noChangeAspect="1" noChangeArrowheads="1"/>
          </p:cNvPicPr>
          <p:nvPr/>
        </p:nvPicPr>
        <p:blipFill>
          <a:blip r:embed="rId4" cstate="screen"/>
          <a:srcRect/>
          <a:stretch>
            <a:fillRect/>
          </a:stretch>
        </p:blipFill>
        <p:spPr bwMode="auto">
          <a:xfrm>
            <a:off x="5181600" y="1981200"/>
            <a:ext cx="3984625" cy="3657600"/>
          </a:xfrm>
          <a:prstGeom prst="rect">
            <a:avLst/>
          </a:prstGeom>
          <a:noFill/>
          <a:ln w="38100">
            <a:solidFill>
              <a:schemeClr val="bg2"/>
            </a:solidFill>
            <a:miter lim="800000"/>
            <a:headEnd/>
            <a:tailEnd/>
          </a:ln>
        </p:spPr>
      </p:pic>
      <p:sp>
        <p:nvSpPr>
          <p:cNvPr id="7" name="Rectangle 2"/>
          <p:cNvSpPr>
            <a:spLocks noGrp="1" noChangeArrowheads="1"/>
          </p:cNvSpPr>
          <p:nvPr>
            <p:ph type="title"/>
          </p:nvPr>
        </p:nvSpPr>
        <p:spPr>
          <a:xfrm>
            <a:off x="228600" y="152400"/>
            <a:ext cx="8763000" cy="1143000"/>
          </a:xfrm>
          <a:effectLst>
            <a:outerShdw dist="35921" dir="2700000" algn="ctr" rotWithShape="0">
              <a:srgbClr val="000000"/>
            </a:outerShdw>
          </a:effectLst>
        </p:spPr>
        <p:txBody>
          <a:bodyPr lIns="90488" tIns="44450" rIns="90488" bIns="44450"/>
          <a:lstStyle/>
          <a:p>
            <a:pPr eaLnBrk="1" hangingPunct="1">
              <a:defRPr/>
            </a:pPr>
            <a:r>
              <a:rPr lang="es-MX" sz="4000" dirty="0" smtClean="0"/>
              <a:t>Registro y Tratamiento de Enfermedades en Cada Vaca</a:t>
            </a:r>
          </a:p>
        </p:txBody>
      </p:sp>
      <p:sp>
        <p:nvSpPr>
          <p:cNvPr id="59396" name="Rectangle 5"/>
          <p:cNvSpPr>
            <a:spLocks noChangeArrowheads="1"/>
          </p:cNvSpPr>
          <p:nvPr/>
        </p:nvSpPr>
        <p:spPr bwMode="auto">
          <a:xfrm>
            <a:off x="76200" y="1389063"/>
            <a:ext cx="5995988" cy="4478337"/>
          </a:xfrm>
          <a:prstGeom prst="rect">
            <a:avLst/>
          </a:prstGeom>
          <a:noFill/>
          <a:ln w="12700">
            <a:noFill/>
            <a:miter lim="800000"/>
            <a:headEnd/>
            <a:tailEnd/>
          </a:ln>
        </p:spPr>
        <p:txBody>
          <a:bodyPr anchor="ctr">
            <a:spAutoFit/>
          </a:bodyPr>
          <a:lstStyle/>
          <a:p>
            <a:pPr eaLnBrk="0" hangingPunct="0">
              <a:spcBef>
                <a:spcPts val="300"/>
              </a:spcBef>
              <a:spcAft>
                <a:spcPts val="300"/>
              </a:spcAft>
              <a:buClr>
                <a:srgbClr val="FF0000"/>
              </a:buClr>
              <a:buFont typeface="Wingdings" pitchFamily="2" charset="2"/>
              <a:buChar char="v"/>
            </a:pPr>
            <a:r>
              <a:rPr lang="es-MX">
                <a:latin typeface="Comic Sans MS" pitchFamily="66" charset="0"/>
              </a:rPr>
              <a:t>Distocia o dificultad para parir</a:t>
            </a:r>
          </a:p>
          <a:p>
            <a:pPr eaLnBrk="0" hangingPunct="0">
              <a:spcBef>
                <a:spcPts val="300"/>
              </a:spcBef>
              <a:spcAft>
                <a:spcPts val="300"/>
              </a:spcAft>
              <a:buClr>
                <a:srgbClr val="FF0000"/>
              </a:buClr>
              <a:buFont typeface="Wingdings" pitchFamily="2" charset="2"/>
              <a:buChar char="v"/>
            </a:pPr>
            <a:r>
              <a:rPr lang="es-MX">
                <a:latin typeface="Comic Sans MS" pitchFamily="66" charset="0"/>
              </a:rPr>
              <a:t>Fiebre de leche o hipocalcemia</a:t>
            </a:r>
          </a:p>
          <a:p>
            <a:pPr eaLnBrk="0" hangingPunct="0">
              <a:spcBef>
                <a:spcPts val="300"/>
              </a:spcBef>
              <a:spcAft>
                <a:spcPts val="300"/>
              </a:spcAft>
              <a:buClr>
                <a:srgbClr val="FF0000"/>
              </a:buClr>
              <a:buFont typeface="Wingdings" pitchFamily="2" charset="2"/>
              <a:buChar char="v"/>
            </a:pPr>
            <a:r>
              <a:rPr lang="es-MX">
                <a:latin typeface="Comic Sans MS" pitchFamily="66" charset="0"/>
              </a:rPr>
              <a:t>Metritis </a:t>
            </a:r>
          </a:p>
          <a:p>
            <a:pPr eaLnBrk="0" hangingPunct="0">
              <a:spcBef>
                <a:spcPts val="300"/>
              </a:spcBef>
              <a:spcAft>
                <a:spcPts val="300"/>
              </a:spcAft>
              <a:buClr>
                <a:srgbClr val="FF0000"/>
              </a:buClr>
              <a:buFont typeface="Wingdings" pitchFamily="2" charset="2"/>
              <a:buChar char="v"/>
            </a:pPr>
            <a:r>
              <a:rPr lang="es-MX">
                <a:latin typeface="Comic Sans MS" pitchFamily="66" charset="0"/>
              </a:rPr>
              <a:t>Cetosis</a:t>
            </a:r>
          </a:p>
          <a:p>
            <a:pPr eaLnBrk="0" hangingPunct="0">
              <a:spcBef>
                <a:spcPts val="300"/>
              </a:spcBef>
              <a:spcAft>
                <a:spcPts val="300"/>
              </a:spcAft>
              <a:buClr>
                <a:srgbClr val="FF0000"/>
              </a:buClr>
              <a:buFont typeface="Wingdings" pitchFamily="2" charset="2"/>
              <a:buChar char="v"/>
            </a:pPr>
            <a:r>
              <a:rPr lang="es-MX">
                <a:latin typeface="Comic Sans MS" pitchFamily="66" charset="0"/>
              </a:rPr>
              <a:t>Retención placentaria (RP)</a:t>
            </a:r>
          </a:p>
          <a:p>
            <a:pPr eaLnBrk="0" hangingPunct="0">
              <a:spcBef>
                <a:spcPts val="300"/>
              </a:spcBef>
              <a:spcAft>
                <a:spcPts val="300"/>
              </a:spcAft>
              <a:buClr>
                <a:srgbClr val="FF0000"/>
              </a:buClr>
              <a:buFont typeface="Wingdings" pitchFamily="2" charset="2"/>
              <a:buChar char="v"/>
            </a:pPr>
            <a:r>
              <a:rPr lang="es-MX">
                <a:latin typeface="Comic Sans MS" pitchFamily="66" charset="0"/>
              </a:rPr>
              <a:t>Desplazamiento de abomaso (DA) </a:t>
            </a:r>
          </a:p>
          <a:p>
            <a:pPr eaLnBrk="0" hangingPunct="0">
              <a:spcBef>
                <a:spcPts val="300"/>
              </a:spcBef>
              <a:spcAft>
                <a:spcPts val="300"/>
              </a:spcAft>
              <a:buClr>
                <a:srgbClr val="FF0000"/>
              </a:buClr>
              <a:buFont typeface="Wingdings" pitchFamily="2" charset="2"/>
              <a:buChar char="v"/>
            </a:pPr>
            <a:r>
              <a:rPr lang="es-MX">
                <a:latin typeface="Comic Sans MS" pitchFamily="66" charset="0"/>
              </a:rPr>
              <a:t>Neumonía  </a:t>
            </a:r>
          </a:p>
          <a:p>
            <a:pPr eaLnBrk="0" hangingPunct="0">
              <a:spcBef>
                <a:spcPts val="300"/>
              </a:spcBef>
              <a:spcAft>
                <a:spcPts val="300"/>
              </a:spcAft>
              <a:buClr>
                <a:srgbClr val="FF0000"/>
              </a:buClr>
              <a:buFont typeface="Wingdings" pitchFamily="2" charset="2"/>
              <a:buChar char="v"/>
            </a:pPr>
            <a:r>
              <a:rPr lang="es-MX">
                <a:latin typeface="Comic Sans MS" pitchFamily="66" charset="0"/>
              </a:rPr>
              <a:t>Mastitis </a:t>
            </a:r>
          </a:p>
          <a:p>
            <a:pPr eaLnBrk="0" hangingPunct="0">
              <a:spcBef>
                <a:spcPts val="300"/>
              </a:spcBef>
              <a:spcAft>
                <a:spcPts val="300"/>
              </a:spcAft>
              <a:buClr>
                <a:srgbClr val="FF0000"/>
              </a:buClr>
              <a:buFont typeface="Wingdings" pitchFamily="2" charset="2"/>
              <a:buChar char="v"/>
            </a:pPr>
            <a:r>
              <a:rPr lang="es-MX">
                <a:latin typeface="Comic Sans MS" pitchFamily="66" charset="0"/>
              </a:rPr>
              <a:t>Laminitis o cojeras</a:t>
            </a:r>
          </a:p>
          <a:p>
            <a:pPr eaLnBrk="0" hangingPunct="0">
              <a:spcBef>
                <a:spcPts val="300"/>
              </a:spcBef>
              <a:spcAft>
                <a:spcPts val="300"/>
              </a:spcAft>
              <a:buClr>
                <a:srgbClr val="FF0000"/>
              </a:buClr>
              <a:buFont typeface="Wingdings" pitchFamily="2" charset="2"/>
              <a:buChar char="v"/>
            </a:pPr>
            <a:r>
              <a:rPr lang="es-MX">
                <a:latin typeface="Comic Sans MS" pitchFamily="66" charset="0"/>
              </a:rPr>
              <a:t>Lesiones</a:t>
            </a:r>
          </a:p>
        </p:txBody>
      </p:sp>
      <p:pic>
        <p:nvPicPr>
          <p:cNvPr id="5" name="R48">
            <a:hlinkClick r:id="" action="ppaction://media"/>
          </p:cNvPr>
          <p:cNvPicPr>
            <a:picLocks noRot="1" noChangeAspect="1"/>
          </p:cNvPicPr>
          <p:nvPr>
            <a:wavAudioFile r:embed="rId1" name="R48"/>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4" descr="worksht.JPG"/>
          <p:cNvPicPr>
            <a:picLocks noGrp="1" noChangeAspect="1"/>
          </p:cNvPicPr>
          <p:nvPr>
            <p:ph sz="half" idx="2"/>
          </p:nvPr>
        </p:nvPicPr>
        <p:blipFill>
          <a:blip r:embed="rId4" cstate="screen"/>
          <a:srcRect/>
          <a:stretch>
            <a:fillRect/>
          </a:stretch>
        </p:blipFill>
        <p:spPr>
          <a:xfrm>
            <a:off x="5943600" y="990600"/>
            <a:ext cx="2767013" cy="2209800"/>
          </a:xfrm>
        </p:spPr>
      </p:pic>
      <p:pic>
        <p:nvPicPr>
          <p:cNvPr id="60419" name="Picture 6" descr="MPj03993130000[1]"/>
          <p:cNvPicPr>
            <a:picLocks noChangeAspect="1" noChangeArrowheads="1"/>
          </p:cNvPicPr>
          <p:nvPr/>
        </p:nvPicPr>
        <p:blipFill>
          <a:blip r:embed="rId5" cstate="screen"/>
          <a:srcRect/>
          <a:stretch>
            <a:fillRect/>
          </a:stretch>
        </p:blipFill>
        <p:spPr bwMode="auto">
          <a:xfrm>
            <a:off x="5943600" y="3200400"/>
            <a:ext cx="1944688" cy="1295400"/>
          </a:xfrm>
          <a:prstGeom prst="rect">
            <a:avLst/>
          </a:prstGeom>
          <a:noFill/>
          <a:ln w="9525">
            <a:noFill/>
            <a:miter lim="800000"/>
            <a:headEnd/>
            <a:tailEnd/>
          </a:ln>
        </p:spPr>
      </p:pic>
      <p:pic>
        <p:nvPicPr>
          <p:cNvPr id="60420" name="Picture 7"/>
          <p:cNvPicPr>
            <a:picLocks noChangeAspect="1" noChangeArrowheads="1"/>
          </p:cNvPicPr>
          <p:nvPr/>
        </p:nvPicPr>
        <p:blipFill>
          <a:blip r:embed="rId6" cstate="screen"/>
          <a:srcRect/>
          <a:stretch>
            <a:fillRect/>
          </a:stretch>
        </p:blipFill>
        <p:spPr bwMode="auto">
          <a:xfrm>
            <a:off x="7696200" y="2438400"/>
            <a:ext cx="1447800" cy="1371600"/>
          </a:xfrm>
          <a:prstGeom prst="rect">
            <a:avLst/>
          </a:prstGeom>
          <a:noFill/>
          <a:ln w="9525">
            <a:noFill/>
            <a:miter lim="800000"/>
            <a:headEnd/>
            <a:tailEnd/>
          </a:ln>
        </p:spPr>
      </p:pic>
      <p:pic>
        <p:nvPicPr>
          <p:cNvPr id="60421" name="Picture 10"/>
          <p:cNvPicPr>
            <a:picLocks noChangeAspect="1" noChangeArrowheads="1"/>
          </p:cNvPicPr>
          <p:nvPr/>
        </p:nvPicPr>
        <p:blipFill>
          <a:blip r:embed="rId7" cstate="screen"/>
          <a:srcRect/>
          <a:stretch>
            <a:fillRect/>
          </a:stretch>
        </p:blipFill>
        <p:spPr bwMode="auto">
          <a:xfrm>
            <a:off x="4191000" y="2363788"/>
            <a:ext cx="1752600" cy="1674812"/>
          </a:xfrm>
          <a:prstGeom prst="rect">
            <a:avLst/>
          </a:prstGeom>
          <a:noFill/>
          <a:ln w="9525">
            <a:noFill/>
            <a:miter lim="800000"/>
            <a:headEnd/>
            <a:tailEnd/>
          </a:ln>
        </p:spPr>
      </p:pic>
      <p:pic>
        <p:nvPicPr>
          <p:cNvPr id="60422" name="Picture 17"/>
          <p:cNvPicPr>
            <a:picLocks noChangeAspect="1" noChangeArrowheads="1"/>
          </p:cNvPicPr>
          <p:nvPr/>
        </p:nvPicPr>
        <p:blipFill>
          <a:blip r:embed="rId8" cstate="screen"/>
          <a:srcRect/>
          <a:stretch>
            <a:fillRect/>
          </a:stretch>
        </p:blipFill>
        <p:spPr bwMode="auto">
          <a:xfrm>
            <a:off x="2438400" y="4038600"/>
            <a:ext cx="3543300" cy="2362200"/>
          </a:xfrm>
          <a:prstGeom prst="rect">
            <a:avLst/>
          </a:prstGeom>
          <a:noFill/>
          <a:ln w="9525">
            <a:noFill/>
            <a:miter lim="800000"/>
            <a:headEnd/>
            <a:tailEnd/>
          </a:ln>
        </p:spPr>
      </p:pic>
      <p:sp>
        <p:nvSpPr>
          <p:cNvPr id="60423" name="Title 1"/>
          <p:cNvSpPr>
            <a:spLocks noGrp="1"/>
          </p:cNvSpPr>
          <p:nvPr>
            <p:ph type="title"/>
          </p:nvPr>
        </p:nvSpPr>
        <p:spPr>
          <a:xfrm>
            <a:off x="1295400" y="76200"/>
            <a:ext cx="5867400" cy="914400"/>
          </a:xfrm>
        </p:spPr>
        <p:txBody>
          <a:bodyPr/>
          <a:lstStyle/>
          <a:p>
            <a:pPr eaLnBrk="1" hangingPunct="1"/>
            <a:r>
              <a:rPr lang="es-MX" smtClean="0"/>
              <a:t>Registros</a:t>
            </a:r>
          </a:p>
        </p:txBody>
      </p:sp>
      <p:sp>
        <p:nvSpPr>
          <p:cNvPr id="60424" name="Content Placeholder 2"/>
          <p:cNvSpPr>
            <a:spLocks noGrp="1"/>
          </p:cNvSpPr>
          <p:nvPr>
            <p:ph sz="half" idx="1"/>
          </p:nvPr>
        </p:nvSpPr>
        <p:spPr>
          <a:xfrm>
            <a:off x="609600" y="914400"/>
            <a:ext cx="3810000" cy="3352800"/>
          </a:xfrm>
        </p:spPr>
        <p:txBody>
          <a:bodyPr/>
          <a:lstStyle/>
          <a:p>
            <a:pPr eaLnBrk="1" hangingPunct="1"/>
            <a:r>
              <a:rPr lang="es-MX" sz="3200" smtClean="0"/>
              <a:t>Datos</a:t>
            </a:r>
          </a:p>
          <a:p>
            <a:pPr eaLnBrk="1" hangingPunct="1"/>
            <a:r>
              <a:rPr lang="es-MX" sz="3200" smtClean="0"/>
              <a:t>ID de la vaca</a:t>
            </a:r>
          </a:p>
          <a:p>
            <a:pPr eaLnBrk="1" hangingPunct="1"/>
            <a:r>
              <a:rPr lang="es-MX" sz="3200" smtClean="0"/>
              <a:t>Síntomas</a:t>
            </a:r>
          </a:p>
          <a:p>
            <a:pPr eaLnBrk="1" hangingPunct="1"/>
            <a:r>
              <a:rPr lang="es-MX" sz="3200" smtClean="0"/>
              <a:t>Diagnostico</a:t>
            </a:r>
          </a:p>
          <a:p>
            <a:pPr eaLnBrk="1" hangingPunct="1"/>
            <a:r>
              <a:rPr lang="es-MX" sz="3200" smtClean="0"/>
              <a:t>Tratamiento</a:t>
            </a:r>
          </a:p>
          <a:p>
            <a:pPr eaLnBrk="1" hangingPunct="1">
              <a:buFontTx/>
              <a:buNone/>
            </a:pPr>
            <a:endParaRPr lang="en-US" sz="3200" smtClean="0"/>
          </a:p>
          <a:p>
            <a:pPr eaLnBrk="1" hangingPunct="1"/>
            <a:endParaRPr lang="en-US" sz="3200" smtClean="0"/>
          </a:p>
          <a:p>
            <a:pPr eaLnBrk="1" hangingPunct="1"/>
            <a:endParaRPr lang="en-US" sz="3200" smtClean="0"/>
          </a:p>
        </p:txBody>
      </p:sp>
      <p:pic>
        <p:nvPicPr>
          <p:cNvPr id="9" name="R49">
            <a:hlinkClick r:id="" action="ppaction://media"/>
          </p:cNvPr>
          <p:cNvPicPr>
            <a:picLocks noRot="1" noChangeAspect="1"/>
          </p:cNvPicPr>
          <p:nvPr>
            <a:wavAudioFile r:embed="rId1" name="R49"/>
          </p:nvPr>
        </p:nvPicPr>
        <p:blipFill>
          <a:blip r:embed="rId9" cstate="screen"/>
          <a:srcRect/>
          <a:stretch>
            <a:fillRect/>
          </a:stretch>
        </p:blipFill>
        <p:spPr bwMode="auto">
          <a:xfrm>
            <a:off x="4419600" y="3276600"/>
            <a:ext cx="304800" cy="304800"/>
          </a:xfrm>
          <a:prstGeom prst="rect">
            <a:avLst/>
          </a:prstGeom>
          <a:noFill/>
          <a:ln w="9525">
            <a:noFill/>
            <a:miter lim="800000"/>
            <a:headEnd/>
            <a:tailEnd/>
          </a:ln>
        </p:spPr>
      </p:pic>
      <p:sp>
        <p:nvSpPr>
          <p:cNvPr id="60426" name="Rectangle 9"/>
          <p:cNvSpPr>
            <a:spLocks noChangeArrowheads="1"/>
          </p:cNvSpPr>
          <p:nvPr/>
        </p:nvSpPr>
        <p:spPr bwMode="auto">
          <a:xfrm>
            <a:off x="2895600" y="5548313"/>
            <a:ext cx="609600" cy="46037"/>
          </a:xfrm>
          <a:prstGeom prst="rect">
            <a:avLst/>
          </a:prstGeom>
          <a:solidFill>
            <a:schemeClr val="tx1"/>
          </a:solidFill>
          <a:ln w="9525" algn="ctr">
            <a:solidFill>
              <a:schemeClr val="tx1"/>
            </a:solidFill>
            <a:round/>
            <a:headEnd/>
            <a:tailEn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4" descr="bloodsample.JPG"/>
          <p:cNvPicPr>
            <a:picLocks noGrp="1" noChangeAspect="1"/>
          </p:cNvPicPr>
          <p:nvPr>
            <p:ph sz="half" idx="1"/>
          </p:nvPr>
        </p:nvPicPr>
        <p:blipFill>
          <a:blip r:embed="rId4" cstate="screen"/>
          <a:srcRect/>
          <a:stretch>
            <a:fillRect/>
          </a:stretch>
        </p:blipFill>
        <p:spPr>
          <a:xfrm>
            <a:off x="685800" y="2286000"/>
            <a:ext cx="3810000" cy="2857500"/>
          </a:xfrm>
        </p:spPr>
      </p:pic>
      <p:sp>
        <p:nvSpPr>
          <p:cNvPr id="15363" name="Title 1"/>
          <p:cNvSpPr>
            <a:spLocks noGrp="1"/>
          </p:cNvSpPr>
          <p:nvPr>
            <p:ph type="title"/>
          </p:nvPr>
        </p:nvSpPr>
        <p:spPr/>
        <p:txBody>
          <a:bodyPr/>
          <a:lstStyle/>
          <a:p>
            <a:pPr eaLnBrk="1" hangingPunct="1"/>
            <a:r>
              <a:rPr lang="es-MX" smtClean="0"/>
              <a:t>Ejemplos de Objetos que Portan la Enfermedad</a:t>
            </a:r>
          </a:p>
        </p:txBody>
      </p:sp>
      <p:sp>
        <p:nvSpPr>
          <p:cNvPr id="15364" name="Content Placeholder 3"/>
          <p:cNvSpPr>
            <a:spLocks noGrp="1"/>
          </p:cNvSpPr>
          <p:nvPr>
            <p:ph sz="half" idx="2"/>
          </p:nvPr>
        </p:nvSpPr>
        <p:spPr>
          <a:xfrm>
            <a:off x="4648200" y="2133600"/>
            <a:ext cx="3810000" cy="4114800"/>
          </a:xfrm>
        </p:spPr>
        <p:txBody>
          <a:bodyPr/>
          <a:lstStyle/>
          <a:p>
            <a:pPr eaLnBrk="1" hangingPunct="1"/>
            <a:r>
              <a:rPr lang="es-MX" smtClean="0"/>
              <a:t>Botas de hule</a:t>
            </a:r>
          </a:p>
          <a:p>
            <a:pPr eaLnBrk="1" hangingPunct="1"/>
            <a:r>
              <a:rPr lang="es-MX" smtClean="0"/>
              <a:t>Overoles</a:t>
            </a:r>
          </a:p>
          <a:p>
            <a:pPr eaLnBrk="1" hangingPunct="1"/>
            <a:r>
              <a:rPr lang="es-MX" smtClean="0"/>
              <a:t>Cercos </a:t>
            </a:r>
          </a:p>
          <a:p>
            <a:pPr eaLnBrk="1" hangingPunct="1"/>
            <a:r>
              <a:rPr lang="es-MX" smtClean="0"/>
              <a:t>Equipos de curación </a:t>
            </a:r>
          </a:p>
          <a:p>
            <a:pPr eaLnBrk="1" hangingPunct="1"/>
            <a:r>
              <a:rPr lang="es-MX" smtClean="0"/>
              <a:t>Pezoneras </a:t>
            </a:r>
          </a:p>
          <a:p>
            <a:pPr eaLnBrk="1" hangingPunct="1"/>
            <a:r>
              <a:rPr lang="es-MX" smtClean="0"/>
              <a:t>Pisos </a:t>
            </a:r>
          </a:p>
          <a:p>
            <a:pPr eaLnBrk="1" hangingPunct="1"/>
            <a:endParaRPr lang="es-MX" smtClean="0"/>
          </a:p>
          <a:p>
            <a:pPr eaLnBrk="1" hangingPunct="1"/>
            <a:endParaRPr lang="es-MX" smtClean="0"/>
          </a:p>
        </p:txBody>
      </p:sp>
      <p:pic>
        <p:nvPicPr>
          <p:cNvPr id="5" name="R5">
            <a:hlinkClick r:id="" action="ppaction://media"/>
          </p:cNvPr>
          <p:cNvPicPr>
            <a:picLocks noRot="1" noChangeAspect="1"/>
          </p:cNvPicPr>
          <p:nvPr>
            <a:wavAudioFile r:embed="rId1" name="R5"/>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hoof pads.jpg"/>
          <p:cNvPicPr>
            <a:picLocks noChangeAspect="1"/>
          </p:cNvPicPr>
          <p:nvPr/>
        </p:nvPicPr>
        <p:blipFill>
          <a:blip r:embed="rId4" cstate="screen"/>
          <a:srcRect/>
          <a:stretch>
            <a:fillRect/>
          </a:stretch>
        </p:blipFill>
        <p:spPr bwMode="auto">
          <a:xfrm>
            <a:off x="6781800" y="1524000"/>
            <a:ext cx="2108200" cy="3733800"/>
          </a:xfrm>
          <a:prstGeom prst="rect">
            <a:avLst/>
          </a:prstGeom>
          <a:noFill/>
          <a:ln w="9525">
            <a:noFill/>
            <a:miter lim="800000"/>
            <a:headEnd/>
            <a:tailEnd/>
          </a:ln>
        </p:spPr>
      </p:pic>
      <p:sp>
        <p:nvSpPr>
          <p:cNvPr id="61443" name="Rectangle 2"/>
          <p:cNvSpPr>
            <a:spLocks noGrp="1" noChangeArrowheads="1"/>
          </p:cNvSpPr>
          <p:nvPr>
            <p:ph type="title" idx="4294967295"/>
          </p:nvPr>
        </p:nvSpPr>
        <p:spPr>
          <a:xfrm>
            <a:off x="685800" y="0"/>
            <a:ext cx="7772400" cy="1143000"/>
          </a:xfrm>
        </p:spPr>
        <p:txBody>
          <a:bodyPr/>
          <a:lstStyle/>
          <a:p>
            <a:r>
              <a:rPr lang="es-MX" smtClean="0"/>
              <a:t>Los Registros Ayudan a…</a:t>
            </a:r>
          </a:p>
        </p:txBody>
      </p:sp>
      <p:sp>
        <p:nvSpPr>
          <p:cNvPr id="6" name="Rectangle 3"/>
          <p:cNvSpPr txBox="1">
            <a:spLocks noChangeArrowheads="1"/>
          </p:cNvSpPr>
          <p:nvPr/>
        </p:nvSpPr>
        <p:spPr bwMode="auto">
          <a:xfrm>
            <a:off x="304800" y="1524000"/>
            <a:ext cx="6477000" cy="4114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s-MX" sz="3200" kern="0" dirty="0">
                <a:latin typeface="Comic Sans MS" pitchFamily="66" charset="0"/>
                <a:cs typeface="+mn-cs"/>
              </a:rPr>
              <a:t>Identificar nuevos problemas</a:t>
            </a:r>
          </a:p>
          <a:p>
            <a:pPr marL="342900" indent="-342900" eaLnBrk="0" hangingPunct="0">
              <a:spcBef>
                <a:spcPct val="20000"/>
              </a:spcBef>
              <a:buFontTx/>
              <a:buChar char="•"/>
              <a:defRPr/>
            </a:pPr>
            <a:r>
              <a:rPr lang="es-MX" sz="3200" kern="0" dirty="0">
                <a:latin typeface="Comic Sans MS" pitchFamily="66" charset="0"/>
                <a:cs typeface="+mn-cs"/>
              </a:rPr>
              <a:t>Determinar la causa posible de la cojera</a:t>
            </a:r>
          </a:p>
          <a:p>
            <a:pPr marL="342900" indent="-342900" eaLnBrk="0" hangingPunct="0">
              <a:spcBef>
                <a:spcPct val="20000"/>
              </a:spcBef>
              <a:buFontTx/>
              <a:buChar char="•"/>
              <a:defRPr/>
            </a:pPr>
            <a:r>
              <a:rPr lang="es-MX" sz="3200" kern="0" dirty="0">
                <a:latin typeface="Comic Sans MS" pitchFamily="66" charset="0"/>
                <a:cs typeface="+mn-cs"/>
              </a:rPr>
              <a:t>Evaluar si los tratamientos estas trabajando</a:t>
            </a:r>
          </a:p>
          <a:p>
            <a:pPr marL="342900" indent="-342900" eaLnBrk="0" hangingPunct="0">
              <a:spcBef>
                <a:spcPct val="20000"/>
              </a:spcBef>
              <a:buFontTx/>
              <a:buChar char="•"/>
              <a:defRPr/>
            </a:pPr>
            <a:r>
              <a:rPr lang="es-MX" sz="3200" kern="0" dirty="0">
                <a:latin typeface="Comic Sans MS" pitchFamily="66" charset="0"/>
                <a:cs typeface="+mn-cs"/>
              </a:rPr>
              <a:t>Rastrar vacas que necesitan ser nuevamente inspeccionadas</a:t>
            </a:r>
          </a:p>
        </p:txBody>
      </p:sp>
      <p:pic>
        <p:nvPicPr>
          <p:cNvPr id="5" name="R50">
            <a:hlinkClick r:id="" action="ppaction://media"/>
          </p:cNvPr>
          <p:cNvPicPr>
            <a:picLocks noRot="1" noChangeAspect="1"/>
          </p:cNvPicPr>
          <p:nvPr>
            <a:wavAudioFile r:embed="rId1" name="R50"/>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body" sz="half" idx="4294967295"/>
          </p:nvPr>
        </p:nvSpPr>
        <p:spPr>
          <a:xfrm>
            <a:off x="457200" y="1600200"/>
            <a:ext cx="5334000" cy="2819400"/>
          </a:xfrm>
        </p:spPr>
        <p:txBody>
          <a:bodyPr/>
          <a:lstStyle/>
          <a:p>
            <a:r>
              <a:rPr lang="es-MX" smtClean="0"/>
              <a:t>Marque a la vaca</a:t>
            </a:r>
          </a:p>
          <a:p>
            <a:r>
              <a:rPr lang="es-MX" smtClean="0"/>
              <a:t>Siga los protocolos para el desecho de la leche</a:t>
            </a:r>
          </a:p>
          <a:p>
            <a:r>
              <a:rPr lang="es-MX" smtClean="0"/>
              <a:t>Observe el tiempo de retiro en la carne</a:t>
            </a:r>
          </a:p>
          <a:p>
            <a:endParaRPr lang="en-US" sz="2800" smtClean="0"/>
          </a:p>
        </p:txBody>
      </p:sp>
      <p:pic>
        <p:nvPicPr>
          <p:cNvPr id="62467" name="Picture 6" descr="WasteMilk"/>
          <p:cNvPicPr>
            <a:picLocks noChangeAspect="1" noChangeArrowheads="1"/>
          </p:cNvPicPr>
          <p:nvPr/>
        </p:nvPicPr>
        <p:blipFill>
          <a:blip r:embed="rId4" cstate="screen"/>
          <a:srcRect/>
          <a:stretch>
            <a:fillRect/>
          </a:stretch>
        </p:blipFill>
        <p:spPr bwMode="auto">
          <a:xfrm>
            <a:off x="5715000" y="1752600"/>
            <a:ext cx="2844800" cy="4267200"/>
          </a:xfrm>
          <a:prstGeom prst="rect">
            <a:avLst/>
          </a:prstGeom>
          <a:noFill/>
          <a:ln w="9525">
            <a:noFill/>
            <a:miter lim="800000"/>
            <a:headEnd/>
            <a:tailEnd/>
          </a:ln>
        </p:spPr>
      </p:pic>
      <p:pic>
        <p:nvPicPr>
          <p:cNvPr id="62468" name="Picture 7" descr="MVPuttingGreenLegBandOnCow0568660-R1-018-7A"/>
          <p:cNvPicPr>
            <a:picLocks noChangeAspect="1" noChangeArrowheads="1"/>
          </p:cNvPicPr>
          <p:nvPr/>
        </p:nvPicPr>
        <p:blipFill>
          <a:blip r:embed="rId5" cstate="screen"/>
          <a:srcRect/>
          <a:stretch>
            <a:fillRect/>
          </a:stretch>
        </p:blipFill>
        <p:spPr bwMode="auto">
          <a:xfrm>
            <a:off x="2819400" y="4419600"/>
            <a:ext cx="3733800" cy="2246313"/>
          </a:xfrm>
          <a:prstGeom prst="rect">
            <a:avLst/>
          </a:prstGeom>
          <a:noFill/>
          <a:ln w="9525">
            <a:noFill/>
            <a:miter lim="800000"/>
            <a:headEnd/>
            <a:tailEnd/>
          </a:ln>
        </p:spPr>
      </p:pic>
      <p:sp>
        <p:nvSpPr>
          <p:cNvPr id="62469" name="Rectangle 2"/>
          <p:cNvSpPr>
            <a:spLocks noGrp="1" noChangeArrowheads="1"/>
          </p:cNvSpPr>
          <p:nvPr>
            <p:ph type="title" idx="4294967295"/>
          </p:nvPr>
        </p:nvSpPr>
        <p:spPr>
          <a:xfrm>
            <a:off x="685800" y="228600"/>
            <a:ext cx="7772400" cy="1143000"/>
          </a:xfrm>
        </p:spPr>
        <p:txBody>
          <a:bodyPr/>
          <a:lstStyle/>
          <a:p>
            <a:r>
              <a:rPr lang="es-MX" sz="4000" smtClean="0"/>
              <a:t>Si Usa Antibióticos en los Tratamientos. . .</a:t>
            </a:r>
          </a:p>
        </p:txBody>
      </p:sp>
      <p:pic>
        <p:nvPicPr>
          <p:cNvPr id="6" name="R51">
            <a:hlinkClick r:id="" action="ppaction://media"/>
          </p:cNvPr>
          <p:cNvPicPr>
            <a:picLocks noRot="1" noChangeAspect="1"/>
          </p:cNvPicPr>
          <p:nvPr>
            <a:wavAudioFile r:embed="rId1" name="R51"/>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p:cNvPicPr>
            <a:picLocks noChangeAspect="1" noChangeArrowheads="1"/>
          </p:cNvPicPr>
          <p:nvPr/>
        </p:nvPicPr>
        <p:blipFill>
          <a:blip r:embed="rId4" cstate="screen"/>
          <a:srcRect/>
          <a:stretch>
            <a:fillRect/>
          </a:stretch>
        </p:blipFill>
        <p:spPr bwMode="auto">
          <a:xfrm>
            <a:off x="4981575" y="4267200"/>
            <a:ext cx="2105025" cy="1828800"/>
          </a:xfrm>
          <a:prstGeom prst="rect">
            <a:avLst/>
          </a:prstGeom>
          <a:noFill/>
          <a:ln w="9525">
            <a:noFill/>
            <a:miter lim="800000"/>
            <a:headEnd/>
            <a:tailEnd/>
          </a:ln>
        </p:spPr>
      </p:pic>
      <p:pic>
        <p:nvPicPr>
          <p:cNvPr id="63491" name="Picture 6" descr="C:\Documents and Settings\rbruno\My Documents\Ralph_Bruno\PicturesRB\Dairy_Pictures\Cow pics\Ralph pictures\Jer-Z-Boyz\Picture 037.jpg"/>
          <p:cNvPicPr>
            <a:picLocks noChangeAspect="1" noChangeArrowheads="1"/>
          </p:cNvPicPr>
          <p:nvPr/>
        </p:nvPicPr>
        <p:blipFill>
          <a:blip r:embed="rId5" cstate="screen"/>
          <a:srcRect/>
          <a:stretch>
            <a:fillRect/>
          </a:stretch>
        </p:blipFill>
        <p:spPr bwMode="auto">
          <a:xfrm>
            <a:off x="4267200" y="1905000"/>
            <a:ext cx="2795588" cy="2362200"/>
          </a:xfrm>
          <a:prstGeom prst="rect">
            <a:avLst/>
          </a:prstGeom>
          <a:noFill/>
          <a:ln w="9525">
            <a:noFill/>
            <a:miter lim="800000"/>
            <a:headEnd/>
            <a:tailEnd/>
          </a:ln>
        </p:spPr>
      </p:pic>
      <p:pic>
        <p:nvPicPr>
          <p:cNvPr id="63492" name="Picture 3" descr="FMD8"/>
          <p:cNvPicPr>
            <a:picLocks noGrp="1" noChangeAspect="1" noChangeArrowheads="1"/>
          </p:cNvPicPr>
          <p:nvPr>
            <p:ph sz="quarter" idx="4294967295"/>
          </p:nvPr>
        </p:nvPicPr>
        <p:blipFill>
          <a:blip r:embed="rId6" cstate="screen"/>
          <a:srcRect/>
          <a:stretch>
            <a:fillRect/>
          </a:stretch>
        </p:blipFill>
        <p:spPr>
          <a:xfrm>
            <a:off x="7065963" y="2362200"/>
            <a:ext cx="2078037" cy="2514600"/>
          </a:xfrm>
        </p:spPr>
      </p:pic>
      <p:sp>
        <p:nvSpPr>
          <p:cNvPr id="63493" name="Rectangle 2"/>
          <p:cNvSpPr>
            <a:spLocks noGrp="1" noChangeArrowheads="1"/>
          </p:cNvSpPr>
          <p:nvPr>
            <p:ph type="title" idx="4294967295"/>
          </p:nvPr>
        </p:nvSpPr>
        <p:spPr>
          <a:xfrm>
            <a:off x="609600" y="76200"/>
            <a:ext cx="7772400" cy="1143000"/>
          </a:xfrm>
        </p:spPr>
        <p:txBody>
          <a:bodyPr/>
          <a:lstStyle/>
          <a:p>
            <a:r>
              <a:rPr lang="es-MX" sz="4000" smtClean="0"/>
              <a:t>Recuerde, Si Observa Algo Inusual – REPORTELO!</a:t>
            </a:r>
          </a:p>
        </p:txBody>
      </p:sp>
      <p:sp>
        <p:nvSpPr>
          <p:cNvPr id="8" name="Rectangle 4"/>
          <p:cNvSpPr txBox="1">
            <a:spLocks noChangeArrowheads="1"/>
          </p:cNvSpPr>
          <p:nvPr/>
        </p:nvSpPr>
        <p:spPr bwMode="auto">
          <a:xfrm>
            <a:off x="228600" y="1447800"/>
            <a:ext cx="4114800" cy="4114800"/>
          </a:xfrm>
          <a:prstGeom prst="rect">
            <a:avLst/>
          </a:prstGeom>
          <a:noFill/>
          <a:ln w="9525">
            <a:noFill/>
            <a:miter lim="800000"/>
            <a:headEnd/>
            <a:tailEnd/>
          </a:ln>
        </p:spPr>
        <p:txBody>
          <a:bodyPr/>
          <a:lstStyle/>
          <a:p>
            <a:pPr marL="342900" indent="-342900" eaLnBrk="0" hangingPunct="0">
              <a:spcBef>
                <a:spcPts val="1200"/>
              </a:spcBef>
              <a:spcAft>
                <a:spcPts val="1200"/>
              </a:spcAft>
              <a:buFontTx/>
              <a:buChar char="•"/>
              <a:defRPr/>
            </a:pPr>
            <a:r>
              <a:rPr lang="es-MX" sz="3200" kern="0" dirty="0">
                <a:latin typeface="Comic Sans MS" pitchFamily="66" charset="0"/>
                <a:cs typeface="+mn-cs"/>
              </a:rPr>
              <a:t>Lesiones</a:t>
            </a:r>
          </a:p>
          <a:p>
            <a:pPr marL="342900" indent="-342900" eaLnBrk="0" hangingPunct="0">
              <a:spcBef>
                <a:spcPts val="1200"/>
              </a:spcBef>
              <a:spcAft>
                <a:spcPts val="1200"/>
              </a:spcAft>
              <a:buFontTx/>
              <a:buChar char="•"/>
              <a:defRPr/>
            </a:pPr>
            <a:r>
              <a:rPr lang="es-MX" sz="3200" kern="0" dirty="0">
                <a:latin typeface="Comic Sans MS" pitchFamily="66" charset="0"/>
                <a:cs typeface="+mn-cs"/>
              </a:rPr>
              <a:t>Actividades sospechosas</a:t>
            </a:r>
          </a:p>
          <a:p>
            <a:pPr marL="342900" indent="-342900" eaLnBrk="0" hangingPunct="0">
              <a:spcBef>
                <a:spcPts val="1200"/>
              </a:spcBef>
              <a:spcAft>
                <a:spcPts val="1200"/>
              </a:spcAft>
              <a:buFontTx/>
              <a:buChar char="•"/>
              <a:defRPr/>
            </a:pPr>
            <a:r>
              <a:rPr lang="es-MX" sz="3200" kern="0" dirty="0">
                <a:latin typeface="Comic Sans MS" pitchFamily="66" charset="0"/>
                <a:cs typeface="+mn-cs"/>
              </a:rPr>
              <a:t>Visitantes de otros establos</a:t>
            </a:r>
          </a:p>
          <a:p>
            <a:pPr marL="342900" indent="-342900" eaLnBrk="0" hangingPunct="0">
              <a:spcBef>
                <a:spcPts val="1200"/>
              </a:spcBef>
              <a:spcAft>
                <a:spcPts val="1200"/>
              </a:spcAft>
              <a:buFontTx/>
              <a:buChar char="•"/>
              <a:defRPr/>
            </a:pPr>
            <a:r>
              <a:rPr lang="es-MX" sz="3200" kern="0" dirty="0">
                <a:latin typeface="Comic Sans MS" pitchFamily="66" charset="0"/>
                <a:cs typeface="+mn-cs"/>
              </a:rPr>
              <a:t>Comportamiento anormal del animal</a:t>
            </a:r>
          </a:p>
          <a:p>
            <a:pPr marL="342900" indent="-342900" eaLnBrk="0" hangingPunct="0">
              <a:spcBef>
                <a:spcPct val="20000"/>
              </a:spcBef>
              <a:buFontTx/>
              <a:buChar char="•"/>
              <a:defRPr/>
            </a:pPr>
            <a:endParaRPr lang="en-US" sz="3200" kern="0" dirty="0">
              <a:latin typeface="Comic Sans MS" pitchFamily="66" charset="0"/>
              <a:cs typeface="+mn-cs"/>
            </a:endParaRPr>
          </a:p>
        </p:txBody>
      </p:sp>
      <p:pic>
        <p:nvPicPr>
          <p:cNvPr id="7" name="R52">
            <a:hlinkClick r:id="" action="ppaction://media"/>
          </p:cNvPr>
          <p:cNvPicPr>
            <a:picLocks noRot="1" noChangeAspect="1"/>
          </p:cNvPicPr>
          <p:nvPr>
            <a:wavAudioFile r:embed="rId1" name="R52"/>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IMG_2895.JPG"/>
          <p:cNvPicPr>
            <a:picLocks noChangeAspect="1"/>
          </p:cNvPicPr>
          <p:nvPr/>
        </p:nvPicPr>
        <p:blipFill>
          <a:blip r:embed="rId4" cstate="screen"/>
          <a:srcRect/>
          <a:stretch>
            <a:fillRect/>
          </a:stretch>
        </p:blipFill>
        <p:spPr bwMode="auto">
          <a:xfrm>
            <a:off x="4343400" y="1981200"/>
            <a:ext cx="4775200" cy="3581400"/>
          </a:xfrm>
          <a:prstGeom prst="rect">
            <a:avLst/>
          </a:prstGeom>
          <a:noFill/>
          <a:ln w="9525">
            <a:noFill/>
            <a:miter lim="800000"/>
            <a:headEnd/>
            <a:tailEnd/>
          </a:ln>
        </p:spPr>
      </p:pic>
      <p:sp>
        <p:nvSpPr>
          <p:cNvPr id="64515" name="Rectangle 4"/>
          <p:cNvSpPr>
            <a:spLocks noGrp="1" noChangeArrowheads="1"/>
          </p:cNvSpPr>
          <p:nvPr>
            <p:ph type="title" idx="4294967295"/>
          </p:nvPr>
        </p:nvSpPr>
        <p:spPr>
          <a:xfrm>
            <a:off x="685800" y="228600"/>
            <a:ext cx="7772400" cy="1143000"/>
          </a:xfrm>
        </p:spPr>
        <p:txBody>
          <a:bodyPr/>
          <a:lstStyle/>
          <a:p>
            <a:r>
              <a:rPr lang="es-MX" sz="4000" smtClean="0"/>
              <a:t>Proteja a sus Animales</a:t>
            </a:r>
          </a:p>
        </p:txBody>
      </p:sp>
      <p:sp>
        <p:nvSpPr>
          <p:cNvPr id="6" name="Rectangle 5"/>
          <p:cNvSpPr txBox="1">
            <a:spLocks noChangeArrowheads="1"/>
          </p:cNvSpPr>
          <p:nvPr/>
        </p:nvSpPr>
        <p:spPr bwMode="auto">
          <a:xfrm>
            <a:off x="228600" y="1600200"/>
            <a:ext cx="4114800" cy="4114800"/>
          </a:xfrm>
          <a:prstGeom prst="rect">
            <a:avLst/>
          </a:prstGeom>
          <a:noFill/>
          <a:ln w="9525">
            <a:noFill/>
            <a:miter lim="800000"/>
            <a:headEnd/>
            <a:tailEnd/>
          </a:ln>
        </p:spPr>
        <p:txBody>
          <a:bodyPr/>
          <a:lstStyle/>
          <a:p>
            <a:pPr marL="342900" indent="-342900" eaLnBrk="0" hangingPunct="0">
              <a:spcBef>
                <a:spcPts val="1200"/>
              </a:spcBef>
              <a:spcAft>
                <a:spcPts val="1200"/>
              </a:spcAft>
              <a:buFontTx/>
              <a:buChar char="•"/>
              <a:defRPr/>
            </a:pPr>
            <a:r>
              <a:rPr lang="es-MX" sz="3200" kern="0" dirty="0">
                <a:latin typeface="Comic Sans MS" pitchFamily="66" charset="0"/>
                <a:cs typeface="+mn-cs"/>
              </a:rPr>
              <a:t>Antes de trabajar con los animales póngase el overol</a:t>
            </a:r>
          </a:p>
          <a:p>
            <a:pPr marL="342900" indent="-342900" eaLnBrk="0" hangingPunct="0">
              <a:spcBef>
                <a:spcPts val="1200"/>
              </a:spcBef>
              <a:spcAft>
                <a:spcPts val="1200"/>
              </a:spcAft>
              <a:buFontTx/>
              <a:buChar char="•"/>
              <a:defRPr/>
            </a:pPr>
            <a:r>
              <a:rPr lang="es-MX" sz="3200" kern="0" dirty="0">
                <a:latin typeface="Comic Sans MS" pitchFamily="66" charset="0"/>
                <a:cs typeface="+mn-cs"/>
              </a:rPr>
              <a:t>Guarde un par de botas para cuando trabaje en el establo</a:t>
            </a:r>
          </a:p>
        </p:txBody>
      </p:sp>
      <p:pic>
        <p:nvPicPr>
          <p:cNvPr id="5" name="R53">
            <a:hlinkClick r:id="" action="ppaction://media"/>
          </p:cNvPr>
          <p:cNvPicPr>
            <a:picLocks noRot="1" noChangeAspect="1"/>
          </p:cNvPicPr>
          <p:nvPr>
            <a:wavAudioFile r:embed="rId1" name="R53"/>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685800" y="228600"/>
            <a:ext cx="7772400" cy="3048000"/>
          </a:xfrm>
          <a:prstGeom prst="rect">
            <a:avLst/>
          </a:prstGeom>
          <a:noFill/>
          <a:ln w="9525">
            <a:noFill/>
            <a:miter lim="800000"/>
            <a:headEnd/>
            <a:tailEnd/>
          </a:ln>
        </p:spPr>
        <p:txBody>
          <a:bodyPr anchor="ctr"/>
          <a:lstStyle/>
          <a:p>
            <a:pPr algn="ctr" eaLnBrk="0" hangingPunct="0">
              <a:defRPr/>
            </a:pPr>
            <a:r>
              <a:rPr lang="es-MX" sz="4000" kern="0" dirty="0">
                <a:solidFill>
                  <a:srgbClr val="FFFF00"/>
                </a:solidFill>
                <a:latin typeface="Comic Sans MS" pitchFamily="66" charset="0"/>
                <a:ea typeface="+mj-ea"/>
                <a:cs typeface="+mj-cs"/>
              </a:rPr>
              <a:t>Si Usted viaja fuera de los E.U., comprenda que puede necesitar mantenerse lejos del establo por un buen periodo de tiempo antes de regresar </a:t>
            </a:r>
          </a:p>
        </p:txBody>
      </p:sp>
      <p:sp>
        <p:nvSpPr>
          <p:cNvPr id="5" name="Subtitle 4"/>
          <p:cNvSpPr txBox="1">
            <a:spLocks/>
          </p:cNvSpPr>
          <p:nvPr/>
        </p:nvSpPr>
        <p:spPr bwMode="auto">
          <a:xfrm>
            <a:off x="1371600" y="3505200"/>
            <a:ext cx="6400800" cy="2362200"/>
          </a:xfrm>
          <a:prstGeom prst="rect">
            <a:avLst/>
          </a:prstGeom>
          <a:noFill/>
          <a:ln w="9525">
            <a:noFill/>
            <a:miter lim="800000"/>
            <a:headEnd/>
            <a:tailEnd/>
          </a:ln>
        </p:spPr>
        <p:txBody>
          <a:bodyPr/>
          <a:lstStyle/>
          <a:p>
            <a:pPr marL="342900" indent="-342900" algn="ctr" eaLnBrk="0" hangingPunct="0">
              <a:spcBef>
                <a:spcPct val="20000"/>
              </a:spcBef>
              <a:buFontTx/>
              <a:buChar char="•"/>
              <a:defRPr/>
            </a:pPr>
            <a:r>
              <a:rPr lang="es-MX" sz="3200" kern="0" dirty="0">
                <a:latin typeface="Comic Sans MS" pitchFamily="66" charset="0"/>
                <a:cs typeface="+mn-cs"/>
              </a:rPr>
              <a:t>Para asuntos relacionados con enfermedades nuevas por favor llame al:</a:t>
            </a:r>
          </a:p>
          <a:p>
            <a:pPr marL="342900" indent="-342900" algn="ctr" eaLnBrk="0" hangingPunct="0">
              <a:spcBef>
                <a:spcPct val="20000"/>
              </a:spcBef>
              <a:defRPr/>
            </a:pPr>
            <a:r>
              <a:rPr lang="en-US" sz="3200" kern="0" dirty="0">
                <a:solidFill>
                  <a:srgbClr val="FF0000"/>
                </a:solidFill>
                <a:latin typeface="Comic Sans MS" pitchFamily="66" charset="0"/>
                <a:cs typeface="+mn-cs"/>
              </a:rPr>
              <a:t>1-866-SAFGUARD</a:t>
            </a:r>
          </a:p>
        </p:txBody>
      </p:sp>
      <p:pic>
        <p:nvPicPr>
          <p:cNvPr id="6" name="R54">
            <a:hlinkClick r:id="" action="ppaction://media"/>
          </p:cNvPr>
          <p:cNvPicPr>
            <a:picLocks noRot="1" noChangeAspect="1"/>
          </p:cNvPicPr>
          <p:nvPr>
            <a:wavAudioFile r:embed="rId1" name="R54"/>
          </p:nvPr>
        </p:nvPicPr>
        <p:blipFill>
          <a:blip r:embed="rId4"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457200"/>
            <a:ext cx="8153400" cy="1143000"/>
          </a:xfrm>
        </p:spPr>
        <p:txBody>
          <a:bodyPr/>
          <a:lstStyle/>
          <a:p>
            <a:r>
              <a:rPr lang="es-MX" smtClean="0"/>
              <a:t>La Practica de la Bioseguridad es su Responsabilidad</a:t>
            </a:r>
          </a:p>
        </p:txBody>
      </p:sp>
      <p:sp>
        <p:nvSpPr>
          <p:cNvPr id="66563" name="Content Placeholder 2"/>
          <p:cNvSpPr>
            <a:spLocks noGrp="1"/>
          </p:cNvSpPr>
          <p:nvPr>
            <p:ph idx="1"/>
          </p:nvPr>
        </p:nvSpPr>
        <p:spPr>
          <a:xfrm>
            <a:off x="685800" y="1981200"/>
            <a:ext cx="8305800" cy="3276600"/>
          </a:xfrm>
        </p:spPr>
        <p:txBody>
          <a:bodyPr/>
          <a:lstStyle/>
          <a:p>
            <a:r>
              <a:rPr lang="es-MX" smtClean="0"/>
              <a:t>Mantiene sanos a los animales de la granja donde usted trabaja</a:t>
            </a:r>
          </a:p>
          <a:p>
            <a:r>
              <a:rPr lang="es-MX" smtClean="0"/>
              <a:t>Reduce el riesgo de llevar enfermedades nuevas a casa </a:t>
            </a:r>
          </a:p>
          <a:p>
            <a:r>
              <a:rPr lang="es-MX" smtClean="0"/>
              <a:t>Reduce el número de animales enfermos</a:t>
            </a:r>
          </a:p>
          <a:p>
            <a:r>
              <a:rPr lang="es-MX" smtClean="0"/>
              <a:t>Ayuda a mantener su </a:t>
            </a:r>
            <a:r>
              <a:rPr lang="es-MX" smtClean="0">
                <a:solidFill>
                  <a:srgbClr val="FF0000"/>
                </a:solidFill>
              </a:rPr>
              <a:t>TRABAJO!</a:t>
            </a:r>
            <a:endParaRPr lang="es-MX" smtClean="0"/>
          </a:p>
        </p:txBody>
      </p:sp>
      <p:pic>
        <p:nvPicPr>
          <p:cNvPr id="4" name="R55">
            <a:hlinkClick r:id="" action="ppaction://media"/>
          </p:cNvPr>
          <p:cNvPicPr>
            <a:picLocks noRot="1" noChangeAspect="1"/>
          </p:cNvPicPr>
          <p:nvPr>
            <a:wavAudioFile r:embed="rId1" name="R55"/>
          </p:nvPr>
        </p:nvPicPr>
        <p:blipFill>
          <a:blip r:embed="rId4"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ilk Refrig"/>
          <p:cNvPicPr>
            <a:picLocks noChangeAspect="1" noChangeArrowheads="1"/>
          </p:cNvPicPr>
          <p:nvPr/>
        </p:nvPicPr>
        <p:blipFill>
          <a:blip r:embed="rId4" cstate="screen"/>
          <a:srcRect/>
          <a:stretch>
            <a:fillRect/>
          </a:stretch>
        </p:blipFill>
        <p:spPr bwMode="auto">
          <a:xfrm>
            <a:off x="0" y="3124200"/>
            <a:ext cx="4572000" cy="2667000"/>
          </a:xfrm>
          <a:prstGeom prst="rect">
            <a:avLst/>
          </a:prstGeom>
          <a:solidFill>
            <a:srgbClr val="000000"/>
          </a:solidFill>
          <a:ln w="25400">
            <a:solidFill>
              <a:srgbClr val="000000"/>
            </a:solidFill>
            <a:miter lim="800000"/>
            <a:headEnd/>
            <a:tailEnd/>
          </a:ln>
        </p:spPr>
      </p:pic>
      <p:pic>
        <p:nvPicPr>
          <p:cNvPr id="67587" name="Picture 3"/>
          <p:cNvPicPr>
            <a:picLocks noChangeAspect="1" noChangeArrowheads="1"/>
          </p:cNvPicPr>
          <p:nvPr/>
        </p:nvPicPr>
        <p:blipFill>
          <a:blip r:embed="rId5" cstate="screen"/>
          <a:srcRect/>
          <a:stretch>
            <a:fillRect/>
          </a:stretch>
        </p:blipFill>
        <p:spPr bwMode="auto">
          <a:xfrm>
            <a:off x="4648200" y="3124200"/>
            <a:ext cx="4495800" cy="2667000"/>
          </a:xfrm>
          <a:prstGeom prst="rect">
            <a:avLst/>
          </a:prstGeom>
          <a:noFill/>
          <a:ln w="25400">
            <a:solidFill>
              <a:srgbClr val="000000"/>
            </a:solidFill>
            <a:miter lim="800000"/>
            <a:headEnd/>
            <a:tailEnd/>
          </a:ln>
        </p:spPr>
      </p:pic>
      <p:pic>
        <p:nvPicPr>
          <p:cNvPr id="67588" name="Picture 4" descr="quesito"/>
          <p:cNvPicPr>
            <a:picLocks noChangeAspect="1" noChangeArrowheads="1"/>
          </p:cNvPicPr>
          <p:nvPr/>
        </p:nvPicPr>
        <p:blipFill>
          <a:blip r:embed="rId6" cstate="screen"/>
          <a:srcRect/>
          <a:stretch>
            <a:fillRect/>
          </a:stretch>
        </p:blipFill>
        <p:spPr bwMode="auto">
          <a:xfrm>
            <a:off x="4648200" y="33338"/>
            <a:ext cx="4495800" cy="3014662"/>
          </a:xfrm>
          <a:prstGeom prst="rect">
            <a:avLst/>
          </a:prstGeom>
          <a:noFill/>
          <a:ln w="25400">
            <a:solidFill>
              <a:srgbClr val="000000"/>
            </a:solidFill>
            <a:miter lim="800000"/>
            <a:headEnd/>
            <a:tailEnd/>
          </a:ln>
        </p:spPr>
      </p:pic>
      <p:pic>
        <p:nvPicPr>
          <p:cNvPr id="67589" name="Picture 5"/>
          <p:cNvPicPr>
            <a:picLocks noChangeAspect="1" noChangeArrowheads="1"/>
          </p:cNvPicPr>
          <p:nvPr/>
        </p:nvPicPr>
        <p:blipFill>
          <a:blip r:embed="rId7" cstate="screen"/>
          <a:srcRect/>
          <a:stretch>
            <a:fillRect/>
          </a:stretch>
        </p:blipFill>
        <p:spPr bwMode="auto">
          <a:xfrm>
            <a:off x="0" y="0"/>
            <a:ext cx="4572000" cy="3179763"/>
          </a:xfrm>
          <a:prstGeom prst="rect">
            <a:avLst/>
          </a:prstGeom>
          <a:solidFill>
            <a:srgbClr val="000000"/>
          </a:solidFill>
          <a:ln w="25400">
            <a:solidFill>
              <a:srgbClr val="000000"/>
            </a:solidFill>
            <a:miter lim="800000"/>
            <a:headEnd/>
            <a:tailEnd/>
          </a:ln>
        </p:spPr>
      </p:pic>
      <p:sp>
        <p:nvSpPr>
          <p:cNvPr id="67590" name="AutoShape 6"/>
          <p:cNvSpPr>
            <a:spLocks noChangeArrowheads="1"/>
          </p:cNvSpPr>
          <p:nvPr/>
        </p:nvSpPr>
        <p:spPr bwMode="auto">
          <a:xfrm rot="-2778853">
            <a:off x="3337719" y="2029619"/>
            <a:ext cx="2497137" cy="2079625"/>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CCFFCC">
              <a:alpha val="70979"/>
            </a:srgbClr>
          </a:solidFill>
          <a:ln w="25400">
            <a:solidFill>
              <a:srgbClr val="000000"/>
            </a:solidFill>
            <a:miter lim="800000"/>
            <a:headEnd/>
            <a:tailEnd/>
          </a:ln>
        </p:spPr>
        <p:txBody>
          <a:bodyPr wrap="none" anchor="ctr"/>
          <a:lstStyle/>
          <a:p>
            <a:endParaRPr lang="en-US"/>
          </a:p>
        </p:txBody>
      </p:sp>
      <p:sp>
        <p:nvSpPr>
          <p:cNvPr id="67591" name="TextBox 7"/>
          <p:cNvSpPr txBox="1">
            <a:spLocks noChangeArrowheads="1"/>
          </p:cNvSpPr>
          <p:nvPr/>
        </p:nvSpPr>
        <p:spPr bwMode="auto">
          <a:xfrm>
            <a:off x="76200" y="457200"/>
            <a:ext cx="1697038" cy="461963"/>
          </a:xfrm>
          <a:prstGeom prst="rect">
            <a:avLst/>
          </a:prstGeom>
          <a:noFill/>
          <a:ln w="9525">
            <a:noFill/>
            <a:miter lim="800000"/>
            <a:headEnd/>
            <a:tailEnd/>
          </a:ln>
        </p:spPr>
        <p:txBody>
          <a:bodyPr wrap="none">
            <a:spAutoFit/>
          </a:bodyPr>
          <a:lstStyle/>
          <a:p>
            <a:r>
              <a:rPr lang="es-MX">
                <a:solidFill>
                  <a:schemeClr val="bg1"/>
                </a:solidFill>
              </a:rPr>
              <a:t>Vacas Sanas</a:t>
            </a:r>
          </a:p>
        </p:txBody>
      </p:sp>
      <p:sp>
        <p:nvSpPr>
          <p:cNvPr id="67592" name="TextBox 8"/>
          <p:cNvSpPr txBox="1">
            <a:spLocks noChangeArrowheads="1"/>
          </p:cNvSpPr>
          <p:nvPr/>
        </p:nvSpPr>
        <p:spPr bwMode="auto">
          <a:xfrm rot="-2443095">
            <a:off x="3824288" y="2747963"/>
            <a:ext cx="1719262" cy="830262"/>
          </a:xfrm>
          <a:prstGeom prst="rect">
            <a:avLst/>
          </a:prstGeom>
          <a:noFill/>
          <a:ln w="9525">
            <a:noFill/>
            <a:miter lim="800000"/>
            <a:headEnd/>
            <a:tailEnd/>
          </a:ln>
        </p:spPr>
        <p:txBody>
          <a:bodyPr>
            <a:spAutoFit/>
          </a:bodyPr>
          <a:lstStyle/>
          <a:p>
            <a:pPr algn="ctr"/>
            <a:r>
              <a:rPr lang="es-MX" b="1">
                <a:solidFill>
                  <a:schemeClr val="bg1"/>
                </a:solidFill>
              </a:rPr>
              <a:t>Alimentos </a:t>
            </a:r>
          </a:p>
          <a:p>
            <a:pPr algn="ctr"/>
            <a:r>
              <a:rPr lang="es-MX" b="1">
                <a:solidFill>
                  <a:schemeClr val="bg1"/>
                </a:solidFill>
              </a:rPr>
              <a:t>Sanos</a:t>
            </a:r>
          </a:p>
        </p:txBody>
      </p:sp>
      <p:sp>
        <p:nvSpPr>
          <p:cNvPr id="67593" name="TextBox 9"/>
          <p:cNvSpPr txBox="1">
            <a:spLocks noChangeArrowheads="1"/>
          </p:cNvSpPr>
          <p:nvPr/>
        </p:nvSpPr>
        <p:spPr bwMode="auto">
          <a:xfrm>
            <a:off x="5715000" y="5257800"/>
            <a:ext cx="3355975" cy="461963"/>
          </a:xfrm>
          <a:prstGeom prst="rect">
            <a:avLst/>
          </a:prstGeom>
          <a:noFill/>
          <a:ln w="9525">
            <a:noFill/>
            <a:miter lim="800000"/>
            <a:headEnd/>
            <a:tailEnd/>
          </a:ln>
        </p:spPr>
        <p:txBody>
          <a:bodyPr wrap="none">
            <a:spAutoFit/>
          </a:bodyPr>
          <a:lstStyle/>
          <a:p>
            <a:r>
              <a:rPr lang="es-MX">
                <a:solidFill>
                  <a:schemeClr val="bg1"/>
                </a:solidFill>
              </a:rPr>
              <a:t>Consumidores Protegidos</a:t>
            </a:r>
          </a:p>
        </p:txBody>
      </p:sp>
      <p:sp>
        <p:nvSpPr>
          <p:cNvPr id="67594" name="TextBox 6"/>
          <p:cNvSpPr txBox="1">
            <a:spLocks noChangeArrowheads="1"/>
          </p:cNvSpPr>
          <p:nvPr/>
        </p:nvSpPr>
        <p:spPr bwMode="auto">
          <a:xfrm>
            <a:off x="2971800" y="5983288"/>
            <a:ext cx="3352800" cy="646112"/>
          </a:xfrm>
          <a:prstGeom prst="rect">
            <a:avLst/>
          </a:prstGeom>
          <a:noFill/>
          <a:ln w="9525">
            <a:noFill/>
            <a:miter lim="800000"/>
            <a:headEnd/>
            <a:tailEnd/>
          </a:ln>
        </p:spPr>
        <p:txBody>
          <a:bodyPr>
            <a:spAutoFit/>
          </a:bodyPr>
          <a:lstStyle/>
          <a:p>
            <a:r>
              <a:rPr lang="es-MX" sz="1800"/>
              <a:t>Para mas artículos técnicos visite:  </a:t>
            </a:r>
          </a:p>
          <a:p>
            <a:r>
              <a:rPr lang="es-MX" sz="1800"/>
              <a:t>   http://texasdairymatters.org</a:t>
            </a:r>
          </a:p>
        </p:txBody>
      </p:sp>
      <p:pic>
        <p:nvPicPr>
          <p:cNvPr id="11" name="R56">
            <a:hlinkClick r:id="" action="ppaction://media"/>
          </p:cNvPr>
          <p:cNvPicPr>
            <a:picLocks noRot="1" noChangeAspect="1"/>
          </p:cNvPicPr>
          <p:nvPr>
            <a:wavAudioFile r:embed="rId1" name="R56"/>
          </p:nvPr>
        </p:nvPicPr>
        <p:blipFill>
          <a:blip r:embed="rId8"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381000" y="533400"/>
            <a:ext cx="8458200" cy="2209800"/>
          </a:xfrm>
        </p:spPr>
        <p:txBody>
          <a:bodyPr/>
          <a:lstStyle/>
          <a:p>
            <a:pPr eaLnBrk="1" hangingPunct="1"/>
            <a:r>
              <a:rPr lang="es-MX" sz="2200" smtClean="0"/>
              <a:t>Este proyecto se realizó con la colaboración de:</a:t>
            </a:r>
            <a:br>
              <a:rPr lang="es-MX" sz="2200" smtClean="0"/>
            </a:br>
            <a:r>
              <a:rPr lang="es-MX" sz="2200" smtClean="0"/>
              <a:t>Texas AgriLife Extension Service</a:t>
            </a:r>
            <a:br>
              <a:rPr lang="es-MX" sz="2200" smtClean="0"/>
            </a:br>
            <a:r>
              <a:rPr lang="es-MX" sz="2200" smtClean="0"/>
              <a:t>Universidad del Estado de Nuevo Mexico </a:t>
            </a:r>
            <a:br>
              <a:rPr lang="es-MX" sz="2200" smtClean="0"/>
            </a:br>
            <a:r>
              <a:rPr lang="es-MX" sz="2200" smtClean="0"/>
              <a:t>Universidad de Idaho</a:t>
            </a:r>
            <a:br>
              <a:rPr lang="es-MX" sz="2200" smtClean="0"/>
            </a:br>
            <a:r>
              <a:rPr lang="es-MX" sz="1800" smtClean="0"/>
              <a:t/>
            </a:r>
            <a:br>
              <a:rPr lang="es-MX" sz="1800" smtClean="0"/>
            </a:br>
            <a:r>
              <a:rPr lang="es-MX" sz="2200" smtClean="0"/>
              <a:t>Financiamiento proporcionado por el Centro Nacional de Sanidad Animal de Relaciones Exteriores y Defensa de Enfermedades Zoonóticas,</a:t>
            </a:r>
            <a:r>
              <a:rPr lang="en-US" sz="2200" smtClean="0"/>
              <a:t> Departamento de Seguridad Nacional, y por  el Centro de Ciencia yTecnología de Exelencia   </a:t>
            </a:r>
            <a:endParaRPr lang="es-MX" sz="2200" smtClean="0">
              <a:solidFill>
                <a:srgbClr val="FF0000"/>
              </a:solidFill>
            </a:endParaRPr>
          </a:p>
        </p:txBody>
      </p:sp>
      <p:sp>
        <p:nvSpPr>
          <p:cNvPr id="68611" name="Rectangle 3"/>
          <p:cNvSpPr>
            <a:spLocks noGrp="1" noChangeArrowheads="1"/>
          </p:cNvSpPr>
          <p:nvPr>
            <p:ph type="subTitle" idx="1"/>
          </p:nvPr>
        </p:nvSpPr>
        <p:spPr>
          <a:xfrm>
            <a:off x="457200" y="3276600"/>
            <a:ext cx="8686800" cy="1752600"/>
          </a:xfrm>
        </p:spPr>
        <p:txBody>
          <a:bodyPr/>
          <a:lstStyle/>
          <a:p>
            <a:pPr eaLnBrk="1" hangingPunct="1">
              <a:spcBef>
                <a:spcPct val="0"/>
              </a:spcBef>
            </a:pPr>
            <a:r>
              <a:rPr lang="es-MX" sz="2200" smtClean="0"/>
              <a:t>Ellen Jordan, PhD; Ralph Bruno, DVM, MS; Juan </a:t>
            </a:r>
          </a:p>
          <a:p>
            <a:pPr eaLnBrk="1" hangingPunct="1">
              <a:spcBef>
                <a:spcPct val="0"/>
              </a:spcBef>
            </a:pPr>
            <a:r>
              <a:rPr lang="es-MX" sz="2200" smtClean="0"/>
              <a:t>Hernandez-Rivera,  PhD; y Kevin Lager, MS -</a:t>
            </a:r>
          </a:p>
          <a:p>
            <a:pPr eaLnBrk="1" hangingPunct="1">
              <a:spcBef>
                <a:spcPct val="0"/>
              </a:spcBef>
            </a:pPr>
            <a:r>
              <a:rPr lang="es-MX" sz="2200" smtClean="0"/>
              <a:t>Servicio de Extensión de la Texas AgriLife</a:t>
            </a:r>
          </a:p>
          <a:p>
            <a:pPr eaLnBrk="1" hangingPunct="1">
              <a:spcBef>
                <a:spcPct val="0"/>
              </a:spcBef>
            </a:pPr>
            <a:endParaRPr lang="es-MX" sz="1800" smtClean="0"/>
          </a:p>
          <a:p>
            <a:pPr eaLnBrk="1" hangingPunct="1">
              <a:spcBef>
                <a:spcPct val="0"/>
              </a:spcBef>
            </a:pPr>
            <a:r>
              <a:rPr lang="es-MX" sz="1800" smtClean="0"/>
              <a:t>Mireille Chahine, PhD – Universidad de Idaho</a:t>
            </a:r>
          </a:p>
          <a:p>
            <a:pPr eaLnBrk="1" hangingPunct="1">
              <a:spcBef>
                <a:spcPct val="0"/>
              </a:spcBef>
            </a:pPr>
            <a:r>
              <a:rPr lang="es-MX" sz="1800" smtClean="0"/>
              <a:t>Robert Hagevoort, PhD – Universidad Estatal de Nuevo México</a:t>
            </a:r>
          </a:p>
          <a:p>
            <a:pPr eaLnBrk="1" hangingPunct="1"/>
            <a:endParaRPr lang="en-US" sz="1200" smtClean="0"/>
          </a:p>
          <a:p>
            <a:pPr eaLnBrk="1" hangingPunct="1"/>
            <a:r>
              <a:rPr lang="en-US" sz="1200" smtClean="0"/>
              <a:t>Las entidades envueltas en el desarrollo de este material no soportan un producto sobre otro y cualquier mención aquí significa solo un ejemplo, no una aprobación. </a:t>
            </a:r>
          </a:p>
        </p:txBody>
      </p:sp>
      <p:pic>
        <p:nvPicPr>
          <p:cNvPr id="68612" name="Picture 5" descr="FAZD-Center-logo-Nov-2008.jpg"/>
          <p:cNvPicPr>
            <a:picLocks noChangeAspect="1"/>
          </p:cNvPicPr>
          <p:nvPr/>
        </p:nvPicPr>
        <p:blipFill>
          <a:blip r:embed="rId2" cstate="screen"/>
          <a:srcRect/>
          <a:stretch>
            <a:fillRect/>
          </a:stretch>
        </p:blipFill>
        <p:spPr bwMode="auto">
          <a:xfrm>
            <a:off x="304800" y="5867400"/>
            <a:ext cx="2097088" cy="873125"/>
          </a:xfrm>
          <a:prstGeom prst="rect">
            <a:avLst/>
          </a:prstGeom>
          <a:noFill/>
          <a:ln w="9525">
            <a:noFill/>
            <a:miter lim="800000"/>
            <a:headEnd/>
            <a:tailEnd/>
          </a:ln>
        </p:spPr>
      </p:pic>
      <p:pic>
        <p:nvPicPr>
          <p:cNvPr id="68613" name="Picture 4" descr="NMlogo.jpg"/>
          <p:cNvPicPr>
            <a:picLocks noChangeAspect="1"/>
          </p:cNvPicPr>
          <p:nvPr/>
        </p:nvPicPr>
        <p:blipFill>
          <a:blip r:embed="rId3" cstate="screen"/>
          <a:srcRect/>
          <a:stretch>
            <a:fillRect/>
          </a:stretch>
        </p:blipFill>
        <p:spPr bwMode="auto">
          <a:xfrm>
            <a:off x="2590800" y="5878513"/>
            <a:ext cx="1466850" cy="839787"/>
          </a:xfrm>
          <a:prstGeom prst="rect">
            <a:avLst/>
          </a:prstGeom>
          <a:noFill/>
          <a:ln w="9525">
            <a:noFill/>
            <a:miter lim="800000"/>
            <a:headEnd/>
            <a:tailEnd/>
          </a:ln>
        </p:spPr>
      </p:pic>
      <p:pic>
        <p:nvPicPr>
          <p:cNvPr id="68614" name="Picture 5" descr="Univ of IdahoExt-GoldSilver_poster1.TIF"/>
          <p:cNvPicPr>
            <a:picLocks noChangeAspect="1"/>
          </p:cNvPicPr>
          <p:nvPr/>
        </p:nvPicPr>
        <p:blipFill>
          <a:blip r:embed="rId4" cstate="screen"/>
          <a:srcRect/>
          <a:stretch>
            <a:fillRect/>
          </a:stretch>
        </p:blipFill>
        <p:spPr bwMode="auto">
          <a:xfrm>
            <a:off x="4256088" y="6184900"/>
            <a:ext cx="2133600" cy="52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4" cstate="screen"/>
          <a:srcRect/>
          <a:stretch>
            <a:fillRect/>
          </a:stretch>
        </p:blipFill>
        <p:spPr bwMode="auto">
          <a:xfrm>
            <a:off x="5364163" y="1905000"/>
            <a:ext cx="3779837" cy="3429000"/>
          </a:xfrm>
          <a:prstGeom prst="rect">
            <a:avLst/>
          </a:prstGeom>
          <a:noFill/>
          <a:ln w="9525">
            <a:noFill/>
            <a:miter lim="800000"/>
            <a:headEnd/>
            <a:tailEnd/>
          </a:ln>
        </p:spPr>
      </p:pic>
      <p:pic>
        <p:nvPicPr>
          <p:cNvPr id="16387" name="Picture 7"/>
          <p:cNvPicPr>
            <a:picLocks noChangeAspect="1" noChangeArrowheads="1"/>
          </p:cNvPicPr>
          <p:nvPr/>
        </p:nvPicPr>
        <p:blipFill>
          <a:blip r:embed="rId5" cstate="screen"/>
          <a:srcRect/>
          <a:stretch>
            <a:fillRect/>
          </a:stretch>
        </p:blipFill>
        <p:spPr bwMode="auto">
          <a:xfrm>
            <a:off x="2971800" y="4208463"/>
            <a:ext cx="2489200" cy="2649537"/>
          </a:xfrm>
          <a:prstGeom prst="rect">
            <a:avLst/>
          </a:prstGeom>
          <a:noFill/>
          <a:ln w="9525">
            <a:noFill/>
            <a:miter lim="800000"/>
            <a:headEnd/>
            <a:tailEnd/>
          </a:ln>
        </p:spPr>
      </p:pic>
      <p:sp>
        <p:nvSpPr>
          <p:cNvPr id="16388" name="Rectangle 2"/>
          <p:cNvSpPr>
            <a:spLocks noGrp="1" noChangeArrowheads="1"/>
          </p:cNvSpPr>
          <p:nvPr>
            <p:ph type="title" idx="4294967295"/>
          </p:nvPr>
        </p:nvSpPr>
        <p:spPr>
          <a:xfrm>
            <a:off x="685800" y="381000"/>
            <a:ext cx="7772400" cy="1143000"/>
          </a:xfrm>
        </p:spPr>
        <p:txBody>
          <a:bodyPr/>
          <a:lstStyle/>
          <a:p>
            <a:r>
              <a:rPr lang="es-MX" sz="4000" smtClean="0"/>
              <a:t>La Bioseguridad Nos Ayuda a Prevenir Contagios</a:t>
            </a:r>
          </a:p>
        </p:txBody>
      </p:sp>
      <p:sp>
        <p:nvSpPr>
          <p:cNvPr id="7" name="Rectangle 4"/>
          <p:cNvSpPr txBox="1">
            <a:spLocks noChangeArrowheads="1"/>
          </p:cNvSpPr>
          <p:nvPr/>
        </p:nvSpPr>
        <p:spPr bwMode="auto">
          <a:xfrm>
            <a:off x="685800" y="1981200"/>
            <a:ext cx="3810000" cy="4114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s-MX" sz="2800" kern="0">
                <a:latin typeface="Comic Sans MS" pitchFamily="66" charset="0"/>
                <a:cs typeface="+mn-cs"/>
              </a:rPr>
              <a:t>Limpieza del equipo</a:t>
            </a:r>
          </a:p>
          <a:p>
            <a:pPr marL="742950" lvl="1" indent="-285750" eaLnBrk="0" hangingPunct="0">
              <a:spcBef>
                <a:spcPct val="20000"/>
              </a:spcBef>
              <a:buFontTx/>
              <a:buChar char="–"/>
              <a:defRPr/>
            </a:pPr>
            <a:r>
              <a:rPr lang="es-MX" kern="0">
                <a:latin typeface="Comic Sans MS" pitchFamily="66" charset="0"/>
              </a:rPr>
              <a:t>Camión </a:t>
            </a:r>
          </a:p>
          <a:p>
            <a:pPr marL="742950" lvl="1" indent="-285750" eaLnBrk="0" hangingPunct="0">
              <a:spcBef>
                <a:spcPct val="20000"/>
              </a:spcBef>
              <a:buFontTx/>
              <a:buChar char="–"/>
              <a:defRPr/>
            </a:pPr>
            <a:r>
              <a:rPr lang="es-MX" kern="0">
                <a:latin typeface="Comic Sans MS" pitchFamily="66" charset="0"/>
              </a:rPr>
              <a:t>Redilas</a:t>
            </a:r>
          </a:p>
          <a:p>
            <a:pPr marL="742950" lvl="1" indent="-285750" eaLnBrk="0" hangingPunct="0">
              <a:spcBef>
                <a:spcPct val="20000"/>
              </a:spcBef>
              <a:buFontTx/>
              <a:buChar char="–"/>
              <a:defRPr/>
            </a:pPr>
            <a:r>
              <a:rPr lang="es-MX" kern="0">
                <a:latin typeface="Comic Sans MS" pitchFamily="66" charset="0"/>
              </a:rPr>
              <a:t>Herramientas</a:t>
            </a:r>
          </a:p>
          <a:p>
            <a:pPr marL="742950" lvl="1" indent="-285750" eaLnBrk="0" hangingPunct="0">
              <a:spcBef>
                <a:spcPct val="20000"/>
              </a:spcBef>
              <a:buFontTx/>
              <a:buChar char="–"/>
              <a:defRPr/>
            </a:pPr>
            <a:r>
              <a:rPr lang="es-MX" kern="0">
                <a:latin typeface="Comic Sans MS" pitchFamily="66" charset="0"/>
              </a:rPr>
              <a:t>Ropa</a:t>
            </a:r>
          </a:p>
          <a:p>
            <a:pPr marL="742950" lvl="1" indent="-285750" eaLnBrk="0" hangingPunct="0">
              <a:spcBef>
                <a:spcPct val="20000"/>
              </a:spcBef>
              <a:buFontTx/>
              <a:buChar char="–"/>
              <a:defRPr/>
            </a:pPr>
            <a:r>
              <a:rPr lang="es-MX" kern="0">
                <a:latin typeface="Comic Sans MS" pitchFamily="66" charset="0"/>
              </a:rPr>
              <a:t>Botas</a:t>
            </a:r>
          </a:p>
          <a:p>
            <a:pPr marL="742950" lvl="1" indent="-285750" eaLnBrk="0" hangingPunct="0">
              <a:spcBef>
                <a:spcPct val="20000"/>
              </a:spcBef>
              <a:buFontTx/>
              <a:buChar char="–"/>
              <a:defRPr/>
            </a:pPr>
            <a:endParaRPr lang="es-MX" kern="0" dirty="0">
              <a:latin typeface="Comic Sans MS" pitchFamily="66" charset="0"/>
            </a:endParaRPr>
          </a:p>
        </p:txBody>
      </p:sp>
      <p:pic>
        <p:nvPicPr>
          <p:cNvPr id="6" name="R6">
            <a:hlinkClick r:id="" action="ppaction://media"/>
          </p:cNvPr>
          <p:cNvPicPr>
            <a:picLocks noRot="1" noChangeAspect="1"/>
          </p:cNvPicPr>
          <p:nvPr>
            <a:wavAudioFile r:embed="rId1" name="R6"/>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idx="4294967295"/>
          </p:nvPr>
        </p:nvSpPr>
        <p:spPr>
          <a:xfrm>
            <a:off x="685800" y="304800"/>
            <a:ext cx="7772400" cy="1143000"/>
          </a:xfrm>
        </p:spPr>
        <p:txBody>
          <a:bodyPr/>
          <a:lstStyle/>
          <a:p>
            <a:r>
              <a:rPr lang="es-MX" smtClean="0"/>
              <a:t>Herramienta Limpia</a:t>
            </a:r>
          </a:p>
        </p:txBody>
      </p:sp>
      <p:sp>
        <p:nvSpPr>
          <p:cNvPr id="17411" name="Rectangle 6"/>
          <p:cNvSpPr>
            <a:spLocks noGrp="1" noChangeArrowheads="1"/>
          </p:cNvSpPr>
          <p:nvPr>
            <p:ph type="body" sz="half" idx="4294967295"/>
          </p:nvPr>
        </p:nvSpPr>
        <p:spPr>
          <a:xfrm>
            <a:off x="228600" y="1676400"/>
            <a:ext cx="5715000" cy="4114800"/>
          </a:xfrm>
        </p:spPr>
        <p:txBody>
          <a:bodyPr/>
          <a:lstStyle/>
          <a:p>
            <a:r>
              <a:rPr lang="es-MX" sz="2800" smtClean="0"/>
              <a:t>Cepille las herramientas de toda suciedad</a:t>
            </a:r>
          </a:p>
          <a:p>
            <a:r>
              <a:rPr lang="es-MX" sz="2800" smtClean="0"/>
              <a:t>Después limpie y desinféctelas</a:t>
            </a:r>
          </a:p>
          <a:p>
            <a:r>
              <a:rPr lang="es-MX" sz="2800" smtClean="0"/>
              <a:t>Si quedan residuos en la herramienta puede que no sea efectiva la desinfección</a:t>
            </a:r>
          </a:p>
        </p:txBody>
      </p:sp>
      <p:pic>
        <p:nvPicPr>
          <p:cNvPr id="17412" name="Picture 7"/>
          <p:cNvPicPr>
            <a:picLocks noChangeAspect="1" noChangeArrowheads="1"/>
          </p:cNvPicPr>
          <p:nvPr/>
        </p:nvPicPr>
        <p:blipFill>
          <a:blip r:embed="rId4" cstate="screen"/>
          <a:srcRect/>
          <a:stretch>
            <a:fillRect/>
          </a:stretch>
        </p:blipFill>
        <p:spPr bwMode="auto">
          <a:xfrm>
            <a:off x="3287713" y="4648200"/>
            <a:ext cx="2046287" cy="2178050"/>
          </a:xfrm>
          <a:prstGeom prst="rect">
            <a:avLst/>
          </a:prstGeom>
          <a:noFill/>
          <a:ln w="9525">
            <a:noFill/>
            <a:miter lim="800000"/>
            <a:headEnd/>
            <a:tailEnd/>
          </a:ln>
        </p:spPr>
      </p:pic>
      <p:pic>
        <p:nvPicPr>
          <p:cNvPr id="17413" name="Picture 9"/>
          <p:cNvPicPr>
            <a:picLocks noGrp="1" noChangeAspect="1" noChangeArrowheads="1"/>
          </p:cNvPicPr>
          <p:nvPr>
            <p:ph sz="half" idx="1"/>
          </p:nvPr>
        </p:nvPicPr>
        <p:blipFill>
          <a:blip r:embed="rId5" cstate="screen"/>
          <a:srcRect/>
          <a:stretch>
            <a:fillRect/>
          </a:stretch>
        </p:blipFill>
        <p:spPr>
          <a:xfrm>
            <a:off x="5791200" y="3656013"/>
            <a:ext cx="3200400" cy="2363787"/>
          </a:xfrm>
        </p:spPr>
      </p:pic>
      <p:pic>
        <p:nvPicPr>
          <p:cNvPr id="17414" name="Content Placeholder 8"/>
          <p:cNvPicPr>
            <a:picLocks noGrp="1" noChangeAspect="1" noChangeArrowheads="1"/>
          </p:cNvPicPr>
          <p:nvPr>
            <p:ph sz="quarter" idx="4294967295"/>
          </p:nvPr>
        </p:nvPicPr>
        <p:blipFill>
          <a:blip r:embed="rId6" cstate="screen"/>
          <a:srcRect/>
          <a:stretch>
            <a:fillRect/>
          </a:stretch>
        </p:blipFill>
        <p:spPr>
          <a:xfrm>
            <a:off x="5807075" y="1600200"/>
            <a:ext cx="3168650" cy="2057400"/>
          </a:xfrm>
        </p:spPr>
      </p:pic>
      <p:pic>
        <p:nvPicPr>
          <p:cNvPr id="7" name="R7">
            <a:hlinkClick r:id="" action="ppaction://media"/>
          </p:cNvPr>
          <p:cNvPicPr>
            <a:picLocks noRot="1" noChangeAspect="1"/>
          </p:cNvPicPr>
          <p:nvPr>
            <a:wavAudioFile r:embed="rId1" name="R7"/>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body" sz="half" idx="4294967295"/>
          </p:nvPr>
        </p:nvSpPr>
        <p:spPr>
          <a:xfrm>
            <a:off x="4648200" y="1981200"/>
            <a:ext cx="3810000" cy="4114800"/>
          </a:xfrm>
        </p:spPr>
        <p:txBody>
          <a:bodyPr/>
          <a:lstStyle/>
          <a:p>
            <a:r>
              <a:rPr lang="en-US" sz="2800" smtClean="0">
                <a:solidFill>
                  <a:srgbClr val="FF9933"/>
                </a:solidFill>
              </a:rPr>
              <a:t>Laundromat photo</a:t>
            </a:r>
          </a:p>
        </p:txBody>
      </p:sp>
      <p:pic>
        <p:nvPicPr>
          <p:cNvPr id="18435" name="Picture 5" descr="C:\Documents and Settings\rbruno\My Documents\Ralph_Bruno\PicturesRB\Dairy_Pictures\Cow pics\Ralph pictures\DSC02191.JPG"/>
          <p:cNvPicPr>
            <a:picLocks noChangeAspect="1" noChangeArrowheads="1"/>
          </p:cNvPicPr>
          <p:nvPr/>
        </p:nvPicPr>
        <p:blipFill>
          <a:blip r:embed="rId4" cstate="screen"/>
          <a:srcRect/>
          <a:stretch>
            <a:fillRect/>
          </a:stretch>
        </p:blipFill>
        <p:spPr bwMode="auto">
          <a:xfrm>
            <a:off x="4756150" y="1981200"/>
            <a:ext cx="4006850" cy="3352800"/>
          </a:xfrm>
          <a:prstGeom prst="rect">
            <a:avLst/>
          </a:prstGeom>
          <a:noFill/>
          <a:ln w="9525">
            <a:noFill/>
            <a:miter lim="800000"/>
            <a:headEnd/>
            <a:tailEnd/>
          </a:ln>
        </p:spPr>
      </p:pic>
      <p:sp>
        <p:nvSpPr>
          <p:cNvPr id="18436" name="Rectangle 2"/>
          <p:cNvSpPr>
            <a:spLocks noGrp="1" noChangeArrowheads="1"/>
          </p:cNvSpPr>
          <p:nvPr>
            <p:ph type="title" idx="4294967295"/>
          </p:nvPr>
        </p:nvSpPr>
        <p:spPr>
          <a:xfrm>
            <a:off x="685800" y="381000"/>
            <a:ext cx="7772400" cy="1143000"/>
          </a:xfrm>
        </p:spPr>
        <p:txBody>
          <a:bodyPr/>
          <a:lstStyle/>
          <a:p>
            <a:r>
              <a:rPr lang="es-MX" smtClean="0"/>
              <a:t>Tenga Siempre Ropa Limpia</a:t>
            </a:r>
          </a:p>
        </p:txBody>
      </p:sp>
      <p:sp>
        <p:nvSpPr>
          <p:cNvPr id="8" name="Rectangle 4"/>
          <p:cNvSpPr txBox="1">
            <a:spLocks noChangeArrowheads="1"/>
          </p:cNvSpPr>
          <p:nvPr/>
        </p:nvSpPr>
        <p:spPr bwMode="auto">
          <a:xfrm>
            <a:off x="381000" y="1981200"/>
            <a:ext cx="4114800" cy="3733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s-MX" sz="2800" kern="0" dirty="0">
                <a:latin typeface="Comic Sans MS" pitchFamily="66" charset="0"/>
                <a:cs typeface="+mn-cs"/>
              </a:rPr>
              <a:t>Tenga ropa limpia para cada establo</a:t>
            </a:r>
          </a:p>
          <a:p>
            <a:pPr marL="342900" indent="-342900" eaLnBrk="0" hangingPunct="0">
              <a:spcBef>
                <a:spcPct val="20000"/>
              </a:spcBef>
              <a:buFontTx/>
              <a:buChar char="•"/>
              <a:defRPr/>
            </a:pPr>
            <a:r>
              <a:rPr lang="es-MX" sz="2800" kern="0" dirty="0">
                <a:latin typeface="Comic Sans MS" pitchFamily="66" charset="0"/>
                <a:cs typeface="+mn-cs"/>
              </a:rPr>
              <a:t>Use diferente ropa para el cuidado de sus animales</a:t>
            </a:r>
          </a:p>
          <a:p>
            <a:pPr marL="342900" indent="-342900" eaLnBrk="0" hangingPunct="0">
              <a:spcBef>
                <a:spcPct val="20000"/>
              </a:spcBef>
              <a:buFontTx/>
              <a:buChar char="•"/>
              <a:defRPr/>
            </a:pPr>
            <a:r>
              <a:rPr lang="es-MX" sz="2800" kern="0" dirty="0">
                <a:latin typeface="Comic Sans MS" pitchFamily="66" charset="0"/>
                <a:cs typeface="+mn-cs"/>
              </a:rPr>
              <a:t>Use secadora de ropa</a:t>
            </a:r>
          </a:p>
        </p:txBody>
      </p:sp>
      <p:pic>
        <p:nvPicPr>
          <p:cNvPr id="6" name="R8">
            <a:hlinkClick r:id="" action="ppaction://media"/>
          </p:cNvPr>
          <p:cNvPicPr>
            <a:picLocks noRot="1" noChangeAspect="1"/>
          </p:cNvPicPr>
          <p:nvPr>
            <a:wavAudioFile r:embed="rId1" name="R8"/>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4" cstate="screen"/>
          <a:srcRect/>
          <a:stretch>
            <a:fillRect/>
          </a:stretch>
        </p:blipFill>
        <p:spPr bwMode="auto">
          <a:xfrm>
            <a:off x="5029200" y="1600200"/>
            <a:ext cx="1958975" cy="2057400"/>
          </a:xfrm>
          <a:prstGeom prst="rect">
            <a:avLst/>
          </a:prstGeom>
          <a:noFill/>
          <a:ln w="9525">
            <a:noFill/>
            <a:miter lim="800000"/>
            <a:headEnd/>
            <a:tailEnd/>
          </a:ln>
        </p:spPr>
      </p:pic>
      <p:pic>
        <p:nvPicPr>
          <p:cNvPr id="19459" name="Picture 6"/>
          <p:cNvPicPr>
            <a:picLocks noChangeAspect="1" noChangeArrowheads="1"/>
          </p:cNvPicPr>
          <p:nvPr/>
        </p:nvPicPr>
        <p:blipFill>
          <a:blip r:embed="rId5" cstate="screen"/>
          <a:srcRect/>
          <a:stretch>
            <a:fillRect/>
          </a:stretch>
        </p:blipFill>
        <p:spPr bwMode="auto">
          <a:xfrm>
            <a:off x="5043488" y="3619500"/>
            <a:ext cx="1828800" cy="2281238"/>
          </a:xfrm>
          <a:prstGeom prst="rect">
            <a:avLst/>
          </a:prstGeom>
          <a:noFill/>
          <a:ln w="9525">
            <a:noFill/>
            <a:miter lim="800000"/>
            <a:headEnd/>
            <a:tailEnd/>
          </a:ln>
        </p:spPr>
      </p:pic>
      <p:pic>
        <p:nvPicPr>
          <p:cNvPr id="19460" name="Picture 7"/>
          <p:cNvPicPr>
            <a:picLocks noChangeAspect="1" noChangeArrowheads="1"/>
          </p:cNvPicPr>
          <p:nvPr/>
        </p:nvPicPr>
        <p:blipFill>
          <a:blip r:embed="rId6" cstate="screen"/>
          <a:srcRect/>
          <a:stretch>
            <a:fillRect/>
          </a:stretch>
        </p:blipFill>
        <p:spPr bwMode="auto">
          <a:xfrm>
            <a:off x="6934200" y="1600200"/>
            <a:ext cx="1903413" cy="2070100"/>
          </a:xfrm>
          <a:prstGeom prst="rect">
            <a:avLst/>
          </a:prstGeom>
          <a:noFill/>
          <a:ln w="9525">
            <a:noFill/>
            <a:miter lim="800000"/>
            <a:headEnd/>
            <a:tailEnd/>
          </a:ln>
        </p:spPr>
      </p:pic>
      <p:pic>
        <p:nvPicPr>
          <p:cNvPr id="19461" name="Picture 8"/>
          <p:cNvPicPr>
            <a:picLocks noChangeAspect="1" noChangeArrowheads="1"/>
          </p:cNvPicPr>
          <p:nvPr/>
        </p:nvPicPr>
        <p:blipFill>
          <a:blip r:embed="rId7" cstate="screen"/>
          <a:srcRect/>
          <a:stretch>
            <a:fillRect/>
          </a:stretch>
        </p:blipFill>
        <p:spPr bwMode="auto">
          <a:xfrm>
            <a:off x="6858000" y="3673475"/>
            <a:ext cx="1981200" cy="2209800"/>
          </a:xfrm>
          <a:prstGeom prst="rect">
            <a:avLst/>
          </a:prstGeom>
          <a:noFill/>
          <a:ln w="9525">
            <a:noFill/>
            <a:miter lim="800000"/>
            <a:headEnd/>
            <a:tailEnd/>
          </a:ln>
        </p:spPr>
      </p:pic>
      <p:sp>
        <p:nvSpPr>
          <p:cNvPr id="19462" name="Rectangle 2"/>
          <p:cNvSpPr>
            <a:spLocks noGrp="1" noChangeArrowheads="1"/>
          </p:cNvSpPr>
          <p:nvPr>
            <p:ph type="title" idx="4294967295"/>
          </p:nvPr>
        </p:nvSpPr>
        <p:spPr>
          <a:xfrm>
            <a:off x="685800" y="304800"/>
            <a:ext cx="7772400" cy="1143000"/>
          </a:xfrm>
        </p:spPr>
        <p:txBody>
          <a:bodyPr/>
          <a:lstStyle/>
          <a:p>
            <a:r>
              <a:rPr lang="es-MX" smtClean="0"/>
              <a:t>Botas</a:t>
            </a:r>
          </a:p>
        </p:txBody>
      </p:sp>
      <p:sp>
        <p:nvSpPr>
          <p:cNvPr id="9" name="Rectangle 3"/>
          <p:cNvSpPr txBox="1">
            <a:spLocks noChangeArrowheads="1"/>
          </p:cNvSpPr>
          <p:nvPr/>
        </p:nvSpPr>
        <p:spPr bwMode="auto">
          <a:xfrm>
            <a:off x="304800" y="1371600"/>
            <a:ext cx="4267200" cy="4572000"/>
          </a:xfrm>
          <a:prstGeom prst="rect">
            <a:avLst/>
          </a:prstGeom>
          <a:noFill/>
          <a:ln w="9525">
            <a:noFill/>
            <a:miter lim="800000"/>
            <a:headEnd/>
            <a:tailEnd/>
          </a:ln>
        </p:spPr>
        <p:txBody>
          <a:bodyPr/>
          <a:lstStyle/>
          <a:p>
            <a:pPr marL="342900" indent="-342900" eaLnBrk="0" hangingPunct="0">
              <a:spcBef>
                <a:spcPts val="600"/>
              </a:spcBef>
              <a:spcAft>
                <a:spcPts val="600"/>
              </a:spcAft>
              <a:buFontTx/>
              <a:buChar char="•"/>
              <a:defRPr/>
            </a:pPr>
            <a:r>
              <a:rPr lang="es-MX" sz="2800" kern="0" dirty="0">
                <a:latin typeface="Comic Sans MS" pitchFamily="66" charset="0"/>
                <a:cs typeface="+mn-cs"/>
              </a:rPr>
              <a:t>Cerciórese que no hay suciedad en las botas</a:t>
            </a:r>
          </a:p>
          <a:p>
            <a:pPr marL="342900" indent="-342900" eaLnBrk="0" hangingPunct="0">
              <a:spcBef>
                <a:spcPts val="600"/>
              </a:spcBef>
              <a:spcAft>
                <a:spcPts val="600"/>
              </a:spcAft>
              <a:buFontTx/>
              <a:buChar char="•"/>
              <a:defRPr/>
            </a:pPr>
            <a:r>
              <a:rPr lang="es-MX" sz="2800" kern="0" dirty="0">
                <a:latin typeface="Comic Sans MS" pitchFamily="66" charset="0"/>
                <a:cs typeface="+mn-cs"/>
              </a:rPr>
              <a:t>Desinféctelas cuando trabaje entre corral y corral</a:t>
            </a:r>
          </a:p>
          <a:p>
            <a:pPr marL="342900" indent="-342900" eaLnBrk="0" hangingPunct="0">
              <a:spcBef>
                <a:spcPts val="600"/>
              </a:spcBef>
              <a:spcAft>
                <a:spcPts val="600"/>
              </a:spcAft>
              <a:buFontTx/>
              <a:buChar char="•"/>
              <a:defRPr/>
            </a:pPr>
            <a:r>
              <a:rPr lang="es-MX" sz="2800" kern="0" dirty="0">
                <a:latin typeface="Comic Sans MS" pitchFamily="66" charset="0"/>
                <a:cs typeface="+mn-cs"/>
              </a:rPr>
              <a:t>Trabaje primero con los animales jóvenes</a:t>
            </a:r>
          </a:p>
          <a:p>
            <a:pPr marL="342900" indent="-342900" eaLnBrk="0" hangingPunct="0">
              <a:spcBef>
                <a:spcPts val="600"/>
              </a:spcBef>
              <a:spcAft>
                <a:spcPts val="600"/>
              </a:spcAft>
              <a:buFontTx/>
              <a:buChar char="•"/>
              <a:defRPr/>
            </a:pPr>
            <a:r>
              <a:rPr lang="es-MX" sz="2800" kern="0" dirty="0">
                <a:latin typeface="Comic Sans MS" pitchFamily="66" charset="0"/>
                <a:cs typeface="+mn-cs"/>
              </a:rPr>
              <a:t>Limpie sus botas antes de salir del rancho</a:t>
            </a:r>
          </a:p>
        </p:txBody>
      </p:sp>
      <p:pic>
        <p:nvPicPr>
          <p:cNvPr id="8" name="R9">
            <a:hlinkClick r:id="" action="ppaction://media"/>
          </p:cNvPr>
          <p:cNvPicPr>
            <a:picLocks noRot="1" noChangeAspect="1"/>
          </p:cNvPicPr>
          <p:nvPr>
            <a:wavAudioFile r:embed="rId1" name="R9"/>
          </p:nvPr>
        </p:nvPicPr>
        <p:blipFill>
          <a:blip r:embed="rId8"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ejribbon">
  <a:themeElements>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fontScheme name="ejribb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jribbon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ejribbon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ejribbon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ejribbon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ejribbon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Data\Microsoft\Templates\ejribbon.pot</Template>
  <TotalTime>5095</TotalTime>
  <Words>3847</Words>
  <Application>Microsoft Office PowerPoint</Application>
  <PresentationFormat>On-screen Show (4:3)</PresentationFormat>
  <Paragraphs>372</Paragraphs>
  <Slides>57</Slides>
  <Notes>56</Notes>
  <HiddenSlides>0</HiddenSlides>
  <MMClips>56</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ejribbon</vt:lpstr>
      <vt:lpstr>Bioseguridad para Trabajadores de Ranchos Lecheros</vt:lpstr>
      <vt:lpstr>¿Qué es la Bioseguridad?</vt:lpstr>
      <vt:lpstr>Ventajas: Bioseguridad</vt:lpstr>
      <vt:lpstr>¿Cómo se Dan los Contagios?</vt:lpstr>
      <vt:lpstr>Ejemplos de Objetos que Portan la Enfermedad</vt:lpstr>
      <vt:lpstr>La Bioseguridad Nos Ayuda a Prevenir Contagios</vt:lpstr>
      <vt:lpstr>Herramienta Limpia</vt:lpstr>
      <vt:lpstr>Tenga Siempre Ropa Limpia</vt:lpstr>
      <vt:lpstr>Botas</vt:lpstr>
      <vt:lpstr>Desinfectantes Comunes</vt:lpstr>
      <vt:lpstr>Lávese las Manos con Frecuencia</vt:lpstr>
      <vt:lpstr>Lave sus Manos</vt:lpstr>
      <vt:lpstr>¿Manos Con o Sin Guantes?</vt:lpstr>
      <vt:lpstr>En Manos Sucias Crecen Bacterias</vt:lpstr>
      <vt:lpstr>El Lavado No Es Suficiente</vt:lpstr>
      <vt:lpstr>Pueden Tener Bacterias, Pero Son Fácil de Limpiar</vt:lpstr>
      <vt:lpstr>Al Tener Visitantes</vt:lpstr>
      <vt:lpstr>Cierre las Puertas</vt:lpstr>
      <vt:lpstr>Limpiar Galeras de Alimento Antes de Rellenar</vt:lpstr>
      <vt:lpstr>Siga el Mismo Procedimiento para Limpiar Camiones, Tractores, Etc.</vt:lpstr>
      <vt:lpstr>Comience a Limpiar Removiendo la Suciedad, Heno, Estiércol, etc.</vt:lpstr>
      <vt:lpstr>Si es Posible Remueva Restos Atrapados en el Piso</vt:lpstr>
      <vt:lpstr>Comience con el techo al frente hasta llegar atrás </vt:lpstr>
      <vt:lpstr>Limpie Paredes de Arriba Abajo así Como el Piso</vt:lpstr>
      <vt:lpstr>No Olvide Limpiar la Puerta!!!</vt:lpstr>
      <vt:lpstr>Antes de Enjuagar Desinfecte de 20-30 min</vt:lpstr>
      <vt:lpstr>Limpie y Desinfecte el Piso y los Pedales del Camión</vt:lpstr>
      <vt:lpstr>Al Terminar Deje Secar Perfectamente</vt:lpstr>
      <vt:lpstr>Slide 29</vt:lpstr>
      <vt:lpstr>Reporte</vt:lpstr>
      <vt:lpstr>En su Trabajo…  Mejore el Bienestar Animal</vt:lpstr>
      <vt:lpstr>Los Procedimientos Varían Según el Área de Producción</vt:lpstr>
      <vt:lpstr>Si Usted es Responsable de Cuidar a los Becerritos</vt:lpstr>
      <vt:lpstr>Cuidado de los Becerritos, Continuación. . .</vt:lpstr>
      <vt:lpstr>Programas de Vacunación</vt:lpstr>
      <vt:lpstr>Manejo de las Vacunas</vt:lpstr>
      <vt:lpstr>No Coloque la Vacuna en Cualquier Lugar del Carro</vt:lpstr>
      <vt:lpstr>Administre la Vacuna Correctamente</vt:lpstr>
      <vt:lpstr>Deshágase de las Agujas Correctamente y Deseche el Resto de la Vacuna que No Usó</vt:lpstr>
      <vt:lpstr>Su Trabajo…  Identificar Enfermedades</vt:lpstr>
      <vt:lpstr>Observe Más Allá de los Síntomas Típicos </vt:lpstr>
      <vt:lpstr>Enfermedad de Fiebre Aftosa</vt:lpstr>
      <vt:lpstr>Enfermedad de Fiebre Aftosa</vt:lpstr>
      <vt:lpstr>Evaluación Visual de Pezones y Ubre</vt:lpstr>
      <vt:lpstr>Revise Patas y Piernas</vt:lpstr>
      <vt:lpstr>Identificación de algo incorrecto</vt:lpstr>
      <vt:lpstr>Su trabajo… Proteger el Suministro de Alimento</vt:lpstr>
      <vt:lpstr>Registro y Tratamiento de Enfermedades en Cada Vaca</vt:lpstr>
      <vt:lpstr>Registros</vt:lpstr>
      <vt:lpstr>Los Registros Ayudan a…</vt:lpstr>
      <vt:lpstr>Si Usa Antibióticos en los Tratamientos. . .</vt:lpstr>
      <vt:lpstr>Recuerde, Si Observa Algo Inusual – REPORTELO!</vt:lpstr>
      <vt:lpstr>Proteja a sus Animales</vt:lpstr>
      <vt:lpstr>Slide 54</vt:lpstr>
      <vt:lpstr>La Practica de la Bioseguridad es su Responsabilidad</vt:lpstr>
      <vt:lpstr>Slide 56</vt:lpstr>
      <vt:lpstr>Este proyecto se realizó con la colaboración de: Texas AgriLife Extension Service Universidad del Estado de Nuevo Mexico  Universidad de Idaho  Financiamiento proporcionado por el Centro Nacional de Sanidad Animal de Relaciones Exteriores y Defensa de Enfermedades Zoonóticas, Departamento de Seguridad Nacional, y por  el Centro de Ciencia yTecnología de Exelencia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ejordan</cp:lastModifiedBy>
  <cp:revision>327</cp:revision>
  <cp:lastPrinted>1601-01-01T00:00:00Z</cp:lastPrinted>
  <dcterms:created xsi:type="dcterms:W3CDTF">2003-10-07T15:50:12Z</dcterms:created>
  <dcterms:modified xsi:type="dcterms:W3CDTF">2011-08-04T13:43:19Z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