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Lager" initials="kjl" lastIdx="16" clrIdx="0"/>
  <p:cmAuthor id="1" name="ejordan" initials="e" lastIdx="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6161FF"/>
    <a:srgbClr val="8181FF"/>
    <a:srgbClr val="FF9933"/>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02" autoAdjust="0"/>
    <p:restoredTop sz="69300" autoAdjust="0"/>
  </p:normalViewPr>
  <p:slideViewPr>
    <p:cSldViewPr>
      <p:cViewPr varScale="1">
        <p:scale>
          <a:sx n="70" d="100"/>
          <a:sy n="70" d="100"/>
        </p:scale>
        <p:origin x="-8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1-06-24T15:09:24.199" idx="4">
    <p:pos x="3026" y="2459"/>
    <p:text>Please spell out what is abbreviated for point 3.</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smtClean="0">
                <a:cs typeface="+mn-cs"/>
              </a:defRPr>
            </a:lvl1pPr>
          </a:lstStyle>
          <a:p>
            <a:pPr>
              <a:defRPr/>
            </a:pPr>
            <a:fld id="{A5FA71C8-5BB5-4514-B718-81E42A6CC796}" type="datetimeFigureOut">
              <a:rPr lang="en-US"/>
              <a:pPr>
                <a:defRPr/>
              </a:pPr>
              <a:t>8/4/2011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smtClean="0">
                <a:cs typeface="+mn-cs"/>
              </a:defRPr>
            </a:lvl1pPr>
          </a:lstStyle>
          <a:p>
            <a:pPr>
              <a:defRPr/>
            </a:pPr>
            <a:fld id="{FA65EB1F-7018-40E5-9388-739D3C23C964}" type="slidenum">
              <a:rPr lang="en-US"/>
              <a:pPr>
                <a:defRPr/>
              </a:pPr>
              <a:t>‹#›</a:t>
            </a:fld>
            <a:endParaRPr lang="en-US"/>
          </a:p>
        </p:txBody>
      </p:sp>
    </p:spTree>
    <p:extLst>
      <p:ext uri="{BB962C8B-B14F-4D97-AF65-F5344CB8AC3E}">
        <p14:creationId xmlns="" xmlns:p14="http://schemas.microsoft.com/office/powerpoint/2010/main" val="24053766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Desde el ataque terrorista del 9-11 el mundo ha cambiado. Ahora más que nunca, los trabajadores agrícolas desempeñan un papel muy importante en la producción para defender y proteger el suministro de alimentos. Los pasos más importantes para los trabajadores en la sala de ordeña es crear la primera línea de defensa en la calidad de la leche mientras realizan sus obligaciones. </a:t>
            </a:r>
          </a:p>
        </p:txBody>
      </p:sp>
      <p:sp>
        <p:nvSpPr>
          <p:cNvPr id="4" name="Slide Number Placeholder 3"/>
          <p:cNvSpPr>
            <a:spLocks noGrp="1"/>
          </p:cNvSpPr>
          <p:nvPr>
            <p:ph type="sldNum" sz="quarter" idx="5"/>
          </p:nvPr>
        </p:nvSpPr>
        <p:spPr/>
        <p:txBody>
          <a:bodyPr/>
          <a:lstStyle/>
          <a:p>
            <a:pPr>
              <a:defRPr/>
            </a:pPr>
            <a:fld id="{05401A9A-6320-4384-AE9D-383E0BC9B6D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Aquí se muestra los efectos de llevar a cabo los 6 pasos para un buen lavado de manos o con el uso de guantes. Observe que en la segunda mano aun quedan restos de “GloGerm” después de haberla lavado la primera vez. Quizá es mas facil mantener limpia la mano si usáramos guantes. </a:t>
            </a:r>
          </a:p>
        </p:txBody>
      </p:sp>
      <p:sp>
        <p:nvSpPr>
          <p:cNvPr id="4" name="Slide Number Placeholder 3"/>
          <p:cNvSpPr>
            <a:spLocks noGrp="1"/>
          </p:cNvSpPr>
          <p:nvPr>
            <p:ph type="sldNum" sz="quarter" idx="5"/>
          </p:nvPr>
        </p:nvSpPr>
        <p:spPr/>
        <p:txBody>
          <a:bodyPr/>
          <a:lstStyle/>
          <a:p>
            <a:pPr>
              <a:defRPr/>
            </a:pPr>
            <a:fld id="{DCEC56D0-2E08-426C-AB9C-358078EBDFAB}"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Sin embargo, esto tampoco quiere decir que los guantes estén libres de microorganismos, por lo que se recomienda lavarlos o cambiarlos con mucha frecuencia. </a:t>
            </a:r>
          </a:p>
        </p:txBody>
      </p:sp>
      <p:sp>
        <p:nvSpPr>
          <p:cNvPr id="4" name="Slide Number Placeholder 3"/>
          <p:cNvSpPr>
            <a:spLocks noGrp="1"/>
          </p:cNvSpPr>
          <p:nvPr>
            <p:ph type="sldNum" sz="quarter" idx="5"/>
          </p:nvPr>
        </p:nvSpPr>
        <p:spPr/>
        <p:txBody>
          <a:bodyPr/>
          <a:lstStyle/>
          <a:p>
            <a:pPr>
              <a:defRPr/>
            </a:pPr>
            <a:fld id="{A5BF3E9C-FA63-4696-AA75-03C7D8DB0F7F}"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smtClean="0"/>
              <a:t>Dar Mantenimiento al Equipo de Ordeño</a:t>
            </a:r>
            <a:endParaRPr lang="es-MX" smtClean="0"/>
          </a:p>
          <a:p>
            <a:pPr eaLnBrk="1" hangingPunct="1"/>
            <a:r>
              <a:rPr lang="es-MX" smtClean="0"/>
              <a:t> </a:t>
            </a:r>
          </a:p>
          <a:p>
            <a:pPr eaLnBrk="1" hangingPunct="1"/>
            <a:r>
              <a:rPr lang="es-MX" smtClean="0"/>
              <a:t>	Desarrolle y siga una lista para verificar el equipo de ordeño. La lista puede variar dependiendo el tamaño de la sala de ordeña, tipo de sala, equipo instalado y numero de vacas ordeñadas. Algunas tareas se deberán realizar diariamente como el lavado y desinfección de los equipos, mientras que otros serán semanales, mensuales, trimestrales o anuales. </a:t>
            </a:r>
          </a:p>
          <a:p>
            <a:pPr eaLnBrk="1" hangingPunct="1"/>
            <a:r>
              <a:rPr lang="es-MX" smtClean="0"/>
              <a:t>	Reemplace piezas de goma o de plástico con regularidad, aunque no se vean gastados. Reporte al administrador que el equipo necesita ser reemplazado. </a:t>
            </a:r>
          </a:p>
        </p:txBody>
      </p:sp>
      <p:sp>
        <p:nvSpPr>
          <p:cNvPr id="4" name="Slide Number Placeholder 3"/>
          <p:cNvSpPr>
            <a:spLocks noGrp="1"/>
          </p:cNvSpPr>
          <p:nvPr>
            <p:ph type="sldNum" sz="quarter" idx="5"/>
          </p:nvPr>
        </p:nvSpPr>
        <p:spPr/>
        <p:txBody>
          <a:bodyPr/>
          <a:lstStyle/>
          <a:p>
            <a:pPr>
              <a:defRPr/>
            </a:pPr>
            <a:fld id="{97FE327C-69BB-4E1C-8B92-BC37E4C1EE2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smtClean="0"/>
              <a:t>Sellar Pezones Después de la Ordeña</a:t>
            </a:r>
            <a:endParaRPr lang="es-MX" smtClean="0"/>
          </a:p>
          <a:p>
            <a:pPr eaLnBrk="1" hangingPunct="1"/>
            <a:r>
              <a:rPr lang="es-MX" b="1" smtClean="0"/>
              <a:t> </a:t>
            </a:r>
            <a:endParaRPr lang="es-MX" smtClean="0"/>
          </a:p>
          <a:p>
            <a:pPr eaLnBrk="1" hangingPunct="1"/>
            <a:r>
              <a:rPr lang="es-MX" smtClean="0"/>
              <a:t>	Selle todas las tetas inmediatamente después de retirar el equipo de ordeño (pezoneras). Cubra perfectamente la teta. Los resultados del sellado cubriendo por completo el pezón han dado mejores resultados que otros métodos de tratamiento. </a:t>
            </a:r>
          </a:p>
        </p:txBody>
      </p:sp>
      <p:sp>
        <p:nvSpPr>
          <p:cNvPr id="4" name="Slide Number Placeholder 3"/>
          <p:cNvSpPr>
            <a:spLocks noGrp="1"/>
          </p:cNvSpPr>
          <p:nvPr>
            <p:ph type="sldNum" sz="quarter" idx="5"/>
          </p:nvPr>
        </p:nvSpPr>
        <p:spPr/>
        <p:txBody>
          <a:bodyPr/>
          <a:lstStyle/>
          <a:p>
            <a:pPr>
              <a:defRPr/>
            </a:pPr>
            <a:fld id="{7B7269F6-035C-42BD-9973-D05160EB578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 </a:t>
            </a:r>
          </a:p>
          <a:p>
            <a:pPr eaLnBrk="1" hangingPunct="1"/>
            <a:r>
              <a:rPr lang="es-MX" b="1" dirty="0" smtClean="0"/>
              <a:t>Proporcione tratamiento a las vacas con mastitis</a:t>
            </a:r>
            <a:endParaRPr lang="es-MX" dirty="0" smtClean="0"/>
          </a:p>
          <a:p>
            <a:pPr eaLnBrk="1" hangingPunct="1"/>
            <a:r>
              <a:rPr lang="es-MX" dirty="0" smtClean="0"/>
              <a:t> </a:t>
            </a:r>
          </a:p>
          <a:p>
            <a:pPr eaLnBrk="1" hangingPunct="1"/>
            <a:r>
              <a:rPr lang="es-MX" dirty="0" smtClean="0"/>
              <a:t>	Las vacas identificadas con mastitis no deben ser ordeñadas en el tanque principal. Cuando las vacas tengan mastitis, siga los protocolos de tratamiento del rancho. Marque siempre a la vaca que haya sido tratada con antibióticos. Cuando valla a secar a una vaca</a:t>
            </a:r>
            <a:r>
              <a:rPr lang="es-MX" baseline="0" dirty="0" smtClean="0"/>
              <a:t> hágalo cuando la </a:t>
            </a:r>
            <a:r>
              <a:rPr lang="es-MX" dirty="0" smtClean="0"/>
              <a:t>vaca ya esté lista para ser secada según los protocolos del rancho, secando a cada cuarto por separado. Nunca suspenda el tratamiento de la mastitis. Registre todos los tratamientos y tiempos de retiro ya sea para leche o para carne.</a:t>
            </a:r>
          </a:p>
        </p:txBody>
      </p:sp>
      <p:sp>
        <p:nvSpPr>
          <p:cNvPr id="4" name="Slide Number Placeholder 3"/>
          <p:cNvSpPr>
            <a:spLocks noGrp="1"/>
          </p:cNvSpPr>
          <p:nvPr>
            <p:ph type="sldNum" sz="quarter" idx="5"/>
          </p:nvPr>
        </p:nvSpPr>
        <p:spPr/>
        <p:txBody>
          <a:bodyPr/>
          <a:lstStyle/>
          <a:p>
            <a:pPr>
              <a:defRPr/>
            </a:pPr>
            <a:fld id="{141CD9DE-25EF-4C44-995A-EE39008A9D5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dirty="0" smtClean="0"/>
              <a:t>Seleccione Vacas con Mastitis Crónica</a:t>
            </a:r>
            <a:endParaRPr lang="es-MX" dirty="0" smtClean="0"/>
          </a:p>
          <a:p>
            <a:pPr eaLnBrk="1" hangingPunct="1"/>
            <a:r>
              <a:rPr lang="es-MX" b="1" dirty="0" smtClean="0"/>
              <a:t> </a:t>
            </a:r>
            <a:endParaRPr lang="es-MX" dirty="0" smtClean="0"/>
          </a:p>
          <a:p>
            <a:pPr eaLnBrk="1" hangingPunct="1"/>
            <a:r>
              <a:rPr lang="es-MX" b="1" dirty="0" smtClean="0"/>
              <a:t>	</a:t>
            </a:r>
            <a:r>
              <a:rPr lang="es-MX" dirty="0" smtClean="0"/>
              <a:t>En cada rancho el administrador debe especificar los lineamientos para identificar a las vacas que tienen mastitis crónica. Revise los registros de los tratamientos ofrecidos y asegúrese de</a:t>
            </a:r>
            <a:r>
              <a:rPr lang="es-MX" baseline="0" dirty="0" smtClean="0"/>
              <a:t> </a:t>
            </a:r>
            <a:r>
              <a:rPr lang="es-MX" dirty="0" smtClean="0"/>
              <a:t>que los tiempos de retiro para la carne se hayan seguido perfectamente antes de poderse vender.</a:t>
            </a:r>
          </a:p>
        </p:txBody>
      </p:sp>
      <p:sp>
        <p:nvSpPr>
          <p:cNvPr id="4" name="Slide Number Placeholder 3"/>
          <p:cNvSpPr>
            <a:spLocks noGrp="1"/>
          </p:cNvSpPr>
          <p:nvPr>
            <p:ph type="sldNum" sz="quarter" idx="5"/>
          </p:nvPr>
        </p:nvSpPr>
        <p:spPr/>
        <p:txBody>
          <a:bodyPr/>
          <a:lstStyle/>
          <a:p>
            <a:pPr>
              <a:defRPr/>
            </a:pPr>
            <a:fld id="{58D0C1B5-AC74-4A4C-AC8F-D3873DF9078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2do. Objetivo: Cuidar muy bien a las vacas e identifíquelas cuando estas se encuentren enfermas.</a:t>
            </a:r>
          </a:p>
        </p:txBody>
      </p:sp>
      <p:sp>
        <p:nvSpPr>
          <p:cNvPr id="4" name="Slide Number Placeholder 3"/>
          <p:cNvSpPr>
            <a:spLocks noGrp="1"/>
          </p:cNvSpPr>
          <p:nvPr>
            <p:ph type="sldNum" sz="quarter" idx="5"/>
          </p:nvPr>
        </p:nvSpPr>
        <p:spPr/>
        <p:txBody>
          <a:bodyPr/>
          <a:lstStyle/>
          <a:p>
            <a:pPr>
              <a:defRPr/>
            </a:pPr>
            <a:fld id="{FB539504-2761-442C-AF57-6E97F5222792}"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Una vez en la sala, identifique a todas las vacas con mastitis, esto</a:t>
            </a:r>
            <a:r>
              <a:rPr lang="es-MX" baseline="0" dirty="0" smtClean="0"/>
              <a:t> es necesario debido a que la mastitis </a:t>
            </a:r>
            <a:r>
              <a:rPr lang="es-MX" dirty="0" smtClean="0"/>
              <a:t>es una inflamación de la ubre causada usualmente por microorganismos. Cuando salgan los primeros chorros de leche (despuntar) observe si hay coágulos (queso, tolondrones) sobre la misma o cheque si existe algún</a:t>
            </a:r>
            <a:r>
              <a:rPr lang="es-MX" baseline="0" dirty="0" smtClean="0"/>
              <a:t> </a:t>
            </a:r>
            <a:r>
              <a:rPr lang="es-MX" dirty="0" smtClean="0"/>
              <a:t>cambio en</a:t>
            </a:r>
            <a:r>
              <a:rPr lang="es-MX" baseline="0" dirty="0" smtClean="0"/>
              <a:t> su</a:t>
            </a:r>
            <a:r>
              <a:rPr lang="es-MX" dirty="0" smtClean="0"/>
              <a:t> apariencia. También al tocar la ubre podrá sentir si ésta se encuentra caliente, si esto es así quizá pueda indicar esto una posible infección. Revise que la salida de leche sea buena en todos los cuartos. De no ser así, revise cual es el cuarto sospechoso.</a:t>
            </a:r>
          </a:p>
          <a:p>
            <a:pPr eaLnBrk="1" hangingPunct="1"/>
            <a:r>
              <a:rPr lang="es-ES" dirty="0" smtClean="0"/>
              <a:t> Recuerde,</a:t>
            </a:r>
            <a:r>
              <a:rPr lang="es-ES" baseline="0" dirty="0" smtClean="0"/>
              <a:t> u</a:t>
            </a:r>
            <a:r>
              <a:rPr lang="es-ES" dirty="0" smtClean="0"/>
              <a:t>na vez más es importante NO poner la leche de vacas con mastitis en el tanque principal.</a:t>
            </a:r>
            <a:endParaRPr lang="en-US" dirty="0" smtClean="0"/>
          </a:p>
        </p:txBody>
      </p:sp>
      <p:sp>
        <p:nvSpPr>
          <p:cNvPr id="4" name="Slide Number Placeholder 3"/>
          <p:cNvSpPr>
            <a:spLocks noGrp="1"/>
          </p:cNvSpPr>
          <p:nvPr>
            <p:ph type="sldNum" sz="quarter" idx="5"/>
          </p:nvPr>
        </p:nvSpPr>
        <p:spPr/>
        <p:txBody>
          <a:bodyPr/>
          <a:lstStyle/>
          <a:p>
            <a:pPr>
              <a:defRPr/>
            </a:pPr>
            <a:fld id="{0802C0BD-36D8-4C0C-825F-C1E97C3C29A2}"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Al revisar el</a:t>
            </a:r>
            <a:r>
              <a:rPr lang="es-MX" baseline="0" dirty="0" smtClean="0"/>
              <a:t> rancho por la mañana</a:t>
            </a:r>
            <a:r>
              <a:rPr lang="es-MX" dirty="0" smtClean="0"/>
              <a:t>, usted deberá observar los síntomas </a:t>
            </a:r>
            <a:r>
              <a:rPr lang="es-MX" dirty="0" err="1" smtClean="0"/>
              <a:t>mas</a:t>
            </a:r>
            <a:r>
              <a:rPr lang="es-MX" dirty="0" smtClean="0"/>
              <a:t> allá de lo que usted pueda llegar a ver día a día. Es importante mencionar que la mayoría de los empleados en el rancho son inmigrantes y existe la posibilidad de que viajen fuera de los Estados Unidos. Además los mismos ciudadanos viajan a rededor del mundo con facilidad. Lo anterior aumenta la posibilidad de llevar enfermedades exóticas de animales provenientes del extranjero que normalmente no encontramos en los Estados Unidos, tal como la fiebre aftosa. La detección temprana de cualquier enfermedad, incluyendo enfermedades exóticas de animales provenientes del extranjero, se pueden prevenir para evitar la propagación y reducir al mínimo el impacto en el hato.</a:t>
            </a:r>
          </a:p>
        </p:txBody>
      </p:sp>
      <p:sp>
        <p:nvSpPr>
          <p:cNvPr id="4" name="Slide Number Placeholder 3"/>
          <p:cNvSpPr>
            <a:spLocks noGrp="1"/>
          </p:cNvSpPr>
          <p:nvPr>
            <p:ph type="sldNum" sz="quarter" idx="5"/>
          </p:nvPr>
        </p:nvSpPr>
        <p:spPr/>
        <p:txBody>
          <a:bodyPr/>
          <a:lstStyle/>
          <a:p>
            <a:pPr>
              <a:defRPr/>
            </a:pPr>
            <a:fld id="{286063CB-FCD1-4FF2-9247-670CCB46994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MX" smtClean="0"/>
              <a:t>La fiebre aftosa es causada por un virus. Afecta a vacas, borregos, cerdos, ciervos y otros animales de pezuña hendida. El virus es altamente contagioso causando fiebre y lesiones por las aftas en lengua, tetas, labios y entre las pezuñas. También causa baja producción de leche.</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A9F84E88-1AD2-4C1A-9067-C292664C7CD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sz="1200" kern="1200" dirty="0" smtClean="0">
                <a:solidFill>
                  <a:schemeClr val="tx1"/>
                </a:solidFill>
                <a:latin typeface="+mn-lt"/>
                <a:ea typeface="+mn-ea"/>
                <a:cs typeface="+mn-cs"/>
              </a:rPr>
              <a:t>Cuando todos en la sala de ordeña trabajan en conjunto, pueden llegar a cumplir los cuatro objetivos para proporcionar seguridad, que es el abundante suministro de leche para los consumidores.</a:t>
            </a:r>
            <a:endParaRPr lang="en-US" sz="1200" kern="1200" dirty="0" smtClean="0">
              <a:solidFill>
                <a:schemeClr val="tx1"/>
              </a:solidFill>
              <a:latin typeface="+mn-lt"/>
              <a:ea typeface="+mn-ea"/>
              <a:cs typeface="+mn-cs"/>
            </a:endParaRPr>
          </a:p>
          <a:p>
            <a:pPr lvl="0"/>
            <a:r>
              <a:rPr lang="es-MX" sz="1200" kern="1200" dirty="0" smtClean="0">
                <a:solidFill>
                  <a:schemeClr val="tx1"/>
                </a:solidFill>
                <a:latin typeface="+mn-lt"/>
                <a:ea typeface="+mn-ea"/>
                <a:cs typeface="+mn-cs"/>
              </a:rPr>
              <a:t>Tener el producto de la más alta calidad.</a:t>
            </a:r>
            <a:endParaRPr lang="en-US" sz="1200" kern="1200" dirty="0" smtClean="0">
              <a:solidFill>
                <a:schemeClr val="tx1"/>
              </a:solidFill>
              <a:latin typeface="+mn-lt"/>
              <a:ea typeface="+mn-ea"/>
              <a:cs typeface="+mn-cs"/>
            </a:endParaRPr>
          </a:p>
          <a:p>
            <a:pPr lvl="0"/>
            <a:r>
              <a:rPr lang="es-MX" sz="1200" kern="1200" dirty="0" smtClean="0">
                <a:solidFill>
                  <a:schemeClr val="tx1"/>
                </a:solidFill>
                <a:latin typeface="+mn-lt"/>
                <a:ea typeface="+mn-ea"/>
                <a:cs typeface="+mn-cs"/>
              </a:rPr>
              <a:t>Cuidar muy bien a las vacas e identifíquelas cuando estas se encuentren enfermas.</a:t>
            </a:r>
            <a:endParaRPr lang="en-US" sz="1200" kern="1200" dirty="0" smtClean="0">
              <a:solidFill>
                <a:schemeClr val="tx1"/>
              </a:solidFill>
              <a:latin typeface="+mn-lt"/>
              <a:ea typeface="+mn-ea"/>
              <a:cs typeface="+mn-cs"/>
            </a:endParaRPr>
          </a:p>
          <a:p>
            <a:pPr lvl="0"/>
            <a:r>
              <a:rPr lang="es-MX" sz="1200" kern="1200" dirty="0" smtClean="0">
                <a:solidFill>
                  <a:schemeClr val="tx1"/>
                </a:solidFill>
                <a:latin typeface="+mn-lt"/>
                <a:ea typeface="+mn-ea"/>
                <a:cs typeface="+mn-cs"/>
              </a:rPr>
              <a:t>Producir leche y carne libres de antibióticos</a:t>
            </a:r>
            <a:endParaRPr lang="en-US" sz="1200" kern="1200" dirty="0" smtClean="0">
              <a:solidFill>
                <a:schemeClr val="tx1"/>
              </a:solidFill>
              <a:latin typeface="+mn-lt"/>
              <a:ea typeface="+mn-ea"/>
              <a:cs typeface="+mn-cs"/>
            </a:endParaRPr>
          </a:p>
          <a:p>
            <a:pPr lvl="0"/>
            <a:r>
              <a:rPr lang="es-MX" sz="1200" kern="1200" dirty="0" smtClean="0">
                <a:solidFill>
                  <a:schemeClr val="tx1"/>
                </a:solidFill>
                <a:latin typeface="+mn-lt"/>
                <a:ea typeface="+mn-ea"/>
                <a:cs typeface="+mn-cs"/>
              </a:rPr>
              <a:t>Mantener la seguridad dentro del rancho para proteger el hato y de esta manera a su familia. </a:t>
            </a:r>
            <a:endParaRPr lang="en-US" sz="1200" kern="1200" dirty="0" smtClean="0">
              <a:solidFill>
                <a:schemeClr val="tx1"/>
              </a:solidFill>
              <a:latin typeface="+mn-lt"/>
              <a:ea typeface="+mn-ea"/>
              <a:cs typeface="+mn-cs"/>
            </a:endParaRPr>
          </a:p>
          <a:p>
            <a:r>
              <a:rPr lang="es-MX" sz="1200" kern="1200" dirty="0" smtClean="0">
                <a:solidFill>
                  <a:schemeClr val="tx1"/>
                </a:solidFill>
                <a:latin typeface="+mn-lt"/>
                <a:ea typeface="+mn-ea"/>
                <a:cs typeface="+mn-cs"/>
              </a:rPr>
              <a:t>Para lograr estos objetivos tómelos con la seriedad necesaria y ponga atención a los detalles. Estos procesos crean una línea de seguridad para nuestros productos agrícolas mas allá de lo que las leyes puedan proporcionar.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28D88B8-20F5-4CC5-B5FD-7CCF243E157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Los últimos reportes de casos en Norte América fue en 1929, en Canadá 1952 y México en 1954. Esta enfermedad aun persiste en algunas partes de Asia, Europa y África. Cada uno en la agricultura así como nuestra seguridad en la frontera debemos trabajar juntos para prevenir la reintroducción de la fiebre aftosa.</a:t>
            </a:r>
          </a:p>
        </p:txBody>
      </p:sp>
      <p:sp>
        <p:nvSpPr>
          <p:cNvPr id="4" name="Slide Number Placeholder 3"/>
          <p:cNvSpPr>
            <a:spLocks noGrp="1"/>
          </p:cNvSpPr>
          <p:nvPr>
            <p:ph type="sldNum" sz="quarter" idx="5"/>
          </p:nvPr>
        </p:nvSpPr>
        <p:spPr/>
        <p:txBody>
          <a:bodyPr/>
          <a:lstStyle/>
          <a:p>
            <a:pPr>
              <a:defRPr/>
            </a:pPr>
            <a:fld id="{8E51BC7F-6759-42CC-951A-0AAE3033F10B}"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defTabSz="912813" eaLnBrk="1" hangingPunct="1">
              <a:spcBef>
                <a:spcPct val="0"/>
              </a:spcBef>
            </a:pPr>
            <a:r>
              <a:rPr lang="es-MX" dirty="0" smtClean="0"/>
              <a:t>Aunque el Reino Unido ha estado libre de Fiebre aftosa durante varios años, en 2001 ocurrió un brote. En total, 6 millones de animales fueron sacrificados, con un costo aproximado de 17 billones de dólares antes de ser declarado nuevamente como un país libre de fiebre aftosa. </a:t>
            </a:r>
            <a:endParaRPr lang="en-US" dirty="0" smtClean="0"/>
          </a:p>
        </p:txBody>
      </p:sp>
      <p:sp>
        <p:nvSpPr>
          <p:cNvPr id="4" name="Slide Number Placeholder 3"/>
          <p:cNvSpPr>
            <a:spLocks noGrp="1"/>
          </p:cNvSpPr>
          <p:nvPr>
            <p:ph type="sldNum" sz="quarter" idx="5"/>
          </p:nvPr>
        </p:nvSpPr>
        <p:spPr/>
        <p:txBody>
          <a:bodyPr/>
          <a:lstStyle/>
          <a:p>
            <a:pPr>
              <a:defRPr/>
            </a:pPr>
            <a:fld id="{08C11A42-4546-4E69-8805-FB3DE59D3C1A}"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Las enormes pérdidas fueron atribuidas a que la enfermedad es sumamente contagiosa y muchos animales se vieron afectados. En la actualidad, los programas de erradicación son basados en el sacrificio y la destrucción de las canales. Asimismo, el Reino Unido perdió mercado en ventas de ganado y sus productos tanto en el ámbito nacional e internacional. </a:t>
            </a:r>
          </a:p>
        </p:txBody>
      </p:sp>
      <p:sp>
        <p:nvSpPr>
          <p:cNvPr id="4" name="Slide Number Placeholder 3"/>
          <p:cNvSpPr>
            <a:spLocks noGrp="1"/>
          </p:cNvSpPr>
          <p:nvPr>
            <p:ph type="sldNum" sz="quarter" idx="5"/>
          </p:nvPr>
        </p:nvSpPr>
        <p:spPr/>
        <p:txBody>
          <a:bodyPr/>
          <a:lstStyle/>
          <a:p>
            <a:pPr>
              <a:defRPr/>
            </a:pPr>
            <a:fld id="{06844815-25C4-4E21-A85A-D87E7D1471A2}"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Siempre debemos buscar signos de enfermedad en los animales. Cuando evaluamos visualmente una ubre, debemos examinar si los signos anormales son por mastitis, por un trauma, o por algo que usted no reconoce. Si hay lesiones que no son comunes en el pezón o los síntomas son inusuales tenemos que informar al propietario, administrador o veterinario. La identificación temprana es la clave para prevenir la propagación de cualquier enfermedad, porque de no ser así quizá pueda tratarse de una enfermedad extraña o incluso pueda tratarse de fiebre aftosa, o de una enfermedad más común como la DVB (diarrea viral bovina).</a:t>
            </a:r>
            <a:endParaRPr lang="en-US" dirty="0" smtClean="0"/>
          </a:p>
        </p:txBody>
      </p:sp>
      <p:sp>
        <p:nvSpPr>
          <p:cNvPr id="4" name="Slide Number Placeholder 3"/>
          <p:cNvSpPr>
            <a:spLocks noGrp="1"/>
          </p:cNvSpPr>
          <p:nvPr>
            <p:ph type="sldNum" sz="quarter" idx="5"/>
          </p:nvPr>
        </p:nvSpPr>
        <p:spPr/>
        <p:txBody>
          <a:bodyPr/>
          <a:lstStyle/>
          <a:p>
            <a:pPr>
              <a:defRPr/>
            </a:pPr>
            <a:fld id="{6A32938E-04E6-4B32-8BA3-BD4FB8919AFF}" type="slidenum">
              <a:rPr lang="es-MX" smtClean="0"/>
              <a:pPr>
                <a:defRPr/>
              </a:pPr>
              <a:t>23</a:t>
            </a:fld>
            <a:endParaRPr lang="es-MX"/>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Sea trabajando con el racho, en la sala de ordeño o en los corrales, revise siempre patas y piernas. Si las vacas al estar de pie o caminando lo hacen de</a:t>
            </a:r>
            <a:r>
              <a:rPr lang="es-ES" baseline="0" dirty="0" smtClean="0"/>
              <a:t> manera</a:t>
            </a:r>
            <a:r>
              <a:rPr lang="es-ES" dirty="0" smtClean="0"/>
              <a:t> normal o quizá</a:t>
            </a:r>
            <a:r>
              <a:rPr lang="es-ES" baseline="0" dirty="0" smtClean="0"/>
              <a:t> </a:t>
            </a:r>
            <a:r>
              <a:rPr lang="es-ES" dirty="0" smtClean="0"/>
              <a:t>están rengas, puede conseguir mirar algunas lesiones entre las pezuñas. Cada vez que vea algo que no reconozca o una gran cantidad de animales con problemas de patas, informe de inmediato al administrador.</a:t>
            </a:r>
          </a:p>
          <a:p>
            <a:pPr eaLnBrk="1" hangingPunct="1"/>
            <a:endParaRPr lang="es-ES" dirty="0" smtClean="0"/>
          </a:p>
          <a:p>
            <a:pPr eaLnBrk="1" hangingPunct="1"/>
            <a:endParaRPr lang="en-US" dirty="0" smtClean="0"/>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D2EFF365-50E0-4677-9900-A7AD6B6F7C41}" type="slidenum">
              <a:rPr lang="es-MX" smtClean="0"/>
              <a:pPr>
                <a:defRPr/>
              </a:pPr>
              <a:t>24</a:t>
            </a:fld>
            <a:endParaRPr lang="es-MX"/>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La enfermedad de fiebre aftosa puede ser fácilmente confundible con otras enfermedades que se encuentran comúnmente en este país tales como: estomatitis vesicular, lengua azul, diarrea viral bovina, pietín. Mas no entre en pánico si usted no reconoce alguna, llame al dueño o al veterinario pues ellos podrán diagnosticar el problema. La identificación temprana es la clave para prevenir la propagación de cualquier enfermedad.</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F47BE03-CCB5-4E5A-B5A2-3E123386CC13}"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Objetivo 3: producir carne y leche libre de antibióticos</a:t>
            </a:r>
            <a:endParaRPr lang="en-US" smtClean="0"/>
          </a:p>
        </p:txBody>
      </p:sp>
      <p:sp>
        <p:nvSpPr>
          <p:cNvPr id="4" name="Slide Number Placeholder 3"/>
          <p:cNvSpPr>
            <a:spLocks noGrp="1"/>
          </p:cNvSpPr>
          <p:nvPr>
            <p:ph type="sldNum" sz="quarter" idx="5"/>
          </p:nvPr>
        </p:nvSpPr>
        <p:spPr/>
        <p:txBody>
          <a:bodyPr/>
          <a:lstStyle/>
          <a:p>
            <a:pPr>
              <a:defRPr/>
            </a:pPr>
            <a:fld id="{FB2889E0-A19F-47FB-B414-D93C1076047B}"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Un antibiótico es una sustancia o componente que mata o inhibe el crecimiento bacteriano. La penicilina, es el antibiótico más común y fue descubierto en 1928. Sin embargo, se han descubierto otros antibióticos. El uso terapéutico en animales productores de alimento se inicio poco después de su descubrimiento. </a:t>
            </a:r>
            <a:endParaRPr lang="en-US" smtClean="0"/>
          </a:p>
        </p:txBody>
      </p:sp>
      <p:sp>
        <p:nvSpPr>
          <p:cNvPr id="4" name="Slide Number Placeholder 3"/>
          <p:cNvSpPr>
            <a:spLocks noGrp="1"/>
          </p:cNvSpPr>
          <p:nvPr>
            <p:ph type="sldNum" sz="quarter" idx="5"/>
          </p:nvPr>
        </p:nvSpPr>
        <p:spPr/>
        <p:txBody>
          <a:bodyPr/>
          <a:lstStyle/>
          <a:p>
            <a:pPr>
              <a:defRPr/>
            </a:pPr>
            <a:fld id="{96C11644-2690-4D02-900B-4C615C4124F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Los antibióticos son utilizados tanto para tratar o prevenir enfermedades en los animales. Aproximadamente el 87% de todos los antibióticos utilizados en los animales son para el tratamiento de la enfermedad. Los antibióticos deben utilizarse con prudencia, o que su uso puede estar restringido aún más.</a:t>
            </a:r>
            <a:endParaRPr lang="en-US" smtClean="0"/>
          </a:p>
        </p:txBody>
      </p:sp>
      <p:sp>
        <p:nvSpPr>
          <p:cNvPr id="4" name="Slide Number Placeholder 3"/>
          <p:cNvSpPr>
            <a:spLocks noGrp="1"/>
          </p:cNvSpPr>
          <p:nvPr>
            <p:ph type="sldNum" sz="quarter" idx="5"/>
          </p:nvPr>
        </p:nvSpPr>
        <p:spPr/>
        <p:txBody>
          <a:bodyPr/>
          <a:lstStyle/>
          <a:p>
            <a:pPr>
              <a:defRPr/>
            </a:pPr>
            <a:fld id="{724C95D5-4916-48B3-BB0F-F0D74A5CE35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Hay muchos tipos de antibióticos o tubos que se utilizan para el tratamiento de las vacas. Cada uno tiene su propio tiempo de retiro en carne y leche, así como su recomendación especifica de la terapia. El tiempo de retiro suelen ser más largos cuando el tratamiento se encuentra al final de la lactancia de una vaca.</a:t>
            </a:r>
            <a:endParaRPr lang="en-US" smtClean="0"/>
          </a:p>
        </p:txBody>
      </p:sp>
      <p:sp>
        <p:nvSpPr>
          <p:cNvPr id="4" name="Slide Number Placeholder 3"/>
          <p:cNvSpPr>
            <a:spLocks noGrp="1"/>
          </p:cNvSpPr>
          <p:nvPr>
            <p:ph type="sldNum" sz="quarter" idx="5"/>
          </p:nvPr>
        </p:nvSpPr>
        <p:spPr/>
        <p:txBody>
          <a:bodyPr/>
          <a:lstStyle/>
          <a:p>
            <a:pPr>
              <a:defRPr/>
            </a:pPr>
            <a:fld id="{EF4C030D-9F48-4AAF-A49D-DCC3F47514D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Nuestro primer objetivo es: obtener la más alta calidad de los productos</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802FA023-3673-48A0-9702-96316572A3A9}"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Cada vez que usted use un antibiótico para trata a una vaca con mastitis, registre la siguiente información:</a:t>
            </a:r>
          </a:p>
          <a:p>
            <a:pPr eaLnBrk="1" hangingPunct="1"/>
            <a:r>
              <a:rPr lang="es-MX" dirty="0" smtClean="0"/>
              <a:t>Fecha, Número de identificación de la vaca, Cuarto enfermo, Diagnostico, Tratamiento, Tiempo de retiro para la leche y la carne antes de su posible venta. </a:t>
            </a:r>
            <a:r>
              <a:rPr lang="es-ES" dirty="0" smtClean="0"/>
              <a:t>Mover la vaca para un corral separado si es posible para asegurarse de que la leche de esta vaca sea descartada.</a:t>
            </a:r>
            <a:endParaRPr lang="en-US" dirty="0" smtClean="0"/>
          </a:p>
        </p:txBody>
      </p:sp>
      <p:sp>
        <p:nvSpPr>
          <p:cNvPr id="4" name="Slide Number Placeholder 3"/>
          <p:cNvSpPr>
            <a:spLocks noGrp="1"/>
          </p:cNvSpPr>
          <p:nvPr>
            <p:ph type="sldNum" sz="quarter" idx="5"/>
          </p:nvPr>
        </p:nvSpPr>
        <p:spPr/>
        <p:txBody>
          <a:bodyPr/>
          <a:lstStyle/>
          <a:p>
            <a:pPr>
              <a:defRPr/>
            </a:pPr>
            <a:fld id="{B4F9BDDB-C002-418F-B12C-D0D7D263B41F}"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Los registros ayudan a:  a) identificar nuevos problemas, b) ayudar a determinar lo que puede ser la causa de una enfermedad o trastorno, c) evaluar si los tratamientos funcionan, d) Identificar vacas que necesitan volver a ser examinadas o simplemente</a:t>
            </a:r>
            <a:r>
              <a:rPr lang="es-ES" baseline="0" dirty="0" smtClean="0"/>
              <a:t> para</a:t>
            </a:r>
            <a:r>
              <a:rPr lang="es-ES" dirty="0" smtClean="0"/>
              <a:t> descartar la carne y leche.</a:t>
            </a:r>
            <a:endParaRPr lang="en-US" dirty="0" smtClean="0"/>
          </a:p>
        </p:txBody>
      </p:sp>
      <p:sp>
        <p:nvSpPr>
          <p:cNvPr id="4" name="Slide Number Placeholder 3"/>
          <p:cNvSpPr>
            <a:spLocks noGrp="1"/>
          </p:cNvSpPr>
          <p:nvPr>
            <p:ph type="sldNum" sz="quarter" idx="5"/>
          </p:nvPr>
        </p:nvSpPr>
        <p:spPr/>
        <p:txBody>
          <a:bodyPr/>
          <a:lstStyle/>
          <a:p>
            <a:pPr>
              <a:defRPr/>
            </a:pPr>
            <a:fld id="{2EFC1BFB-2F68-4D55-B023-BC7E5AE1825B}"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¿Cuál es la diferencia entre un </a:t>
            </a:r>
            <a:r>
              <a:rPr lang="es-ES" b="1" u="sng" smtClean="0"/>
              <a:t>residuo</a:t>
            </a:r>
            <a:r>
              <a:rPr lang="es-ES" b="1" smtClean="0"/>
              <a:t> de antibióticos y </a:t>
            </a:r>
            <a:r>
              <a:rPr lang="es-ES" b="1" u="sng" smtClean="0"/>
              <a:t>resistencia</a:t>
            </a:r>
            <a:r>
              <a:rPr lang="es-ES" b="1" smtClean="0"/>
              <a:t> a los antibióticos?</a:t>
            </a:r>
            <a:endParaRPr lang="en-US" b="1" smtClean="0"/>
          </a:p>
        </p:txBody>
      </p:sp>
      <p:sp>
        <p:nvSpPr>
          <p:cNvPr id="4" name="Slide Number Placeholder 3"/>
          <p:cNvSpPr>
            <a:spLocks noGrp="1"/>
          </p:cNvSpPr>
          <p:nvPr>
            <p:ph type="sldNum" sz="quarter" idx="5"/>
          </p:nvPr>
        </p:nvSpPr>
        <p:spPr/>
        <p:txBody>
          <a:bodyPr/>
          <a:lstStyle/>
          <a:p>
            <a:pPr>
              <a:defRPr/>
            </a:pPr>
            <a:fld id="{736C8867-CCC0-412B-8C1B-DD83591AA536}"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Un residuo de antibiótico es una cantidad detectable de antibióticos sea en la carne, la leche o ambos después </a:t>
            </a:r>
            <a:r>
              <a:rPr lang="es-MX" smtClean="0"/>
              <a:t>de que fueron usados para el tratamiento de</a:t>
            </a:r>
            <a:r>
              <a:rPr lang="es-ES" smtClean="0"/>
              <a:t> vacas y terneros con mastitis, neumonía, metritis, diarrea u otras enfermedades.</a:t>
            </a:r>
            <a:endParaRPr lang="en-US" smtClean="0"/>
          </a:p>
        </p:txBody>
      </p:sp>
      <p:sp>
        <p:nvSpPr>
          <p:cNvPr id="4" name="Slide Number Placeholder 3"/>
          <p:cNvSpPr>
            <a:spLocks noGrp="1"/>
          </p:cNvSpPr>
          <p:nvPr>
            <p:ph type="sldNum" sz="quarter" idx="5"/>
          </p:nvPr>
        </p:nvSpPr>
        <p:spPr/>
        <p:txBody>
          <a:bodyPr/>
          <a:lstStyle/>
          <a:p>
            <a:pPr>
              <a:defRPr/>
            </a:pPr>
            <a:fld id="{85CF2CE0-DEB5-404A-B28D-F7196DA74F7F}"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Es cuando la sustancia antimicrobiana tal como el antibiótico no es efectivo para matar o inhibir el crecimiento de bacterias </a:t>
            </a:r>
            <a:r>
              <a:rPr lang="es-ES" smtClean="0"/>
              <a:t>que una vez fue susceptible a ella</a:t>
            </a:r>
            <a:r>
              <a:rPr lang="es-MX" smtClean="0"/>
              <a:t>.</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202C2361-7BAD-493C-9F28-796B08F06CB4}"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La resistencia a los antibióticos ha sido uno de los principales problemas desde su descubrimiento. Los primeros reportes de la resistencia a los antibióticos fueron el resultado del uso indiscriminado que</a:t>
            </a:r>
            <a:r>
              <a:rPr lang="es-MX" baseline="0" dirty="0" smtClean="0"/>
              <a:t> se tuvo</a:t>
            </a:r>
            <a:r>
              <a:rPr lang="es-MX" dirty="0" smtClean="0"/>
              <a:t> en 1946. </a:t>
            </a:r>
          </a:p>
          <a:p>
            <a:pPr eaLnBrk="1" hangingPunct="1"/>
            <a:r>
              <a:rPr lang="es-MX" dirty="0" smtClean="0"/>
              <a:t>Existe una</a:t>
            </a:r>
            <a:r>
              <a:rPr lang="es-MX" baseline="0" dirty="0" smtClean="0"/>
              <a:t> preocupación muy grande</a:t>
            </a:r>
            <a:r>
              <a:rPr lang="es-MX" dirty="0" smtClean="0"/>
              <a:t> con el uso de los antibióticos; debido</a:t>
            </a:r>
            <a:r>
              <a:rPr lang="es-MX" baseline="0" dirty="0" smtClean="0"/>
              <a:t> </a:t>
            </a:r>
            <a:r>
              <a:rPr lang="es-MX" dirty="0" smtClean="0"/>
              <a:t>a la</a:t>
            </a:r>
          </a:p>
          <a:p>
            <a:pPr eaLnBrk="1" hangingPunct="1"/>
            <a:r>
              <a:rPr lang="es-MX" dirty="0" smtClean="0"/>
              <a:t>seguridad alimentaria. Por otra parte </a:t>
            </a:r>
            <a:r>
              <a:rPr lang="es-MX" baseline="0" dirty="0" smtClean="0"/>
              <a:t>la población se pregunta con frecuencia </a:t>
            </a:r>
            <a:r>
              <a:rPr lang="es-MX" dirty="0" smtClean="0"/>
              <a:t>que si hay residuos de antibióticos en la leche, carne, huevos,</a:t>
            </a:r>
            <a:r>
              <a:rPr lang="es-MX" baseline="0" dirty="0" smtClean="0"/>
              <a:t> etc</a:t>
            </a:r>
            <a:r>
              <a:rPr lang="es-MX" dirty="0" smtClean="0"/>
              <a:t>. Otra de las preguntas es que si</a:t>
            </a:r>
            <a:r>
              <a:rPr lang="es-MX" baseline="0" dirty="0" smtClean="0"/>
              <a:t> las</a:t>
            </a:r>
            <a:r>
              <a:rPr lang="es-MX" dirty="0" smtClean="0"/>
              <a:t> personas pueden</a:t>
            </a:r>
            <a:r>
              <a:rPr lang="es-MX" baseline="0" dirty="0" smtClean="0"/>
              <a:t> llegar a desarrollar</a:t>
            </a:r>
            <a:r>
              <a:rPr lang="es-MX" dirty="0" smtClean="0"/>
              <a:t> reacciones alérgicas a los antibióticos.</a:t>
            </a:r>
          </a:p>
          <a:p>
            <a:pPr eaLnBrk="1" hangingPunct="1"/>
            <a:r>
              <a:rPr lang="es-MX" dirty="0" smtClean="0"/>
              <a:t>En contexto la percepción pública opina que muchas bacterias causan enfermedades en los seres humanos, y que se están volviendo resistentes a los antibióticos.</a:t>
            </a:r>
          </a:p>
          <a:p>
            <a:pPr eaLnBrk="1" hangingPunct="1"/>
            <a:r>
              <a:rPr lang="es-MX" dirty="0" smtClean="0"/>
              <a:t>Esto</a:t>
            </a:r>
            <a:r>
              <a:rPr lang="es-MX" baseline="0" dirty="0" smtClean="0"/>
              <a:t> quiere decir de</a:t>
            </a:r>
            <a:r>
              <a:rPr lang="es-MX" dirty="0" smtClean="0"/>
              <a:t> que el uso indiscriminado de los antibióticos en los ranchos ha sido parte del problema de la resistencia a ellos.</a:t>
            </a:r>
          </a:p>
        </p:txBody>
      </p:sp>
      <p:sp>
        <p:nvSpPr>
          <p:cNvPr id="4" name="Slide Number Placeholder 3"/>
          <p:cNvSpPr>
            <a:spLocks noGrp="1"/>
          </p:cNvSpPr>
          <p:nvPr>
            <p:ph type="sldNum" sz="quarter" idx="5"/>
          </p:nvPr>
        </p:nvSpPr>
        <p:spPr/>
        <p:txBody>
          <a:bodyPr/>
          <a:lstStyle/>
          <a:p>
            <a:pPr>
              <a:defRPr/>
            </a:pPr>
            <a:fld id="{BD6D9B88-F2B5-4D36-9EF0-A2176FADB336}"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smtClean="0"/>
              <a:t>¿Cuáles son las consecuencias de los residuos de antibiótico en leche y carne?</a:t>
            </a:r>
            <a:r>
              <a:rPr lang="es-MX" smtClean="0"/>
              <a:t> </a:t>
            </a:r>
          </a:p>
          <a:p>
            <a:pPr eaLnBrk="1" hangingPunct="1"/>
            <a:r>
              <a:rPr lang="es-MX" smtClean="0"/>
              <a:t> </a:t>
            </a:r>
          </a:p>
          <a:p>
            <a:pPr eaLnBrk="1" hangingPunct="1"/>
            <a:r>
              <a:rPr lang="es-MX" smtClean="0"/>
              <a:t>En una empacadora de carne las canales contaminadas deben decomisarse y ser quemadas. Si el tanque de leche resulta positivo por residuos de antibiótico, toda la leche se elimina y no se le paga nada al productor, lo que resulta en pérdidas económicas considerables. Por otra parte, cometer una violación de esa índole es motivo de reporte a la USDA (Departamento de Agricultura de los Estados Unidos) o a la  FDA (Administración de Drogas y Alimentos de los Estados Unidos). Además las personas infractoras por tener residuos de antibiótico en la carne son publicadas en la red. Y con ello los productores pueden perder su capacidad de venta de leche o carne por medio del número de infracciones y los antibióticos utilizados. </a:t>
            </a:r>
            <a:endParaRPr lang="en-US" smtClean="0"/>
          </a:p>
        </p:txBody>
      </p:sp>
      <p:sp>
        <p:nvSpPr>
          <p:cNvPr id="4" name="Slide Number Placeholder 3"/>
          <p:cNvSpPr>
            <a:spLocks noGrp="1"/>
          </p:cNvSpPr>
          <p:nvPr>
            <p:ph type="sldNum" sz="quarter" idx="5"/>
          </p:nvPr>
        </p:nvSpPr>
        <p:spPr/>
        <p:txBody>
          <a:bodyPr/>
          <a:lstStyle/>
          <a:p>
            <a:pPr>
              <a:defRPr/>
            </a:pPr>
            <a:fld id="{9EFA3DEB-3084-4CAD-927B-EF07B420A4C0}"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Durante el 2009, el 99.9% de las pipas dieron negativo a los antibióticos. Por el lado de la carne los resultados no son tan alentadores. El número de animales sacrificados no fueron reportados por la FSIS (Servicio de Inspección y Seguridad Alimentaria); sin embargo, más de la mitad del ganado que se encontró en algún tipo de infracción durante una semana en el 2010 fueron de ganado lechero. Asimismo, los terneros formaron más de un tercio de esa lista de animales con residuos de antibióticos en esa semana.  </a:t>
            </a:r>
          </a:p>
        </p:txBody>
      </p:sp>
      <p:sp>
        <p:nvSpPr>
          <p:cNvPr id="4" name="Slide Number Placeholder 3"/>
          <p:cNvSpPr>
            <a:spLocks noGrp="1"/>
          </p:cNvSpPr>
          <p:nvPr>
            <p:ph type="sldNum" sz="quarter" idx="5"/>
          </p:nvPr>
        </p:nvSpPr>
        <p:spPr/>
        <p:txBody>
          <a:bodyPr/>
          <a:lstStyle/>
          <a:p>
            <a:pPr>
              <a:defRPr/>
            </a:pPr>
            <a:fld id="{03C6D4EC-7BF1-48EC-B66D-B316DD4F105C}"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smtClean="0"/>
              <a:t>Su trabajo - Reducir el Riesgo de Residuos a Antibióticos</a:t>
            </a:r>
            <a:endParaRPr lang="es-MX" smtClean="0"/>
          </a:p>
          <a:p>
            <a:pPr eaLnBrk="1" hangingPunct="1"/>
            <a:r>
              <a:rPr lang="es-MX" smtClean="0"/>
              <a:t> </a:t>
            </a:r>
          </a:p>
          <a:p>
            <a:pPr eaLnBrk="1" hangingPunct="1"/>
            <a:r>
              <a:rPr lang="es-MX" smtClean="0"/>
              <a:t>En el tratamiento de un animal lea y siga las instrucciones de la etiqueta o del veterinario del rancho. Registre todo tratamiento. </a:t>
            </a:r>
            <a:endParaRPr lang="en-US" smtClean="0"/>
          </a:p>
        </p:txBody>
      </p:sp>
      <p:sp>
        <p:nvSpPr>
          <p:cNvPr id="4" name="Slide Number Placeholder 3"/>
          <p:cNvSpPr>
            <a:spLocks noGrp="1"/>
          </p:cNvSpPr>
          <p:nvPr>
            <p:ph type="sldNum" sz="quarter" idx="5"/>
          </p:nvPr>
        </p:nvSpPr>
        <p:spPr/>
        <p:txBody>
          <a:bodyPr/>
          <a:lstStyle/>
          <a:p>
            <a:pPr>
              <a:defRPr/>
            </a:pPr>
            <a:fld id="{4C7C00D9-9135-40A6-82C0-034B20905432}"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Si cualquier antibiótico es usado en un tratamiento. . .</a:t>
            </a:r>
          </a:p>
          <a:p>
            <a:pPr eaLnBrk="1" hangingPunct="1">
              <a:buFontTx/>
              <a:buChar char="•"/>
            </a:pPr>
            <a:r>
              <a:rPr lang="es-MX" dirty="0" smtClean="0"/>
              <a:t> Marque a la vaca</a:t>
            </a:r>
          </a:p>
          <a:p>
            <a:pPr eaLnBrk="1" hangingPunct="1">
              <a:buFontTx/>
              <a:buChar char="•"/>
            </a:pPr>
            <a:r>
              <a:rPr lang="es-MX" dirty="0" smtClean="0"/>
              <a:t> Siga los protocolos para desechar la leche con residuos, y</a:t>
            </a:r>
          </a:p>
          <a:p>
            <a:pPr eaLnBrk="1" hangingPunct="1">
              <a:buFontTx/>
              <a:buChar char="•"/>
            </a:pPr>
            <a:r>
              <a:rPr lang="es-MX" dirty="0" smtClean="0"/>
              <a:t> Anote el tiempo de retiro en la carne</a:t>
            </a:r>
          </a:p>
        </p:txBody>
      </p:sp>
      <p:sp>
        <p:nvSpPr>
          <p:cNvPr id="4" name="Slide Number Placeholder 3"/>
          <p:cNvSpPr>
            <a:spLocks noGrp="1"/>
          </p:cNvSpPr>
          <p:nvPr>
            <p:ph type="sldNum" sz="quarter" idx="5"/>
          </p:nvPr>
        </p:nvSpPr>
        <p:spPr/>
        <p:txBody>
          <a:bodyPr/>
          <a:lstStyle/>
          <a:p>
            <a:pPr>
              <a:defRPr/>
            </a:pPr>
            <a:fld id="{103A62B6-CB56-4B90-958D-CBA735625F7C}"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Hoy vamos a revisar cinco pasos para la obtención de productos de alta calidad según lo recomendado por NMC. </a:t>
            </a:r>
            <a:r>
              <a:rPr lang="es-MX" smtClean="0"/>
              <a:t>1) tener higiene en la ordeña; 2) dar mantenimiento al equipo de ordeño; 3) sellar pezones después de la ordeña; 4) proporcionar tratamiento a las vacas con mastitis, durante la lactación y en el secado y 5) seleccione vacas con mastitis crónica.</a:t>
            </a:r>
          </a:p>
        </p:txBody>
      </p:sp>
      <p:sp>
        <p:nvSpPr>
          <p:cNvPr id="4" name="Slide Number Placeholder 3"/>
          <p:cNvSpPr>
            <a:spLocks noGrp="1"/>
          </p:cNvSpPr>
          <p:nvPr>
            <p:ph type="sldNum" sz="quarter" idx="5"/>
          </p:nvPr>
        </p:nvSpPr>
        <p:spPr/>
        <p:txBody>
          <a:bodyPr/>
          <a:lstStyle/>
          <a:p>
            <a:pPr>
              <a:defRPr/>
            </a:pPr>
            <a:fld id="{AFC07D28-678A-48C9-959E-29A1ECCA8394}"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Recuerde que hay dos tiempos de retirada </a:t>
            </a:r>
            <a:r>
              <a:rPr lang="es-ES" smtClean="0"/>
              <a:t>- uno para la leche y otra para la carne. Pueden ser diferentes.</a:t>
            </a:r>
            <a:endParaRPr lang="en-US" smtClean="0"/>
          </a:p>
        </p:txBody>
      </p:sp>
      <p:sp>
        <p:nvSpPr>
          <p:cNvPr id="4" name="Slide Number Placeholder 3"/>
          <p:cNvSpPr>
            <a:spLocks noGrp="1"/>
          </p:cNvSpPr>
          <p:nvPr>
            <p:ph type="sldNum" sz="quarter" idx="5"/>
          </p:nvPr>
        </p:nvSpPr>
        <p:spPr/>
        <p:txBody>
          <a:bodyPr/>
          <a:lstStyle/>
          <a:p>
            <a:pPr>
              <a:defRPr/>
            </a:pPr>
            <a:fld id="{CA7FB668-8CBE-4700-B2C9-9DA9C113E4A5}"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La comunicación es una de las claves más importantes para evitar los residuos por antibiótico. Debe haber una excelente comunicación entre trabajadores, administradores y veterinarios. Etiquete correctamente todos los antibióticos. </a:t>
            </a:r>
            <a:endParaRPr lang="en-US" smtClean="0"/>
          </a:p>
        </p:txBody>
      </p:sp>
      <p:sp>
        <p:nvSpPr>
          <p:cNvPr id="4" name="Slide Number Placeholder 3"/>
          <p:cNvSpPr>
            <a:spLocks noGrp="1"/>
          </p:cNvSpPr>
          <p:nvPr>
            <p:ph type="sldNum" sz="quarter" idx="5"/>
          </p:nvPr>
        </p:nvSpPr>
        <p:spPr/>
        <p:txBody>
          <a:bodyPr/>
          <a:lstStyle/>
          <a:p>
            <a:pPr>
              <a:defRPr/>
            </a:pPr>
            <a:fld id="{4EED2355-441F-44A3-8AE4-0B316F52F2B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Almacene los medicamentos correctamente en un lugar limpio, con temperatura controlada y preferentemente que el lugar se encuentre bajo llave. Separe los medicamentos de los animales en lactación y los que no están en lactación para reducir el riesgo de residuos accidentales. Mantenga un inventario preciso y exacto.</a:t>
            </a:r>
          </a:p>
        </p:txBody>
      </p:sp>
      <p:sp>
        <p:nvSpPr>
          <p:cNvPr id="4" name="Slide Number Placeholder 3"/>
          <p:cNvSpPr>
            <a:spLocks noGrp="1"/>
          </p:cNvSpPr>
          <p:nvPr>
            <p:ph type="sldNum" sz="quarter" idx="5"/>
          </p:nvPr>
        </p:nvSpPr>
        <p:spPr/>
        <p:txBody>
          <a:bodyPr/>
          <a:lstStyle/>
          <a:p>
            <a:pPr>
              <a:defRPr/>
            </a:pPr>
            <a:fld id="{3A12CE31-9E08-4D0E-A03A-8A6DD135A0DC}"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smtClean="0"/>
              <a:t>Su trabajo – Reducir una Resistencia Potencial</a:t>
            </a:r>
            <a:endParaRPr lang="es-MX" smtClean="0"/>
          </a:p>
          <a:p>
            <a:pPr eaLnBrk="1" hangingPunct="1"/>
            <a:r>
              <a:rPr lang="es-MX" smtClean="0"/>
              <a:t> </a:t>
            </a:r>
          </a:p>
          <a:p>
            <a:pPr eaLnBrk="1" hangingPunct="1"/>
            <a:r>
              <a:rPr lang="es-MX" smtClean="0"/>
              <a:t>	Siga las instrucciones de la cantidad de antibiótico a ser usada, el número de veces a tratar y el tiempo entre cada tratamiento. Si una vaca no responde a dicho tratamiento, desarrolle con el veterinario del rancho un protocolo a seguir para fututos diagnósticos o tratamientos.</a:t>
            </a:r>
          </a:p>
        </p:txBody>
      </p:sp>
      <p:sp>
        <p:nvSpPr>
          <p:cNvPr id="4" name="Slide Number Placeholder 3"/>
          <p:cNvSpPr>
            <a:spLocks noGrp="1"/>
          </p:cNvSpPr>
          <p:nvPr>
            <p:ph type="sldNum" sz="quarter" idx="5"/>
          </p:nvPr>
        </p:nvSpPr>
        <p:spPr/>
        <p:txBody>
          <a:bodyPr/>
          <a:lstStyle/>
          <a:p>
            <a:pPr>
              <a:defRPr/>
            </a:pPr>
            <a:fld id="{4C53D1BE-A1E6-4153-8CF0-C7FE7B65F438}"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Algunas personas se preguntan si las bacterias resistentes de los animales causan automáticamente daños en la gente. Una cascada de acontecimientos deben ocurrir para que las personas sean perjudicadas por las bacterias resistentes.</a:t>
            </a:r>
            <a:endParaRPr lang="en-US" smtClean="0"/>
          </a:p>
        </p:txBody>
      </p:sp>
      <p:sp>
        <p:nvSpPr>
          <p:cNvPr id="4" name="Slide Number Placeholder 3"/>
          <p:cNvSpPr>
            <a:spLocks noGrp="1"/>
          </p:cNvSpPr>
          <p:nvPr>
            <p:ph type="sldNum" sz="quarter" idx="5"/>
          </p:nvPr>
        </p:nvSpPr>
        <p:spPr/>
        <p:txBody>
          <a:bodyPr/>
          <a:lstStyle/>
          <a:p>
            <a:pPr>
              <a:defRPr/>
            </a:pPr>
            <a:fld id="{5F7B86B5-7C2F-4ACD-9294-4616CFCA8D4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Hay por lo menos ocho eventos diferentes en la cascada que deben ocurrir para que una persona sea perjudicada por el microbio resistente. </a:t>
            </a:r>
            <a:r>
              <a:rPr lang="es-MX" smtClean="0"/>
              <a:t>1) Las bacterias resistentes deben vivir y multiplicarse en el animal; 2) Las bacterias resistentes deben haberse tomado fuera de la granja; 3) Después de llegar a la planta de procesamiento, las baterías resistentes tienen que sobrevivir a las medidas sanitarias durante la recolección de la carne o la pasterización de la leche; 4) Las bacterias resistentes deben estar vivas cuando se coman o entren en contacto con la persona; 5) Una vez que las bacterias resistentes se comen o entran en contacto con las personas esta debe ser capaz de multiplicarse y con ello causar algún tipo de enfermedad; 6) La persona enferma debe estar los suficientemente enferma como para acudir al doctor; 7) El doctor debe de prescribir un antibiótico similar al paciente; y 8) Finalmente el paciente debe empeorar o no recuperarse.</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711FC12D-E3F6-427C-8CE4-E00300097FA0}"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dirty="0" smtClean="0"/>
              <a:t>Palabras Finales Sobre los Antibióticos </a:t>
            </a:r>
            <a:endParaRPr lang="es-MX" dirty="0" smtClean="0"/>
          </a:p>
          <a:p>
            <a:pPr eaLnBrk="1" hangingPunct="1"/>
            <a:r>
              <a:rPr lang="es-MX" dirty="0" smtClean="0"/>
              <a:t> </a:t>
            </a:r>
          </a:p>
          <a:p>
            <a:pPr eaLnBrk="1" hangingPunct="1"/>
            <a:r>
              <a:rPr lang="es-MX" dirty="0" smtClean="0"/>
              <a:t>	Lo que todos queremos es producir productos sanos y saludables. Nuestros objetivos, cuando usemos medicamentos, debe incluir:</a:t>
            </a:r>
          </a:p>
          <a:p>
            <a:pPr eaLnBrk="1" hangingPunct="1">
              <a:buFontTx/>
              <a:buChar char="•"/>
            </a:pPr>
            <a:r>
              <a:rPr lang="es-MX" dirty="0" smtClean="0"/>
              <a:t> Un producto, sea carne o leche, libre de residuos de antibióticos;</a:t>
            </a:r>
          </a:p>
          <a:p>
            <a:pPr eaLnBrk="1" hangingPunct="1">
              <a:buFontTx/>
              <a:buChar char="•"/>
            </a:pPr>
            <a:r>
              <a:rPr lang="es-MX" dirty="0" smtClean="0"/>
              <a:t> Prevenir la resistencia microbiana; y</a:t>
            </a:r>
          </a:p>
          <a:p>
            <a:pPr eaLnBrk="1" hangingPunct="1">
              <a:buFontTx/>
              <a:buChar char="•"/>
            </a:pPr>
            <a:r>
              <a:rPr lang="es-MX" dirty="0" smtClean="0"/>
              <a:t> Que la carne esté libre de puntos de inyección, lo cual le quita calidad a la misma.</a:t>
            </a:r>
          </a:p>
        </p:txBody>
      </p:sp>
      <p:sp>
        <p:nvSpPr>
          <p:cNvPr id="4" name="Slide Number Placeholder 3"/>
          <p:cNvSpPr>
            <a:spLocks noGrp="1"/>
          </p:cNvSpPr>
          <p:nvPr>
            <p:ph type="sldNum" sz="quarter" idx="5"/>
          </p:nvPr>
        </p:nvSpPr>
        <p:spPr/>
        <p:txBody>
          <a:bodyPr/>
          <a:lstStyle/>
          <a:p>
            <a:pPr>
              <a:defRPr/>
            </a:pPr>
            <a:fld id="{FF5977A0-6EFD-4A95-8C4A-E1EC3D8B484B}"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Nuestro cuarto objetivo es garantizar la bioseguridad en el rancho</a:t>
            </a:r>
            <a:r>
              <a:rPr lang="es-ES" baseline="0" dirty="0" smtClean="0"/>
              <a:t> y en casa con su familia</a:t>
            </a:r>
            <a:r>
              <a:rPr lang="es-ES" dirty="0" smtClean="0"/>
              <a:t>.</a:t>
            </a:r>
            <a:endParaRPr lang="en-US" dirty="0" smtClean="0"/>
          </a:p>
        </p:txBody>
      </p:sp>
      <p:sp>
        <p:nvSpPr>
          <p:cNvPr id="4" name="Slide Number Placeholder 3"/>
          <p:cNvSpPr>
            <a:spLocks noGrp="1"/>
          </p:cNvSpPr>
          <p:nvPr>
            <p:ph type="sldNum" sz="quarter" idx="5"/>
          </p:nvPr>
        </p:nvSpPr>
        <p:spPr/>
        <p:txBody>
          <a:bodyPr/>
          <a:lstStyle/>
          <a:p>
            <a:pPr>
              <a:defRPr/>
            </a:pPr>
            <a:fld id="{077A1869-896E-4EB8-9679-A9B15DB17638}"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La bioseguridad abarca todas las medidas adoptadas para prevenir las enfermedades infecciosas que afectan a</a:t>
            </a:r>
            <a:r>
              <a:rPr lang="es-ES" baseline="0" dirty="0" smtClean="0"/>
              <a:t> los animales</a:t>
            </a:r>
            <a:r>
              <a:rPr lang="es-ES" dirty="0" smtClean="0"/>
              <a:t> y las personas que cuidan de ellos. </a:t>
            </a:r>
            <a:endParaRPr lang="en-US" dirty="0" smtClean="0"/>
          </a:p>
        </p:txBody>
      </p:sp>
      <p:sp>
        <p:nvSpPr>
          <p:cNvPr id="4" name="Slide Number Placeholder 3"/>
          <p:cNvSpPr>
            <a:spLocks noGrp="1"/>
          </p:cNvSpPr>
          <p:nvPr>
            <p:ph type="sldNum" sz="quarter" idx="5"/>
          </p:nvPr>
        </p:nvSpPr>
        <p:spPr/>
        <p:txBody>
          <a:bodyPr/>
          <a:lstStyle/>
          <a:p>
            <a:pPr>
              <a:defRPr/>
            </a:pPr>
            <a:fld id="{917D78D8-99CD-4D02-BDE5-984905963B2B}"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t" hangingPunct="1"/>
            <a:r>
              <a:rPr lang="es-ES" smtClean="0"/>
              <a:t>En un rancho, los trabajadores evitan la propagación de enfermedades al mantener el equipo limpio. Siga estos pasos para proteger el rancho y los animales, así como a usted y a su familia.</a:t>
            </a:r>
            <a:endParaRPr lang="es-MX" smtClean="0"/>
          </a:p>
          <a:p>
            <a:pPr eaLnBrk="1" fontAlgn="t" hangingPunct="1"/>
            <a:r>
              <a:rPr lang="es-ES" smtClean="0"/>
              <a:t> </a:t>
            </a:r>
            <a:endParaRPr lang="es-MX" smtClean="0"/>
          </a:p>
          <a:p>
            <a:pPr eaLnBrk="1" hangingPunct="1"/>
            <a:r>
              <a:rPr lang="es-ES" b="1" smtClean="0"/>
              <a:t>Utilice tractores y camiones montacargas por separado para el alimento y el estiércol. </a:t>
            </a:r>
            <a:r>
              <a:rPr lang="es-ES" smtClean="0"/>
              <a:t>Las bacterias viven en el estiércol, por lo tanto la contaminación de los alimentos se produce si se utiliza el mismo equipo para ambos. Si es posible,  también use equipos por separado para el ganado joven.</a:t>
            </a:r>
            <a:endParaRPr lang="es-MX" smtClean="0"/>
          </a:p>
        </p:txBody>
      </p:sp>
      <p:sp>
        <p:nvSpPr>
          <p:cNvPr id="4" name="Slide Number Placeholder 3"/>
          <p:cNvSpPr>
            <a:spLocks noGrp="1"/>
          </p:cNvSpPr>
          <p:nvPr>
            <p:ph type="sldNum" sz="quarter" idx="5"/>
          </p:nvPr>
        </p:nvSpPr>
        <p:spPr/>
        <p:txBody>
          <a:bodyPr/>
          <a:lstStyle/>
          <a:p>
            <a:pPr>
              <a:defRPr/>
            </a:pPr>
            <a:fld id="{410A3044-71C8-4871-A96C-4317D33B5B93}"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El primer paso es hacer que todas las lecherías desarrollen procedimientos de ordeño que funcionen mejor en su</a:t>
            </a:r>
            <a:r>
              <a:rPr lang="es-ES" baseline="0" dirty="0" smtClean="0"/>
              <a:t> rancho</a:t>
            </a:r>
            <a:r>
              <a:rPr lang="es-ES" dirty="0" smtClean="0"/>
              <a:t>. </a:t>
            </a:r>
            <a:r>
              <a:rPr lang="es-MX" dirty="0" smtClean="0"/>
              <a:t>Estos procedimientos incluyen: el examen de los primeros chorros de leche para detectar mastitis clínica, </a:t>
            </a:r>
            <a:r>
              <a:rPr lang="es-MX" dirty="0" err="1" smtClean="0"/>
              <a:t>presello</a:t>
            </a:r>
            <a:r>
              <a:rPr lang="es-MX" dirty="0" smtClean="0"/>
              <a:t> en los pezones, esperar al menos 30 segundos y secar el pezón, coloque las pezoneras durante los primeros 90 segundos de haber iniciado el proceso, asegúrese de colocarlas perfectamente en línea recta para evitar que se resbalen y no haya chiflidos, cierre el vacio antes de retirar la unidad de ordeño, no olvide sellar el pezón después de ordeñar. </a:t>
            </a:r>
            <a:r>
              <a:rPr lang="es-ES" dirty="0" smtClean="0"/>
              <a:t>Es fundamental que todos los trabajadores sigan el mismo protocolo para que las vacas sean ordeñadas de manera similar.</a:t>
            </a:r>
            <a:endParaRPr lang="en-US" dirty="0" smtClean="0"/>
          </a:p>
        </p:txBody>
      </p:sp>
      <p:sp>
        <p:nvSpPr>
          <p:cNvPr id="4" name="Slide Number Placeholder 3"/>
          <p:cNvSpPr>
            <a:spLocks noGrp="1"/>
          </p:cNvSpPr>
          <p:nvPr>
            <p:ph type="sldNum" sz="quarter" idx="5"/>
          </p:nvPr>
        </p:nvSpPr>
        <p:spPr/>
        <p:txBody>
          <a:bodyPr/>
          <a:lstStyle/>
          <a:p>
            <a:pPr>
              <a:defRPr/>
            </a:pPr>
            <a:fld id="{5F283470-A4B9-4BB3-82F1-04A004B1C009}"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Siempre use ropa limpia.</a:t>
            </a:r>
            <a:r>
              <a:rPr lang="es-ES" smtClean="0"/>
              <a:t> Use ropa limpia para trabajar todos los días. Si usted trabaja en diversos lugares, cámbiese de ropa entre trabajo y trabajo. Lave la ropa con la temperatura más alta y séquela en secadora.</a:t>
            </a:r>
            <a:endParaRPr lang="es-MX" smtClean="0"/>
          </a:p>
        </p:txBody>
      </p:sp>
      <p:sp>
        <p:nvSpPr>
          <p:cNvPr id="4" name="Slide Number Placeholder 3"/>
          <p:cNvSpPr>
            <a:spLocks noGrp="1"/>
          </p:cNvSpPr>
          <p:nvPr>
            <p:ph type="sldNum" sz="quarter" idx="5"/>
          </p:nvPr>
        </p:nvSpPr>
        <p:spPr/>
        <p:txBody>
          <a:bodyPr/>
          <a:lstStyle/>
          <a:p>
            <a:pPr>
              <a:defRPr/>
            </a:pPr>
            <a:fld id="{C5EE7310-6CE4-4559-A9D7-DB12BE1ED99B}"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Revise sus botas.  </a:t>
            </a:r>
            <a:r>
              <a:rPr lang="es-ES" smtClean="0"/>
              <a:t>Asegúrese de que NO haya suciedad en las botas. Limpiar y desinfectar las botas entre un corral y otro, sobre todo después de trabajar en un corral enfermo. Trabajar primero con los animales más jóvenes y después en el corral de los enfermos. Lave sus botas antes de salir del rancho. Preferentemente tenga dos pares de botas, unas para el trabajo y otras para fuera del rancho.</a:t>
            </a:r>
            <a:endParaRPr lang="es-MX" smtClean="0"/>
          </a:p>
        </p:txBody>
      </p:sp>
      <p:sp>
        <p:nvSpPr>
          <p:cNvPr id="4" name="Slide Number Placeholder 3"/>
          <p:cNvSpPr>
            <a:spLocks noGrp="1"/>
          </p:cNvSpPr>
          <p:nvPr>
            <p:ph type="sldNum" sz="quarter" idx="5"/>
          </p:nvPr>
        </p:nvSpPr>
        <p:spPr/>
        <p:txBody>
          <a:bodyPr/>
          <a:lstStyle/>
          <a:p>
            <a:pPr>
              <a:defRPr/>
            </a:pPr>
            <a:fld id="{D613520D-1C9B-4837-8676-DE63EC118264}"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Cuestione los visitantes.</a:t>
            </a:r>
            <a:r>
              <a:rPr lang="es-ES" smtClean="0"/>
              <a:t> Pregunta a los visitantes que informe a la oficina o al patrón. No creas que la gente rondando en lo rancho debe estar allí. Si ves gente que no reconoce, reporte al patrón.</a:t>
            </a:r>
            <a:endParaRPr lang="en-US" smtClean="0"/>
          </a:p>
        </p:txBody>
      </p:sp>
      <p:sp>
        <p:nvSpPr>
          <p:cNvPr id="4" name="Slide Number Placeholder 3"/>
          <p:cNvSpPr>
            <a:spLocks noGrp="1"/>
          </p:cNvSpPr>
          <p:nvPr>
            <p:ph type="sldNum" sz="quarter" idx="5"/>
          </p:nvPr>
        </p:nvSpPr>
        <p:spPr/>
        <p:txBody>
          <a:bodyPr/>
          <a:lstStyle/>
          <a:p>
            <a:pPr>
              <a:defRPr/>
            </a:pPr>
            <a:fld id="{8716F6C1-E40E-4765-97E4-A6BDC3C285DB}"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t" hangingPunct="1"/>
            <a:r>
              <a:rPr lang="es-ES" b="1" smtClean="0"/>
              <a:t>Cierre toda clase de puertas. </a:t>
            </a:r>
            <a:r>
              <a:rPr lang="es-ES" smtClean="0"/>
              <a:t>Mantenga las áreas de medicamentos bajo llave para evitar robo y la contaminación de medicamentos. Desarrolle un plan para asegurar los tanques de leche, el cual impida  que gente extraña pongan algo en la producción de la leche.  Desanime a los extraños limitando el acceso al alimento, mediante un cerca. Cierre bien las casas para evitar una fuente de contaminación del agua. Asegure los productos químicos peligrosos para proteger a los trabajadores, niños, mascotas y animales del rancho.</a:t>
            </a:r>
            <a:endParaRPr lang="es-MX" smtClean="0"/>
          </a:p>
        </p:txBody>
      </p:sp>
      <p:sp>
        <p:nvSpPr>
          <p:cNvPr id="4" name="Slide Number Placeholder 3"/>
          <p:cNvSpPr>
            <a:spLocks noGrp="1"/>
          </p:cNvSpPr>
          <p:nvPr>
            <p:ph type="sldNum" sz="quarter" idx="5"/>
          </p:nvPr>
        </p:nvSpPr>
        <p:spPr/>
        <p:txBody>
          <a:bodyPr/>
          <a:lstStyle/>
          <a:p>
            <a:pPr>
              <a:defRPr/>
            </a:pPr>
            <a:fld id="{440061CF-8729-4D91-A3AC-BBF78645E3ED}"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t" hangingPunct="1"/>
            <a:r>
              <a:rPr lang="es-ES" b="1" dirty="0" smtClean="0"/>
              <a:t>Reportar cualquier cosa fuera de lo común</a:t>
            </a:r>
            <a:r>
              <a:rPr lang="es-ES" dirty="0" smtClean="0"/>
              <a:t>. Siga los protocolos del rancho para la presentación de informes, el tratamiento y el registro de animales enfermos. Reporte actividades sospechosas no sólo de los visitantes, sino también del personal. Por ejemplo, si un avión vuela a baja altura sobre los corrales, notificar a su superior. Ya</a:t>
            </a:r>
            <a:r>
              <a:rPr lang="es-ES" baseline="0" dirty="0" smtClean="0"/>
              <a:t> que este</a:t>
            </a:r>
            <a:r>
              <a:rPr lang="es-ES" dirty="0" smtClean="0"/>
              <a:t> </a:t>
            </a:r>
            <a:r>
              <a:rPr lang="es-ES" dirty="0" err="1" smtClean="0"/>
              <a:t>puediera</a:t>
            </a:r>
            <a:r>
              <a:rPr lang="es-ES" dirty="0" smtClean="0"/>
              <a:t> entrar en contacto con las vacas o las áreas de almacenamiento.</a:t>
            </a:r>
            <a:endParaRPr lang="es-MX" dirty="0" smtClean="0"/>
          </a:p>
        </p:txBody>
      </p:sp>
      <p:sp>
        <p:nvSpPr>
          <p:cNvPr id="4" name="Slide Number Placeholder 3"/>
          <p:cNvSpPr>
            <a:spLocks noGrp="1"/>
          </p:cNvSpPr>
          <p:nvPr>
            <p:ph type="sldNum" sz="quarter" idx="5"/>
          </p:nvPr>
        </p:nvSpPr>
        <p:spPr/>
        <p:txBody>
          <a:bodyPr/>
          <a:lstStyle/>
          <a:p>
            <a:pPr>
              <a:defRPr/>
            </a:pPr>
            <a:fld id="{9065E48F-FB7A-41EF-917E-A1D04D466F9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t" hangingPunct="1"/>
            <a:r>
              <a:rPr lang="es-ES" b="1" smtClean="0"/>
              <a:t>Limpie y desinfecte el equipo de ordeño. </a:t>
            </a:r>
            <a:r>
              <a:rPr lang="es-ES" smtClean="0"/>
              <a:t>Siga los procedimientos para limpiar el equipo antes y después de cada ordeño. Desinfectar el tanque después de que la leche es recogida. Los procedimientos específicos pueden variar en cada rancho y las áreas. Siga los pasos. Mantenga a los niños lejos de todos los productos de limpieza.</a:t>
            </a:r>
            <a:endParaRPr lang="es-MX" smtClean="0"/>
          </a:p>
        </p:txBody>
      </p:sp>
      <p:sp>
        <p:nvSpPr>
          <p:cNvPr id="4" name="Slide Number Placeholder 3"/>
          <p:cNvSpPr>
            <a:spLocks noGrp="1"/>
          </p:cNvSpPr>
          <p:nvPr>
            <p:ph type="sldNum" sz="quarter" idx="5"/>
          </p:nvPr>
        </p:nvSpPr>
        <p:spPr/>
        <p:txBody>
          <a:bodyPr/>
          <a:lstStyle/>
          <a:p>
            <a:pPr>
              <a:defRPr/>
            </a:pPr>
            <a:fld id="{D4B1BE04-52A1-46F1-B8E9-29CF02847FE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Otros procedimientos de limpieza pueden ser necesarios en otras </a:t>
            </a:r>
            <a:r>
              <a:rPr lang="es-ES" dirty="0" err="1" smtClean="0"/>
              <a:t>areas</a:t>
            </a:r>
            <a:r>
              <a:rPr lang="es-ES" dirty="0" smtClean="0"/>
              <a:t> fuera de la sala de ordeña, pero los corrales de terneros, vaquillas y vacas necesitan estar siempre limpios de acuerdo con los procedimientos de la lechería. Lo mismo es verdad para todos los equipos de inseminación y de alimento. </a:t>
            </a:r>
          </a:p>
        </p:txBody>
      </p:sp>
      <p:sp>
        <p:nvSpPr>
          <p:cNvPr id="4" name="Slide Number Placeholder 3"/>
          <p:cNvSpPr>
            <a:spLocks noGrp="1"/>
          </p:cNvSpPr>
          <p:nvPr>
            <p:ph type="sldNum" sz="quarter" idx="5"/>
          </p:nvPr>
        </p:nvSpPr>
        <p:spPr/>
        <p:txBody>
          <a:bodyPr/>
          <a:lstStyle/>
          <a:p>
            <a:pPr>
              <a:defRPr/>
            </a:pPr>
            <a:fld id="{D3786817-E5D8-46A3-8FB0-CFB194D83685}"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dirty="0" smtClean="0"/>
              <a:t>Es importante recordarle que si usted observa algo inusual REPORTELO!!! </a:t>
            </a:r>
            <a:r>
              <a:rPr lang="es-MX" dirty="0" smtClean="0"/>
              <a:t>Ya sea una simple lesión, actividad sospechosa de algún t</a:t>
            </a:r>
            <a:r>
              <a:rPr lang="es-MX" baseline="0" dirty="0" smtClean="0"/>
              <a:t>rabajador o </a:t>
            </a:r>
            <a:r>
              <a:rPr lang="es-MX" dirty="0" smtClean="0"/>
              <a:t>visitante extraño o simplemente por el comportamiento anormal de un animal.</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DF3EE51E-70E0-4586-90CA-D57CDB19748A}"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Protéjase y proteja a su familia. </a:t>
            </a:r>
            <a:r>
              <a:rPr lang="es-ES" smtClean="0"/>
              <a:t>Lávese las manos y las botas antes de salir del rancho y al final del día. Protéjase a sí mismo y así protege a su familia y a los animales, lavándose  las manos con frecuencia, antes de ir al rancho, antes de comer  y después de haber terminado el trabajo. Tomase al menos 20 segundos para lavarse las manos.</a:t>
            </a:r>
            <a:endParaRPr lang="es-MX"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530D05C9-1E5B-46F0-A180-6DA0645191A3}"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b="1" smtClean="0"/>
              <a:t>Proteger a sus animales en casa. </a:t>
            </a:r>
            <a:r>
              <a:rPr lang="es-ES" smtClean="0"/>
              <a:t>Cámbiese de ropa antes de trabajar con sus animales. Tenga un par de botas para cuando trabaje en casa.</a:t>
            </a:r>
            <a:endParaRPr lang="es-MX"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415E140E-A086-4CD8-89B0-64D567B85F9A}"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s-MX" dirty="0" smtClean="0"/>
              <a:t>Aunque no siempre se encuentran escritos los protocolos de ordeño en el rancho, deben iniciar la ordeña con las manos limpias y continuar lavándoselas con frecuencia mientras están en la ordeña. Lave sus manos al menos antes de la ordeña, durante la ordeña cuando sea necesario, antes de tratar a una vaca con mastitis, antes de tomar muestras de leche para su análisis (cultivos), antes de comer, después de ir al baño, y al final de la ordeña. </a:t>
            </a:r>
            <a:r>
              <a:rPr lang="es-MX" sz="1200" dirty="0" smtClean="0">
                <a:solidFill>
                  <a:srgbClr val="FF0000"/>
                </a:solidFill>
              </a:rPr>
              <a:t>En cada lavada al menos 20 segundos. Tome</a:t>
            </a:r>
            <a:r>
              <a:rPr lang="es-MX" sz="1200" baseline="0" dirty="0" smtClean="0">
                <a:solidFill>
                  <a:srgbClr val="FF0000"/>
                </a:solidFill>
              </a:rPr>
              <a:t> en cuenta el tiempo de lavado de manos ya que de esta manera usted estará seguro de haber matado a la mayoría de gérmenes y bacterias.</a:t>
            </a:r>
            <a:endParaRPr lang="es-MX" sz="1200" dirty="0" smtClean="0">
              <a:solidFill>
                <a:srgbClr val="FF0000"/>
              </a:solidFill>
            </a:endParaRP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FDA01E1D-32CA-46A4-A994-364D3DA06AB4}"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t" hangingPunct="1"/>
            <a:r>
              <a:rPr lang="es-ES" b="1" smtClean="0"/>
              <a:t>Si viaja fuera de los Estados Unidos  tendrá que mantenerse fuera del rancho durante un buen tiempo. </a:t>
            </a:r>
            <a:r>
              <a:rPr lang="es-ES" smtClean="0"/>
              <a:t>El tiempo dependerá, del país al que vaya y que enfermedades se encuentren activas en este, dependerá también de si usted visita ranchos o no, cuando viaje al extranjero.</a:t>
            </a:r>
            <a:endParaRPr lang="es-MX" smtClean="0"/>
          </a:p>
        </p:txBody>
      </p:sp>
      <p:sp>
        <p:nvSpPr>
          <p:cNvPr id="4" name="Slide Number Placeholder 3"/>
          <p:cNvSpPr>
            <a:spLocks noGrp="1"/>
          </p:cNvSpPr>
          <p:nvPr>
            <p:ph type="sldNum" sz="quarter" idx="5"/>
          </p:nvPr>
        </p:nvSpPr>
        <p:spPr/>
        <p:txBody>
          <a:bodyPr/>
          <a:lstStyle/>
          <a:p>
            <a:pPr>
              <a:defRPr/>
            </a:pPr>
            <a:fld id="{6E1FDED5-AA2C-423E-AF6F-63E83043B02E}"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b="1" smtClean="0"/>
              <a:t>Juntos lo Haremos Posible “Conseguir Tus Metas”</a:t>
            </a:r>
            <a:endParaRPr lang="es-MX" smtClean="0"/>
          </a:p>
          <a:p>
            <a:pPr eaLnBrk="1" hangingPunct="1"/>
            <a:r>
              <a:rPr lang="es-MX" smtClean="0"/>
              <a:t> </a:t>
            </a:r>
          </a:p>
          <a:p>
            <a:pPr eaLnBrk="1" hangingPunct="1">
              <a:buFontTx/>
              <a:buChar char="•"/>
            </a:pPr>
            <a:r>
              <a:rPr lang="es-MX" smtClean="0"/>
              <a:t> Obtener un producto de la más alta calidad posible.</a:t>
            </a:r>
          </a:p>
          <a:p>
            <a:pPr eaLnBrk="1" hangingPunct="1">
              <a:buFontTx/>
              <a:buChar char="•"/>
            </a:pPr>
            <a:r>
              <a:rPr lang="es-MX" smtClean="0"/>
              <a:t> Tratar muy bien a las vacas e identificar a las enfermas.</a:t>
            </a:r>
          </a:p>
          <a:p>
            <a:pPr eaLnBrk="1" hangingPunct="1">
              <a:buFontTx/>
              <a:buChar char="•"/>
            </a:pPr>
            <a:r>
              <a:rPr lang="es-MX" smtClean="0"/>
              <a:t> Producir carne y leche libre de antibióticos.</a:t>
            </a:r>
          </a:p>
          <a:p>
            <a:pPr eaLnBrk="1" hangingPunct="1">
              <a:buFontTx/>
              <a:buChar char="•"/>
            </a:pPr>
            <a:r>
              <a:rPr lang="es-MX" smtClean="0"/>
              <a:t> Mantener la seguridad dentro del rancho, protéjase a usted mismo y así protegerá a su familia. </a:t>
            </a:r>
          </a:p>
        </p:txBody>
      </p:sp>
      <p:sp>
        <p:nvSpPr>
          <p:cNvPr id="4" name="Slide Number Placeholder 3"/>
          <p:cNvSpPr>
            <a:spLocks noGrp="1"/>
          </p:cNvSpPr>
          <p:nvPr>
            <p:ph type="sldNum" sz="quarter" idx="5"/>
          </p:nvPr>
        </p:nvSpPr>
        <p:spPr/>
        <p:txBody>
          <a:bodyPr/>
          <a:lstStyle/>
          <a:p>
            <a:pPr>
              <a:defRPr/>
            </a:pPr>
            <a:fld id="{48C4DF08-07DE-46DA-A37F-E208F656D384}"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Como beneficio, p</a:t>
            </a:r>
            <a:r>
              <a:rPr lang="es-MX" smtClean="0"/>
              <a:t>or un lado se benefician los trabajadores, los cuales son parte del primer sistema de defensa en responder por nuestro suministro de leche. </a:t>
            </a:r>
          </a:p>
        </p:txBody>
      </p:sp>
      <p:sp>
        <p:nvSpPr>
          <p:cNvPr id="4" name="Slide Number Placeholder 3"/>
          <p:cNvSpPr>
            <a:spLocks noGrp="1"/>
          </p:cNvSpPr>
          <p:nvPr>
            <p:ph type="sldNum" sz="quarter" idx="5"/>
          </p:nvPr>
        </p:nvSpPr>
        <p:spPr/>
        <p:txBody>
          <a:bodyPr/>
          <a:lstStyle/>
          <a:p>
            <a:pPr>
              <a:defRPr/>
            </a:pPr>
            <a:fld id="{77DFE43B-EEFC-4700-9C01-61B22407A8E7}" type="slidenum">
              <a:rPr lang="es-MX" smtClean="0"/>
              <a:pPr>
                <a:defRPr/>
              </a:pPr>
              <a:t>62</a:t>
            </a:fld>
            <a:endParaRPr lang="es-MX"/>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dirty="0" smtClean="0"/>
              <a:t>Este proyecto fue un trabajo de colaboración de lo Servicio de Extensión de la Texas </a:t>
            </a:r>
            <a:r>
              <a:rPr lang="es-ES" dirty="0" err="1" smtClean="0"/>
              <a:t>AgriLife</a:t>
            </a:r>
            <a:r>
              <a:rPr lang="es-ES" dirty="0" smtClean="0"/>
              <a:t>, Universidad Estatal de Nuevo México y  la Universidad de Idaho. El financiamiento fue proporcionado por el Centro Nacional de </a:t>
            </a:r>
            <a:r>
              <a:rPr lang="es-MX" dirty="0" smtClean="0"/>
              <a:t>Sanidad Animal de Relaciones Exteriores </a:t>
            </a:r>
            <a:r>
              <a:rPr lang="es-ES" dirty="0" smtClean="0"/>
              <a:t>y  Centro de Defensa de Enfermedades </a:t>
            </a:r>
            <a:r>
              <a:rPr lang="es-ES" dirty="0" err="1" smtClean="0"/>
              <a:t>Zoonóticas</a:t>
            </a:r>
            <a:r>
              <a:rPr lang="es-ES" dirty="0" smtClean="0"/>
              <a:t> .</a:t>
            </a:r>
          </a:p>
        </p:txBody>
      </p:sp>
      <p:sp>
        <p:nvSpPr>
          <p:cNvPr id="4" name="Slide Number Placeholder 3"/>
          <p:cNvSpPr>
            <a:spLocks noGrp="1"/>
          </p:cNvSpPr>
          <p:nvPr>
            <p:ph type="sldNum" sz="quarter" idx="5"/>
          </p:nvPr>
        </p:nvSpPr>
        <p:spPr/>
        <p:txBody>
          <a:bodyPr/>
          <a:lstStyle/>
          <a:p>
            <a:pPr>
              <a:defRPr/>
            </a:pPr>
            <a:fld id="{9BB8CF93-AFFF-496C-A2D6-FCDA4344B2F4}" type="slidenum">
              <a:rPr lang="en-US" smtClean="0"/>
              <a:pPr>
                <a:defRPr/>
              </a:pPr>
              <a:t>63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dirty="0" smtClean="0"/>
              <a:t>Para lavar sus manos correctamente puede requerir de los siguientes pasos: 1) moje sus manos preferentemente con agua caliente; 2) aplique jabón; 3) lave perfectamente sus manos por al menos 20 segundos, ponga particular atención en las arrugas de la piel y uñas; 4) enjuague; 5) seque con toalla limpia; 6) por último cierre la llave con una toalla limpia para evitar tocarla con la mano limpia. </a:t>
            </a:r>
            <a:r>
              <a:rPr lang="es-ES" dirty="0" smtClean="0"/>
              <a:t>Hoy vamos a utilizar un producto llamado "</a:t>
            </a:r>
            <a:r>
              <a:rPr lang="es-ES" dirty="0" err="1" smtClean="0"/>
              <a:t>GloGerm</a:t>
            </a:r>
            <a:r>
              <a:rPr lang="es-ES" baseline="30000" dirty="0" smtClean="0"/>
              <a:t>®</a:t>
            </a:r>
            <a:r>
              <a:rPr lang="es-ES" dirty="0" smtClean="0"/>
              <a:t>" para simular que es lo sucede en nuestras manos cuando</a:t>
            </a:r>
            <a:r>
              <a:rPr lang="es-ES" baseline="0" dirty="0" smtClean="0"/>
              <a:t> están </a:t>
            </a:r>
            <a:r>
              <a:rPr lang="es-ES" dirty="0" smtClean="0"/>
              <a:t>sucias, nos daremos cuenta que no son fáciles de lavar, a menos que siga estos pasos.</a:t>
            </a:r>
            <a:endParaRPr lang="en-US" dirty="0" smtClean="0"/>
          </a:p>
        </p:txBody>
      </p:sp>
      <p:sp>
        <p:nvSpPr>
          <p:cNvPr id="4" name="Slide Number Placeholder 3"/>
          <p:cNvSpPr>
            <a:spLocks noGrp="1"/>
          </p:cNvSpPr>
          <p:nvPr>
            <p:ph type="sldNum" sz="quarter" idx="5"/>
          </p:nvPr>
        </p:nvSpPr>
        <p:spPr/>
        <p:txBody>
          <a:bodyPr/>
          <a:lstStyle/>
          <a:p>
            <a:pPr>
              <a:defRPr/>
            </a:pPr>
            <a:fld id="{54CE2B13-09F2-41E1-AB53-4730F262914F}"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ES" smtClean="0"/>
              <a:t>En muchas granjas el patrón quiere que los empleados usen guantes para reducir al mínimo la propagación de los gérmenes de un animal a otro. Nuestras manos tienen muchas arrugas donde pueden encontrarse bacterias, sobre todo cuando trabajamos durante el invierno cuando las manos se resecan y agrietan. Una mano con guantes es una superficie mucho más lisa, que es mucho más fácil de limpiar.</a:t>
            </a:r>
            <a:endParaRPr lang="en-US" smtClean="0"/>
          </a:p>
        </p:txBody>
      </p:sp>
      <p:sp>
        <p:nvSpPr>
          <p:cNvPr id="4" name="Slide Number Placeholder 3"/>
          <p:cNvSpPr>
            <a:spLocks noGrp="1"/>
          </p:cNvSpPr>
          <p:nvPr>
            <p:ph type="sldNum" sz="quarter" idx="5"/>
          </p:nvPr>
        </p:nvSpPr>
        <p:spPr/>
        <p:txBody>
          <a:bodyPr/>
          <a:lstStyle/>
          <a:p>
            <a:pPr>
              <a:defRPr/>
            </a:pPr>
            <a:fld id="{B8AA10CC-0879-492E-8A07-5530EB1B344E}"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s-MX" smtClean="0"/>
              <a:t>Una mano sucia puede ser el medio perfecto de contaminación entre una vaca y la ordeñadora. En la foto la mano contiene “GloGerm” la cual se observa con la luz negra. Note como el “GloGerm” se encuentra entre las arrugas del dedo medio.</a:t>
            </a:r>
          </a:p>
        </p:txBody>
      </p:sp>
      <p:sp>
        <p:nvSpPr>
          <p:cNvPr id="4" name="Slide Number Placeholder 3"/>
          <p:cNvSpPr>
            <a:spLocks noGrp="1"/>
          </p:cNvSpPr>
          <p:nvPr>
            <p:ph type="sldNum" sz="quarter" idx="5"/>
          </p:nvPr>
        </p:nvSpPr>
        <p:spPr/>
        <p:txBody>
          <a:bodyPr/>
          <a:lstStyle/>
          <a:p>
            <a:pPr>
              <a:defRPr/>
            </a:pPr>
            <a:fld id="{536F6B41-8845-4C1F-B781-43F6A4332A4A}"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918325"/>
            <a:chOff x="0" y="0"/>
            <a:chExt cx="5760" cy="4358"/>
          </a:xfrm>
        </p:grpSpPr>
        <p:sp>
          <p:nvSpPr>
            <p:cNvPr id="5"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6"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7"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8"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9" name="Freeform 6"/>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0" name="Freeform 7"/>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11"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12" name="Freeform 9"/>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pic>
        <p:nvPicPr>
          <p:cNvPr id="13" name="Picture 19" descr="AgriLife%20EXTENSION%20logo%20(2-color)"/>
          <p:cNvPicPr>
            <a:picLocks noChangeAspect="1" noChangeArrowheads="1"/>
          </p:cNvPicPr>
          <p:nvPr userDrawn="1"/>
        </p:nvPicPr>
        <p:blipFill>
          <a:blip r:embed="rId2" cstate="screen"/>
          <a:srcRect/>
          <a:stretch>
            <a:fillRect/>
          </a:stretch>
        </p:blipFill>
        <p:spPr bwMode="auto">
          <a:xfrm>
            <a:off x="6553200" y="6172200"/>
            <a:ext cx="2362200" cy="577850"/>
          </a:xfrm>
          <a:prstGeom prst="rect">
            <a:avLst/>
          </a:prstGeom>
          <a:noFill/>
          <a:ln w="9525">
            <a:noFill/>
            <a:miter lim="800000"/>
            <a:headEnd/>
            <a:tailEnd/>
          </a:ln>
        </p:spPr>
      </p:pic>
      <p:pic>
        <p:nvPicPr>
          <p:cNvPr id="14" name="Picture 27" descr="FAZD-Center-logo-Nov-2008.jpg"/>
          <p:cNvPicPr>
            <a:picLocks noChangeAspect="1"/>
          </p:cNvPicPr>
          <p:nvPr userDrawn="1"/>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sp>
        <p:nvSpPr>
          <p:cNvPr id="3082" name="Rectangle 10"/>
          <p:cNvSpPr>
            <a:spLocks noGrp="1" noChangeArrowheads="1"/>
          </p:cNvSpPr>
          <p:nvPr>
            <p:ph type="ctrTitle"/>
          </p:nvPr>
        </p:nvSpPr>
        <p:spPr>
          <a:xfrm>
            <a:off x="685800" y="2286000"/>
            <a:ext cx="7772400" cy="1143000"/>
          </a:xfrm>
        </p:spPr>
        <p:txBody>
          <a:bodyPr/>
          <a:lstStyle>
            <a:lvl1pPr>
              <a:defRPr b="1"/>
            </a:lvl1pPr>
          </a:lstStyle>
          <a:p>
            <a:r>
              <a:rPr lang="en-US" dirty="0"/>
              <a:t>Click to edit Master title style</a:t>
            </a:r>
          </a:p>
        </p:txBody>
      </p:sp>
      <p:sp>
        <p:nvSpPr>
          <p:cNvPr id="3083"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5" name="Rectangle 16"/>
          <p:cNvSpPr>
            <a:spLocks noGrp="1" noChangeArrowheads="1"/>
          </p:cNvSpPr>
          <p:nvPr>
            <p:ph type="dt" sz="quarter" idx="10"/>
          </p:nvPr>
        </p:nvSpPr>
        <p:spPr/>
        <p:txBody>
          <a:bodyPr/>
          <a:lstStyle>
            <a:lvl1pPr>
              <a:spcBef>
                <a:spcPct val="0"/>
              </a:spcBef>
              <a:defRPr sz="2500" baseline="0" dirty="0" smtClean="0">
                <a:solidFill>
                  <a:srgbClr val="FFFF00"/>
                </a:solidFill>
              </a:defRPr>
            </a:lvl1pPr>
          </a:lstStyle>
          <a:p>
            <a:pPr>
              <a:defRPr/>
            </a:pPr>
            <a:r>
              <a:rPr lang="en-US"/>
              <a:t>FAZD Logo</a:t>
            </a:r>
          </a:p>
        </p:txBody>
      </p:sp>
      <p:sp>
        <p:nvSpPr>
          <p:cNvPr id="16" name="Rectangle 17"/>
          <p:cNvSpPr>
            <a:spLocks noGrp="1" noChangeArrowheads="1"/>
          </p:cNvSpPr>
          <p:nvPr>
            <p:ph type="ftr" sz="quarter" idx="11"/>
          </p:nvPr>
        </p:nvSpPr>
        <p:spPr/>
        <p:txBody>
          <a:bodyPr/>
          <a:lstStyle>
            <a:lvl1pPr>
              <a:spcBef>
                <a:spcPct val="0"/>
              </a:spcBef>
              <a:defRPr/>
            </a:lvl1pPr>
          </a:lstStyle>
          <a:p>
            <a:pPr>
              <a:defRPr/>
            </a:pPr>
            <a:endParaRPr lang="en-US"/>
          </a:p>
        </p:txBody>
      </p:sp>
      <p:sp>
        <p:nvSpPr>
          <p:cNvPr id="17" name="Rectangle 18"/>
          <p:cNvSpPr>
            <a:spLocks noGrp="1" noChangeArrowheads="1"/>
          </p:cNvSpPr>
          <p:nvPr>
            <p:ph type="sldNum" sz="quarter" idx="12"/>
          </p:nvPr>
        </p:nvSpPr>
        <p:spPr/>
        <p:txBody>
          <a:bodyPr/>
          <a:lstStyle>
            <a:lvl1pPr>
              <a:spcBef>
                <a:spcPct val="0"/>
              </a:spcBef>
              <a:defRPr/>
            </a:lvl1pPr>
          </a:lstStyle>
          <a:p>
            <a:pPr>
              <a:defRPr/>
            </a:pPr>
            <a:fld id="{7970D59E-6D55-4747-9DB6-C2CF52A457A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CC9AB39-BA47-4B53-964A-B51BE92D30A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373D63-35C0-4DCA-BA34-C7EE1E151BC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D3AED-1A66-49D4-892F-4C54D4C865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5BA743C-645C-41A1-AA14-CEA2A01FB1C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2CFF0DE-94B3-429D-B9F3-9D9814FB3A2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00C5C81-2F31-4C07-94B5-523DA110469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Rectangle 12"/>
          <p:cNvSpPr>
            <a:spLocks noGrp="1" noChangeArrowheads="1"/>
          </p:cNvSpPr>
          <p:nvPr>
            <p:ph type="dt" sz="half" idx="10"/>
          </p:nvPr>
        </p:nvSpPr>
        <p:spPr>
          <a:ln/>
        </p:spPr>
        <p:txBody>
          <a:bodyPr/>
          <a:lstStyle>
            <a:lvl1pPr>
              <a:defRPr/>
            </a:lvl1pPr>
          </a:lstStyle>
          <a:p>
            <a:pPr>
              <a:defRPr/>
            </a:pPr>
            <a:r>
              <a:rPr lang="en-US"/>
              <a:t>FAZD Logo</a:t>
            </a: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8DF9098-9B0D-42CF-8EEA-83E263A9BC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FDD2719-9671-415B-AF24-77A79F421D4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394C1E0-43D2-4541-9AF7-4C1E6E201B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6536D84-5E3F-4740-BD45-7BAD6B5DB5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99E9B40-6B69-4365-95FB-DD05EA63509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0" y="0"/>
            <a:ext cx="9144000" cy="6918325"/>
            <a:chOff x="0" y="0"/>
            <a:chExt cx="5760" cy="4358"/>
          </a:xfrm>
        </p:grpSpPr>
        <p:sp>
          <p:nvSpPr>
            <p:cNvPr id="2050" name="Rectangle 2"/>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cs typeface="+mn-cs"/>
              </a:endParaRPr>
            </a:p>
          </p:txBody>
        </p:sp>
        <p:sp>
          <p:nvSpPr>
            <p:cNvPr id="2051" name="Freeform 3"/>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cs typeface="+mn-cs"/>
              </a:endParaRPr>
            </a:p>
          </p:txBody>
        </p:sp>
        <p:sp>
          <p:nvSpPr>
            <p:cNvPr id="2052" name="Freeform 4"/>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3" name="Freeform 5"/>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cs typeface="+mn-cs"/>
              </a:endParaRPr>
            </a:p>
          </p:txBody>
        </p:sp>
        <p:sp>
          <p:nvSpPr>
            <p:cNvPr id="2054" name="Freeform 6"/>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5" name="Freeform 7"/>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cs typeface="+mn-cs"/>
              </a:endParaRPr>
            </a:p>
          </p:txBody>
        </p:sp>
        <p:sp>
          <p:nvSpPr>
            <p:cNvPr id="2056" name="Freeform 8"/>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sp>
          <p:nvSpPr>
            <p:cNvPr id="2057" name="Freeform 9"/>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cs typeface="+mn-cs"/>
              </a:endParaRPr>
            </a:p>
          </p:txBody>
        </p:sp>
      </p:grpSp>
      <p:sp>
        <p:nvSpPr>
          <p:cNvPr id="1027" name="Rectangle 10"/>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60"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2500" baseline="0" dirty="0" smtClean="0">
                <a:solidFill>
                  <a:srgbClr val="FFFF00"/>
                </a:solidFill>
                <a:cs typeface="+mn-cs"/>
              </a:defRPr>
            </a:lvl1pPr>
          </a:lstStyle>
          <a:p>
            <a:pPr>
              <a:defRPr/>
            </a:pPr>
            <a:r>
              <a:rPr lang="en-US"/>
              <a:t>FAZD Logo</a:t>
            </a:r>
          </a:p>
        </p:txBody>
      </p:sp>
      <p:sp>
        <p:nvSpPr>
          <p:cNvPr id="20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cs typeface="+mn-cs"/>
              </a:defRPr>
            </a:lvl1pPr>
          </a:lstStyle>
          <a:p>
            <a:pPr>
              <a:defRPr/>
            </a:pPr>
            <a:endParaRPr lang="en-US"/>
          </a:p>
        </p:txBody>
      </p:sp>
      <p:sp>
        <p:nvSpPr>
          <p:cNvPr id="2062"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cs typeface="+mn-cs"/>
              </a:defRPr>
            </a:lvl1pPr>
          </a:lstStyle>
          <a:p>
            <a:pPr>
              <a:defRPr/>
            </a:pPr>
            <a:fld id="{486818BD-9A7F-4992-8484-860C3373E2A4}" type="slidenum">
              <a:rPr lang="en-US"/>
              <a:pPr>
                <a:defRPr/>
              </a:pPr>
              <a:t>‹#›</a:t>
            </a:fld>
            <a:endParaRPr lang="en-US"/>
          </a:p>
        </p:txBody>
      </p:sp>
      <p:sp>
        <p:nvSpPr>
          <p:cNvPr id="1031" name="Rectangle 1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17" descr="AgriLife%20EXTENSION%20logo%20(2-color)"/>
          <p:cNvPicPr>
            <a:picLocks noChangeAspect="1" noChangeArrowheads="1"/>
          </p:cNvPicPr>
          <p:nvPr userDrawn="1"/>
        </p:nvPicPr>
        <p:blipFill>
          <a:blip r:embed="rId14" cstate="screen"/>
          <a:srcRect/>
          <a:stretch>
            <a:fillRect/>
          </a:stretch>
        </p:blipFill>
        <p:spPr bwMode="auto">
          <a:xfrm>
            <a:off x="6629400" y="6096000"/>
            <a:ext cx="2362200" cy="577850"/>
          </a:xfrm>
          <a:prstGeom prst="rect">
            <a:avLst/>
          </a:prstGeom>
          <a:noFill/>
          <a:ln w="9525">
            <a:noFill/>
            <a:miter lim="800000"/>
            <a:headEnd/>
            <a:tailEnd/>
          </a:ln>
        </p:spPr>
      </p:pic>
      <p:pic>
        <p:nvPicPr>
          <p:cNvPr id="1033" name="Picture 16" descr="FAZD-Center-logo-Nov-2008.jpg"/>
          <p:cNvPicPr>
            <a:picLocks noChangeAspect="1"/>
          </p:cNvPicPr>
          <p:nvPr userDrawn="1"/>
        </p:nvPicPr>
        <p:blipFill>
          <a:blip r:embed="rId15" cstate="screen"/>
          <a:srcRect/>
          <a:stretch>
            <a:fillRect/>
          </a:stretch>
        </p:blipFill>
        <p:spPr bwMode="auto">
          <a:xfrm>
            <a:off x="304800" y="5867400"/>
            <a:ext cx="2097088" cy="8731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4" r:id="rId1"/>
    <p:sldLayoutId id="2147483671" r:id="rId2"/>
    <p:sldLayoutId id="2147483672" r:id="rId3"/>
    <p:sldLayoutId id="2147483675" r:id="rId4"/>
    <p:sldLayoutId id="2147483673" r:id="rId5"/>
    <p:sldLayoutId id="2147483676" r:id="rId6"/>
    <p:sldLayoutId id="2147483677" r:id="rId7"/>
    <p:sldLayoutId id="2147483678" r:id="rId8"/>
    <p:sldLayoutId id="2147483679" r:id="rId9"/>
    <p:sldLayoutId id="2147483680" r:id="rId10"/>
    <p:sldLayoutId id="2147483681" r:id="rId11"/>
    <p:sldLayoutId id="2147483682" r:id="rId12"/>
  </p:sldLayoutIdLst>
  <p:txStyles>
    <p:titleStyle>
      <a:lvl1pPr algn="ctr" rtl="0" eaLnBrk="0" fontAlgn="base" hangingPunct="0">
        <a:spcBef>
          <a:spcPct val="0"/>
        </a:spcBef>
        <a:spcAft>
          <a:spcPct val="0"/>
        </a:spcAft>
        <a:defRPr sz="4400">
          <a:solidFill>
            <a:srgbClr val="FFFF00"/>
          </a:solidFill>
          <a:latin typeface="Comic Sans MS" pitchFamily="66" charset="0"/>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0.xml"/><Relationship Id="rId7"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audio" Target="../media/audio10.wav"/><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10.pn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audio" Target="../media/audio11.wav"/><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audio" Target="../media/audio12.wav"/><Relationship Id="rId6" Type="http://schemas.openxmlformats.org/officeDocument/2006/relationships/image" Target="../media/image10.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audio" Target="../media/audio13.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audio" Target="../media/audio14.wav"/><Relationship Id="rId5" Type="http://schemas.openxmlformats.org/officeDocument/2006/relationships/image" Target="../media/image10.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audio" Target="../media/audio15.wav"/><Relationship Id="rId5" Type="http://schemas.openxmlformats.org/officeDocument/2006/relationships/image" Target="../media/image1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media/audio16.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audio" Target="../media/audio17.wav"/><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10.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1.wav"/><Relationship Id="rId5" Type="http://schemas.openxmlformats.org/officeDocument/2006/relationships/image" Target="../media/image10.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audio" Target="../media/audio23.wav"/><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audio" Target="../media/audio24.wav"/><Relationship Id="rId6" Type="http://schemas.openxmlformats.org/officeDocument/2006/relationships/image" Target="../media/image2.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audio" Target="../media/audio25.wav"/><Relationship Id="rId5" Type="http://schemas.openxmlformats.org/officeDocument/2006/relationships/image" Target="../media/image10.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audio" Target="../media/audio26.wav"/><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image" Target="../media/image10.png"/><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9.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0.xml"/><Relationship Id="rId7" Type="http://schemas.openxmlformats.org/officeDocument/2006/relationships/image" Target="../media/image59.jpeg"/><Relationship Id="rId2" Type="http://schemas.openxmlformats.org/officeDocument/2006/relationships/slideLayout" Target="../slideLayouts/slideLayout4.xml"/><Relationship Id="rId1" Type="http://schemas.openxmlformats.org/officeDocument/2006/relationships/audio" Target="../media/audio30.wav"/><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audio" Target="../media/audio31.wav"/><Relationship Id="rId5" Type="http://schemas.openxmlformats.org/officeDocument/2006/relationships/image" Target="../media/image10.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audio" Target="../media/audio32.wav"/><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10.pn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6" Type="http://schemas.openxmlformats.org/officeDocument/2006/relationships/image" Target="../media/image10.pn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10.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audio" Target="../media/audio38.wav"/><Relationship Id="rId5" Type="http://schemas.openxmlformats.org/officeDocument/2006/relationships/image" Target="../media/image10.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audio" Target="../media/audio39.wav"/><Relationship Id="rId6" Type="http://schemas.openxmlformats.org/officeDocument/2006/relationships/image" Target="../media/image10.png"/><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audio" Target="../media/audio40.wav"/><Relationship Id="rId6" Type="http://schemas.openxmlformats.org/officeDocument/2006/relationships/image" Target="../media/image10.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audio" Target="../media/audio41.wav"/><Relationship Id="rId5" Type="http://schemas.openxmlformats.org/officeDocument/2006/relationships/image" Target="../media/image10.pn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audio" Target="../media/audio42.wav"/><Relationship Id="rId5" Type="http://schemas.openxmlformats.org/officeDocument/2006/relationships/image" Target="../media/image10.pn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44.wav"/><Relationship Id="rId5" Type="http://schemas.openxmlformats.org/officeDocument/2006/relationships/image" Target="../media/image75.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media/audio47.wav"/><Relationship Id="rId5" Type="http://schemas.openxmlformats.org/officeDocument/2006/relationships/image" Target="../media/image10.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audio" Target="../media/audio48.wav"/><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audio" Target="../media/audio49.wav"/><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audio" Target="../media/audio5.wav"/><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audio" Target="../media/audio50.wav"/><Relationship Id="rId5" Type="http://schemas.openxmlformats.org/officeDocument/2006/relationships/image" Target="../media/image10.pn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1.xml"/><Relationship Id="rId7" Type="http://schemas.openxmlformats.org/officeDocument/2006/relationships/image" Target="../media/image87.jpeg"/><Relationship Id="rId2" Type="http://schemas.openxmlformats.org/officeDocument/2006/relationships/slideLayout" Target="../slideLayouts/slideLayout4.xml"/><Relationship Id="rId1" Type="http://schemas.openxmlformats.org/officeDocument/2006/relationships/audio" Target="../media/audio51.wav"/><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comments" Target="../comments/commen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audio" Target="../media/audio52.wav"/><Relationship Id="rId5" Type="http://schemas.openxmlformats.org/officeDocument/2006/relationships/image" Target="../media/image10.png"/><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audio" Target="../media/audio53.wav"/><Relationship Id="rId6" Type="http://schemas.openxmlformats.org/officeDocument/2006/relationships/image" Target="../media/image10.png"/><Relationship Id="rId5" Type="http://schemas.openxmlformats.org/officeDocument/2006/relationships/image" Target="../media/image90.jpeg"/><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audio" Target="../media/audio54.wav"/><Relationship Id="rId5" Type="http://schemas.openxmlformats.org/officeDocument/2006/relationships/image" Target="../media/image10.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5.xml"/><Relationship Id="rId7" Type="http://schemas.openxmlformats.org/officeDocument/2006/relationships/image" Target="../media/image95.jpeg"/><Relationship Id="rId2" Type="http://schemas.openxmlformats.org/officeDocument/2006/relationships/slideLayout" Target="../slideLayouts/slideLayout4.xml"/><Relationship Id="rId1" Type="http://schemas.openxmlformats.org/officeDocument/2006/relationships/audio" Target="../media/audio55.wav"/><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notesSlide" Target="../notesSlides/notesSlide56.xml"/><Relationship Id="rId7" Type="http://schemas.openxmlformats.org/officeDocument/2006/relationships/image" Target="../media/image99.jpeg"/><Relationship Id="rId2" Type="http://schemas.openxmlformats.org/officeDocument/2006/relationships/slideLayout" Target="../slideLayouts/slideLayout5.xml"/><Relationship Id="rId1" Type="http://schemas.openxmlformats.org/officeDocument/2006/relationships/audio" Target="../media/audio56.wav"/><Relationship Id="rId6" Type="http://schemas.openxmlformats.org/officeDocument/2006/relationships/image" Target="../media/image98.jpeg"/><Relationship Id="rId5" Type="http://schemas.openxmlformats.org/officeDocument/2006/relationships/image" Target="../media/image97.jpeg"/><Relationship Id="rId10" Type="http://schemas.openxmlformats.org/officeDocument/2006/relationships/image" Target="../media/image10.png"/><Relationship Id="rId4" Type="http://schemas.openxmlformats.org/officeDocument/2006/relationships/image" Target="../media/image96.jpeg"/><Relationship Id="rId9"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05.png"/><Relationship Id="rId2" Type="http://schemas.openxmlformats.org/officeDocument/2006/relationships/slideLayout" Target="../slideLayouts/slideLayout4.xml"/><Relationship Id="rId1" Type="http://schemas.openxmlformats.org/officeDocument/2006/relationships/audio" Target="../media/audio57.wav"/><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audio" Target="../media/audio58.wav"/><Relationship Id="rId5" Type="http://schemas.openxmlformats.org/officeDocument/2006/relationships/image" Target="../media/image10.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audio" Target="../media/audio59.wav"/><Relationship Id="rId5" Type="http://schemas.openxmlformats.org/officeDocument/2006/relationships/image" Target="../media/image10.pn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6.wav"/><Relationship Id="rId5" Type="http://schemas.openxmlformats.org/officeDocument/2006/relationships/image" Target="../media/image10.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audio" Target="../media/audio60.wav"/><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audio" Target="../media/audio61.wav"/><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notesSlide" Target="../notesSlides/notesSlide62.xml"/><Relationship Id="rId7" Type="http://schemas.openxmlformats.org/officeDocument/2006/relationships/image" Target="../media/image110.png"/><Relationship Id="rId2" Type="http://schemas.openxmlformats.org/officeDocument/2006/relationships/slideLayout" Target="../slideLayouts/slideLayout8.xml"/><Relationship Id="rId1" Type="http://schemas.openxmlformats.org/officeDocument/2006/relationships/audio" Target="../media/audio62.wav"/><Relationship Id="rId6" Type="http://schemas.openxmlformats.org/officeDocument/2006/relationships/image" Target="../media/image109.jpeg"/><Relationship Id="rId11" Type="http://schemas.openxmlformats.org/officeDocument/2006/relationships/image" Target="../media/image10.png"/><Relationship Id="rId5" Type="http://schemas.openxmlformats.org/officeDocument/2006/relationships/image" Target="../media/image108.png"/><Relationship Id="rId10" Type="http://schemas.openxmlformats.org/officeDocument/2006/relationships/image" Target="../media/image4.png"/><Relationship Id="rId4" Type="http://schemas.openxmlformats.org/officeDocument/2006/relationships/image" Target="../media/image107.jpeg"/><Relationship Id="rId9"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audio" Target="../media/audio7.wav"/><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audio8.wav"/><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audio" Target="../media/audio9.wav"/><Relationship Id="rId5" Type="http://schemas.openxmlformats.org/officeDocument/2006/relationships/image" Target="../media/image10.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685800" y="457200"/>
            <a:ext cx="7772400" cy="1905000"/>
          </a:xfrm>
        </p:spPr>
        <p:txBody>
          <a:bodyPr/>
          <a:lstStyle/>
          <a:p>
            <a:pPr eaLnBrk="1" hangingPunct="1"/>
            <a:r>
              <a:rPr lang="es-MX" dirty="0" smtClean="0"/>
              <a:t>Defendiendo la Calidad de la Leche en la Ordeña</a:t>
            </a:r>
          </a:p>
        </p:txBody>
      </p:sp>
      <p:pic>
        <p:nvPicPr>
          <p:cNvPr id="11267" name="Picture 5" descr="FAZD-Center-logo-Nov-2008.jpg"/>
          <p:cNvPicPr>
            <a:picLocks noChangeAspect="1"/>
          </p:cNvPicPr>
          <p:nvPr/>
        </p:nvPicPr>
        <p:blipFill>
          <a:blip r:embed="rId4" cstate="screen"/>
          <a:srcRect/>
          <a:stretch>
            <a:fillRect/>
          </a:stretch>
        </p:blipFill>
        <p:spPr bwMode="auto">
          <a:xfrm>
            <a:off x="304800" y="5867400"/>
            <a:ext cx="2097088" cy="873125"/>
          </a:xfrm>
          <a:prstGeom prst="rect">
            <a:avLst/>
          </a:prstGeom>
          <a:noFill/>
          <a:ln w="9525">
            <a:noFill/>
            <a:miter lim="800000"/>
            <a:headEnd/>
            <a:tailEnd/>
          </a:ln>
        </p:spPr>
      </p:pic>
      <p:sp>
        <p:nvSpPr>
          <p:cNvPr id="11268" name="Rectangle 3"/>
          <p:cNvSpPr>
            <a:spLocks noGrp="1" noChangeArrowheads="1"/>
          </p:cNvSpPr>
          <p:nvPr>
            <p:ph type="subTitle" idx="1"/>
          </p:nvPr>
        </p:nvSpPr>
        <p:spPr>
          <a:xfrm>
            <a:off x="152400" y="2362200"/>
            <a:ext cx="8839200" cy="2819400"/>
          </a:xfrm>
        </p:spPr>
        <p:txBody>
          <a:bodyPr/>
          <a:lstStyle/>
          <a:p>
            <a:pPr eaLnBrk="1" hangingPunct="1"/>
            <a:r>
              <a:rPr lang="es-MX" sz="2800" dirty="0" smtClean="0"/>
              <a:t>Ellen Jordan, </a:t>
            </a:r>
            <a:r>
              <a:rPr lang="es-MX" sz="2800" dirty="0" err="1" smtClean="0"/>
              <a:t>PhD</a:t>
            </a:r>
            <a:r>
              <a:rPr lang="es-MX" sz="2800" dirty="0" smtClean="0"/>
              <a:t>; Ralph Bruno, DVM, MS; Juan  Hernández-Rivera,  </a:t>
            </a:r>
            <a:r>
              <a:rPr lang="es-MX" sz="2800" dirty="0" err="1" smtClean="0"/>
              <a:t>PhD</a:t>
            </a:r>
            <a:r>
              <a:rPr lang="es-MX" sz="2800" dirty="0" smtClean="0"/>
              <a:t>; y Kevin Lager, MS </a:t>
            </a:r>
          </a:p>
          <a:p>
            <a:pPr eaLnBrk="1" hangingPunct="1"/>
            <a:r>
              <a:rPr lang="es-MX" sz="2800" dirty="0" smtClean="0"/>
              <a:t>- Servicio de Extensión de la Texas </a:t>
            </a:r>
            <a:r>
              <a:rPr lang="es-MX" sz="2800" dirty="0" err="1" smtClean="0"/>
              <a:t>AgriLife</a:t>
            </a:r>
            <a:endParaRPr lang="es-MX" sz="2800" dirty="0" smtClean="0"/>
          </a:p>
          <a:p>
            <a:pPr eaLnBrk="1" hangingPunct="1"/>
            <a:endParaRPr lang="es-MX" sz="2200" dirty="0" smtClean="0"/>
          </a:p>
          <a:p>
            <a:pPr eaLnBrk="1" hangingPunct="1"/>
            <a:r>
              <a:rPr lang="es-MX" sz="2200" dirty="0" smtClean="0"/>
              <a:t>Mireille Chahine, </a:t>
            </a:r>
            <a:r>
              <a:rPr lang="es-MX" sz="2200" dirty="0" err="1" smtClean="0"/>
              <a:t>PhD</a:t>
            </a:r>
            <a:r>
              <a:rPr lang="es-MX" sz="2200" dirty="0" smtClean="0"/>
              <a:t> – Universidad de Idaho</a:t>
            </a:r>
          </a:p>
          <a:p>
            <a:pPr eaLnBrk="1" hangingPunct="1"/>
            <a:r>
              <a:rPr lang="es-MX" sz="2200" dirty="0" smtClean="0"/>
              <a:t>Robert </a:t>
            </a:r>
            <a:r>
              <a:rPr lang="es-MX" sz="2200" dirty="0" err="1" smtClean="0"/>
              <a:t>Hagevoort</a:t>
            </a:r>
            <a:r>
              <a:rPr lang="es-MX" sz="2200" dirty="0" smtClean="0"/>
              <a:t>, </a:t>
            </a:r>
            <a:r>
              <a:rPr lang="es-MX" sz="2200" dirty="0" err="1" smtClean="0"/>
              <a:t>PhD</a:t>
            </a:r>
            <a:r>
              <a:rPr lang="es-MX" sz="2200" dirty="0" smtClean="0"/>
              <a:t> – Universidad Estatal de Nuevo México</a:t>
            </a:r>
          </a:p>
          <a:p>
            <a:pPr eaLnBrk="1" hangingPunct="1"/>
            <a:endParaRPr lang="en-US" sz="1200" dirty="0" smtClean="0"/>
          </a:p>
          <a:p>
            <a:pPr eaLnBrk="1" hangingPunct="1"/>
            <a:r>
              <a:rPr lang="en-US" sz="1200" dirty="0" smtClean="0"/>
              <a:t>Las </a:t>
            </a:r>
            <a:r>
              <a:rPr lang="en-US" sz="1200" dirty="0" err="1" smtClean="0"/>
              <a:t>entidades</a:t>
            </a:r>
            <a:r>
              <a:rPr lang="en-US" sz="1200" dirty="0" smtClean="0"/>
              <a:t> </a:t>
            </a:r>
            <a:r>
              <a:rPr lang="en-US" sz="1200" dirty="0" err="1" smtClean="0"/>
              <a:t>envueltas</a:t>
            </a:r>
            <a:r>
              <a:rPr lang="en-US" sz="1200" dirty="0" smtClean="0"/>
              <a:t> en el </a:t>
            </a:r>
            <a:r>
              <a:rPr lang="en-US" sz="1200" dirty="0" err="1" smtClean="0"/>
              <a:t>desarrollo</a:t>
            </a:r>
            <a:r>
              <a:rPr lang="en-US" sz="1200" dirty="0" smtClean="0"/>
              <a:t> de </a:t>
            </a:r>
            <a:r>
              <a:rPr lang="en-US" sz="1200" dirty="0" err="1" smtClean="0"/>
              <a:t>este</a:t>
            </a:r>
            <a:r>
              <a:rPr lang="en-US" sz="1200" dirty="0" smtClean="0"/>
              <a:t> material no </a:t>
            </a:r>
            <a:r>
              <a:rPr lang="en-US" sz="1200" dirty="0" err="1" smtClean="0"/>
              <a:t>soportan</a:t>
            </a:r>
            <a:r>
              <a:rPr lang="en-US" sz="1200" dirty="0" smtClean="0"/>
              <a:t> un </a:t>
            </a:r>
            <a:r>
              <a:rPr lang="en-US" sz="1200" dirty="0" err="1" smtClean="0"/>
              <a:t>producto</a:t>
            </a:r>
            <a:r>
              <a:rPr lang="en-US" sz="1200" dirty="0" smtClean="0"/>
              <a:t> </a:t>
            </a:r>
            <a:r>
              <a:rPr lang="en-US" sz="1200" dirty="0" err="1" smtClean="0"/>
              <a:t>sobre</a:t>
            </a:r>
            <a:r>
              <a:rPr lang="en-US" sz="1200" dirty="0" smtClean="0"/>
              <a:t> </a:t>
            </a:r>
            <a:r>
              <a:rPr lang="en-US" sz="1200" dirty="0" err="1" smtClean="0"/>
              <a:t>otro</a:t>
            </a:r>
            <a:r>
              <a:rPr lang="en-US" sz="1200" dirty="0" smtClean="0"/>
              <a:t> y </a:t>
            </a:r>
            <a:r>
              <a:rPr lang="en-US" sz="1200" dirty="0" err="1" smtClean="0"/>
              <a:t>cualquier</a:t>
            </a:r>
            <a:r>
              <a:rPr lang="en-US" sz="1200" dirty="0" smtClean="0"/>
              <a:t> </a:t>
            </a:r>
            <a:r>
              <a:rPr lang="en-US" sz="1200" dirty="0" err="1" smtClean="0"/>
              <a:t>mención</a:t>
            </a:r>
            <a:r>
              <a:rPr lang="en-US" sz="1200" dirty="0" smtClean="0"/>
              <a:t> </a:t>
            </a:r>
            <a:r>
              <a:rPr lang="en-US" sz="1200" dirty="0" err="1" smtClean="0"/>
              <a:t>aquí</a:t>
            </a:r>
            <a:r>
              <a:rPr lang="en-US" sz="1200" dirty="0" smtClean="0"/>
              <a:t> </a:t>
            </a:r>
            <a:r>
              <a:rPr lang="en-US" sz="1200" dirty="0" err="1" smtClean="0"/>
              <a:t>significa</a:t>
            </a:r>
            <a:r>
              <a:rPr lang="en-US" sz="1200" dirty="0" smtClean="0"/>
              <a:t> solo un </a:t>
            </a:r>
            <a:r>
              <a:rPr lang="en-US" sz="1200" dirty="0" err="1" smtClean="0"/>
              <a:t>ejemplo</a:t>
            </a:r>
            <a:r>
              <a:rPr lang="en-US" sz="1200" dirty="0" smtClean="0"/>
              <a:t>, no </a:t>
            </a:r>
            <a:r>
              <a:rPr lang="en-US" sz="1200" dirty="0" err="1" smtClean="0"/>
              <a:t>una</a:t>
            </a:r>
            <a:r>
              <a:rPr lang="en-US" sz="1200" dirty="0" smtClean="0"/>
              <a:t> </a:t>
            </a:r>
            <a:r>
              <a:rPr lang="en-US" sz="1200" dirty="0" err="1" smtClean="0"/>
              <a:t>aprobación</a:t>
            </a:r>
            <a:r>
              <a:rPr lang="en-US" sz="1200" dirty="0" smtClean="0"/>
              <a:t>.</a:t>
            </a:r>
            <a:endParaRPr lang="es-MX" sz="1200" dirty="0" smtClean="0"/>
          </a:p>
        </p:txBody>
      </p:sp>
      <p:pic>
        <p:nvPicPr>
          <p:cNvPr id="11269" name="Picture 5" descr="FAZD-Center-logo-Nov-2008.jpg"/>
          <p:cNvPicPr>
            <a:picLocks noChangeAspect="1"/>
          </p:cNvPicPr>
          <p:nvPr/>
        </p:nvPicPr>
        <p:blipFill>
          <a:blip r:embed="rId4" cstate="screen"/>
          <a:srcRect/>
          <a:stretch>
            <a:fillRect/>
          </a:stretch>
        </p:blipFill>
        <p:spPr bwMode="auto">
          <a:xfrm>
            <a:off x="304800" y="5832475"/>
            <a:ext cx="2097088" cy="873125"/>
          </a:xfrm>
          <a:prstGeom prst="rect">
            <a:avLst/>
          </a:prstGeom>
          <a:noFill/>
          <a:ln w="9525">
            <a:noFill/>
            <a:miter lim="800000"/>
            <a:headEnd/>
            <a:tailEnd/>
          </a:ln>
        </p:spPr>
      </p:pic>
      <p:pic>
        <p:nvPicPr>
          <p:cNvPr id="11270" name="Picture 7" descr="NMlogo.jpg"/>
          <p:cNvPicPr>
            <a:picLocks noChangeAspect="1"/>
          </p:cNvPicPr>
          <p:nvPr/>
        </p:nvPicPr>
        <p:blipFill>
          <a:blip r:embed="rId5" cstate="screen"/>
          <a:srcRect/>
          <a:stretch>
            <a:fillRect/>
          </a:stretch>
        </p:blipFill>
        <p:spPr bwMode="auto">
          <a:xfrm>
            <a:off x="2590800" y="5878513"/>
            <a:ext cx="1466850" cy="839787"/>
          </a:xfrm>
          <a:prstGeom prst="rect">
            <a:avLst/>
          </a:prstGeom>
          <a:noFill/>
          <a:ln w="9525">
            <a:noFill/>
            <a:miter lim="800000"/>
            <a:headEnd/>
            <a:tailEnd/>
          </a:ln>
        </p:spPr>
      </p:pic>
      <p:pic>
        <p:nvPicPr>
          <p:cNvPr id="11271" name="Picture 8" descr="Univ of IdahoExt-GoldSilver_poster1.TIF"/>
          <p:cNvPicPr>
            <a:picLocks noChangeAspect="1"/>
          </p:cNvPicPr>
          <p:nvPr/>
        </p:nvPicPr>
        <p:blipFill>
          <a:blip r:embed="rId6" cstate="screen"/>
          <a:srcRect/>
          <a:stretch>
            <a:fillRect/>
          </a:stretch>
        </p:blipFill>
        <p:spPr bwMode="auto">
          <a:xfrm>
            <a:off x="4256088" y="6184900"/>
            <a:ext cx="2133600" cy="520700"/>
          </a:xfrm>
          <a:prstGeom prst="rect">
            <a:avLst/>
          </a:prstGeom>
          <a:noFill/>
          <a:ln w="9525">
            <a:noFill/>
            <a:miter lim="800000"/>
            <a:headEnd/>
            <a:tailEnd/>
          </a:ln>
        </p:spPr>
      </p:pic>
      <p:pic>
        <p:nvPicPr>
          <p:cNvPr id="8" name="R1">
            <a:hlinkClick r:id="" action="ppaction://media"/>
          </p:cNvPr>
          <p:cNvPicPr>
            <a:picLocks noRot="1" noChangeAspect="1"/>
          </p:cNvPicPr>
          <p:nvPr>
            <a:wavAudioFile r:embed="rId1" name="R1"/>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s-MX" smtClean="0"/>
              <a:t>El lavado no es suficiente</a:t>
            </a:r>
          </a:p>
        </p:txBody>
      </p:sp>
      <p:sp>
        <p:nvSpPr>
          <p:cNvPr id="3" name="Text Placeholder 2"/>
          <p:cNvSpPr>
            <a:spLocks noGrp="1"/>
          </p:cNvSpPr>
          <p:nvPr>
            <p:ph type="body" idx="1"/>
          </p:nvPr>
        </p:nvSpPr>
        <p:spPr>
          <a:xfrm>
            <a:off x="304800" y="1219200"/>
            <a:ext cx="4040188" cy="639763"/>
          </a:xfrm>
        </p:spPr>
        <p:txBody>
          <a:bodyPr/>
          <a:lstStyle/>
          <a:p>
            <a:pPr algn="ctr"/>
            <a:r>
              <a:rPr lang="es-MX" dirty="0" smtClean="0"/>
              <a:t>Sin guantes</a:t>
            </a:r>
            <a:endParaRPr lang="en-US" dirty="0" smtClean="0"/>
          </a:p>
        </p:txBody>
      </p:sp>
      <p:sp>
        <p:nvSpPr>
          <p:cNvPr id="5" name="Text Placeholder 4"/>
          <p:cNvSpPr>
            <a:spLocks noGrp="1"/>
          </p:cNvSpPr>
          <p:nvPr>
            <p:ph type="body" sz="quarter" idx="3"/>
          </p:nvPr>
        </p:nvSpPr>
        <p:spPr>
          <a:xfrm>
            <a:off x="5257800" y="1219200"/>
            <a:ext cx="3429000" cy="639763"/>
          </a:xfrm>
        </p:spPr>
        <p:txBody>
          <a:bodyPr/>
          <a:lstStyle/>
          <a:p>
            <a:pPr algn="ctr"/>
            <a:r>
              <a:rPr lang="es-MX" dirty="0" smtClean="0"/>
              <a:t>Con guantes</a:t>
            </a:r>
          </a:p>
        </p:txBody>
      </p:sp>
      <p:pic>
        <p:nvPicPr>
          <p:cNvPr id="10" name="Content Placeholder 9" descr="IMG_0203.JPG"/>
          <p:cNvPicPr>
            <a:picLocks noGrp="1" noChangeAspect="1"/>
          </p:cNvPicPr>
          <p:nvPr>
            <p:ph sz="quarter" idx="4"/>
          </p:nvPr>
        </p:nvPicPr>
        <p:blipFill>
          <a:blip r:embed="rId4" cstate="screen"/>
          <a:srcRect/>
          <a:stretch>
            <a:fillRect/>
          </a:stretch>
        </p:blipFill>
        <p:spPr>
          <a:xfrm>
            <a:off x="2438400" y="2639616"/>
            <a:ext cx="3355975" cy="2237184"/>
          </a:xfrm>
          <a:scene3d>
            <a:camera prst="orthographicFront">
              <a:rot lat="0" lon="0" rev="16200000"/>
            </a:camera>
            <a:lightRig rig="threePt" dir="t"/>
          </a:scene3d>
        </p:spPr>
      </p:pic>
      <p:pic>
        <p:nvPicPr>
          <p:cNvPr id="9" name="Content Placeholder 8" descr="IMG_0202.JPG"/>
          <p:cNvPicPr>
            <a:picLocks noGrp="1" noChangeAspect="1"/>
          </p:cNvPicPr>
          <p:nvPr>
            <p:ph sz="half" idx="2"/>
          </p:nvPr>
        </p:nvPicPr>
        <p:blipFill>
          <a:blip r:embed="rId5" cstate="screen"/>
          <a:srcRect/>
          <a:stretch>
            <a:fillRect/>
          </a:stretch>
        </p:blipFill>
        <p:spPr>
          <a:xfrm>
            <a:off x="1219200" y="3657600"/>
            <a:ext cx="1828800" cy="1951038"/>
          </a:xfrm>
        </p:spPr>
      </p:pic>
      <p:pic>
        <p:nvPicPr>
          <p:cNvPr id="11" name="Picture 10" descr="IMG_0208.JPG"/>
          <p:cNvPicPr>
            <a:picLocks noChangeAspect="1"/>
          </p:cNvPicPr>
          <p:nvPr/>
        </p:nvPicPr>
        <p:blipFill>
          <a:blip r:embed="rId6" cstate="screen"/>
          <a:srcRect/>
          <a:stretch>
            <a:fillRect/>
          </a:stretch>
        </p:blipFill>
        <p:spPr bwMode="auto">
          <a:xfrm>
            <a:off x="2514600" y="5105400"/>
            <a:ext cx="2032000" cy="1524000"/>
          </a:xfrm>
          <a:prstGeom prst="rect">
            <a:avLst/>
          </a:prstGeom>
          <a:noFill/>
          <a:ln w="9525">
            <a:noFill/>
            <a:miter lim="800000"/>
            <a:headEnd/>
            <a:tailEnd/>
          </a:ln>
        </p:spPr>
      </p:pic>
      <p:pic>
        <p:nvPicPr>
          <p:cNvPr id="12" name="Picture 11" descr="IMG_0212.JPG"/>
          <p:cNvPicPr>
            <a:picLocks noChangeAspect="1"/>
          </p:cNvPicPr>
          <p:nvPr/>
        </p:nvPicPr>
        <p:blipFill>
          <a:blip r:embed="rId7" cstate="screen"/>
          <a:srcRect/>
          <a:stretch>
            <a:fillRect/>
          </a:stretch>
        </p:blipFill>
        <p:spPr bwMode="auto">
          <a:xfrm>
            <a:off x="5257800" y="1981200"/>
            <a:ext cx="2743200" cy="3505200"/>
          </a:xfrm>
          <a:prstGeom prst="rect">
            <a:avLst/>
          </a:prstGeom>
          <a:noFill/>
          <a:ln w="9525">
            <a:noFill/>
            <a:miter lim="800000"/>
            <a:headEnd/>
            <a:tailEnd/>
          </a:ln>
        </p:spPr>
      </p:pic>
      <p:pic>
        <p:nvPicPr>
          <p:cNvPr id="13" name="Picture 12" descr="IMG_0218.JPG"/>
          <p:cNvPicPr>
            <a:picLocks noChangeAspect="1"/>
          </p:cNvPicPr>
          <p:nvPr/>
        </p:nvPicPr>
        <p:blipFill>
          <a:blip r:embed="rId8" cstate="screen"/>
          <a:srcRect/>
          <a:stretch>
            <a:fillRect/>
          </a:stretch>
        </p:blipFill>
        <p:spPr bwMode="auto">
          <a:xfrm>
            <a:off x="4495800" y="5105400"/>
            <a:ext cx="2057400" cy="1543050"/>
          </a:xfrm>
          <a:prstGeom prst="rect">
            <a:avLst/>
          </a:prstGeom>
          <a:noFill/>
          <a:ln w="9525">
            <a:noFill/>
            <a:miter lim="800000"/>
            <a:headEnd/>
            <a:tailEnd/>
          </a:ln>
        </p:spPr>
      </p:pic>
      <p:pic>
        <p:nvPicPr>
          <p:cNvPr id="20490" name="Picture 13" descr="IMG_0201.JPG"/>
          <p:cNvPicPr>
            <a:picLocks noChangeAspect="1"/>
          </p:cNvPicPr>
          <p:nvPr/>
        </p:nvPicPr>
        <p:blipFill>
          <a:blip r:embed="rId9" cstate="screen"/>
          <a:srcRect/>
          <a:stretch>
            <a:fillRect/>
          </a:stretch>
        </p:blipFill>
        <p:spPr bwMode="auto">
          <a:xfrm>
            <a:off x="609600" y="2133600"/>
            <a:ext cx="1905000" cy="1676400"/>
          </a:xfrm>
          <a:prstGeom prst="rect">
            <a:avLst/>
          </a:prstGeom>
          <a:noFill/>
          <a:ln w="9525">
            <a:noFill/>
            <a:miter lim="800000"/>
            <a:headEnd/>
            <a:tailEnd/>
          </a:ln>
        </p:spPr>
      </p:pic>
      <p:pic>
        <p:nvPicPr>
          <p:cNvPr id="14" name="R10">
            <a:hlinkClick r:id="" action="ppaction://media"/>
          </p:cNvPr>
          <p:cNvPicPr>
            <a:picLocks noRot="1" noChangeAspect="1"/>
          </p:cNvPicPr>
          <p:nvPr>
            <a:wavAudioFile r:embed="rId1" name="R10"/>
          </p:nvPr>
        </p:nvPicPr>
        <p:blipFill>
          <a:blip r:embed="rId10"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4" fill="hold"/>
                                        <p:tgtEl>
                                          <p:spTgt spid="14"/>
                                        </p:tgtEl>
                                      </p:cBhvr>
                                    </p:cmd>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6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3" presetClass="entr" presetSubtype="10" fill="hold" grpId="0" nodeType="withEffect">
                                  <p:stCondLst>
                                    <p:cond delay="800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2000"/>
                                        <p:tgtEl>
                                          <p:spTgt spid="5">
                                            <p:txEl>
                                              <p:pRg st="0" end="0"/>
                                            </p:txEl>
                                          </p:spTgt>
                                        </p:tgtEl>
                                      </p:cBhvr>
                                    </p:animEffect>
                                  </p:childTnLst>
                                </p:cTn>
                              </p:par>
                              <p:par>
                                <p:cTn id="18" presetID="2" presetClass="entr" presetSubtype="4" fill="hold" nodeType="withEffect">
                                  <p:stCondLst>
                                    <p:cond delay="100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3000" fill="hold"/>
                                        <p:tgtEl>
                                          <p:spTgt spid="12"/>
                                        </p:tgtEl>
                                        <p:attrNameLst>
                                          <p:attrName>ppt_x</p:attrName>
                                        </p:attrNameLst>
                                      </p:cBhvr>
                                      <p:tavLst>
                                        <p:tav tm="0">
                                          <p:val>
                                            <p:strVal val="#ppt_x"/>
                                          </p:val>
                                        </p:tav>
                                        <p:tav tm="100000">
                                          <p:val>
                                            <p:strVal val="#ppt_x"/>
                                          </p:val>
                                        </p:tav>
                                      </p:tavLst>
                                    </p:anim>
                                    <p:anim calcmode="lin" valueType="num">
                                      <p:cBhvr additive="base">
                                        <p:cTn id="21" dur="3000" fill="hold"/>
                                        <p:tgtEl>
                                          <p:spTgt spid="12"/>
                                        </p:tgtEl>
                                        <p:attrNameLst>
                                          <p:attrName>ppt_y</p:attrName>
                                        </p:attrNameLst>
                                      </p:cBhvr>
                                      <p:tavLst>
                                        <p:tav tm="0">
                                          <p:val>
                                            <p:strVal val="1+#ppt_h/2"/>
                                          </p:val>
                                        </p:tav>
                                        <p:tav tm="100000">
                                          <p:val>
                                            <p:strVal val="#ppt_y"/>
                                          </p:val>
                                        </p:tav>
                                      </p:tavLst>
                                    </p:anim>
                                  </p:childTnLst>
                                </p:cTn>
                              </p:par>
                              <p:par>
                                <p:cTn id="22" presetID="8" presetClass="emph" presetSubtype="0" fill="hold" nodeType="withEffect">
                                  <p:stCondLst>
                                    <p:cond delay="12000"/>
                                  </p:stCondLst>
                                  <p:childTnLst>
                                    <p:animRot by="21600000">
                                      <p:cBhvr>
                                        <p:cTn id="23" dur="2000" fill="hold"/>
                                        <p:tgtEl>
                                          <p:spTgt spid="10"/>
                                        </p:tgtEl>
                                        <p:attrNameLst>
                                          <p:attrName>r</p:attrName>
                                        </p:attrNameLst>
                                      </p:cBhvr>
                                    </p:animRot>
                                  </p:childTnLst>
                                </p:cTn>
                              </p:par>
                              <p:par>
                                <p:cTn id="24" presetID="5" presetClass="entr" presetSubtype="10" fill="hold" nodeType="withEffect">
                                  <p:stCondLst>
                                    <p:cond delay="1400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2000"/>
                                        <p:tgtEl>
                                          <p:spTgt spid="9"/>
                                        </p:tgtEl>
                                      </p:cBhvr>
                                    </p:animEffect>
                                  </p:childTnLst>
                                </p:cTn>
                              </p:par>
                              <p:par>
                                <p:cTn id="27" presetID="5" presetClass="entr" presetSubtype="10" fill="hold" nodeType="withEffect">
                                  <p:stCondLst>
                                    <p:cond delay="1800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2000"/>
                                        <p:tgtEl>
                                          <p:spTgt spid="11"/>
                                        </p:tgtEl>
                                      </p:cBhvr>
                                    </p:animEffect>
                                  </p:childTnLst>
                                </p:cTn>
                              </p:par>
                              <p:par>
                                <p:cTn id="30" presetID="2" presetClass="entr" presetSubtype="4" fill="hold" nodeType="withEffect">
                                  <p:stCondLst>
                                    <p:cond delay="200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3000" fill="hold"/>
                                        <p:tgtEl>
                                          <p:spTgt spid="13"/>
                                        </p:tgtEl>
                                        <p:attrNameLst>
                                          <p:attrName>ppt_x</p:attrName>
                                        </p:attrNameLst>
                                      </p:cBhvr>
                                      <p:tavLst>
                                        <p:tav tm="0">
                                          <p:val>
                                            <p:strVal val="#ppt_x"/>
                                          </p:val>
                                        </p:tav>
                                        <p:tav tm="100000">
                                          <p:val>
                                            <p:strVal val="#ppt_x"/>
                                          </p:val>
                                        </p:tav>
                                      </p:tavLst>
                                    </p:anim>
                                    <p:anim calcmode="lin" valueType="num">
                                      <p:cBhvr additive="base">
                                        <p:cTn id="33"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bldLst>
      <p:bldP spid="2"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0"/>
            <a:ext cx="8229600" cy="1417638"/>
          </a:xfrm>
        </p:spPr>
        <p:txBody>
          <a:bodyPr/>
          <a:lstStyle/>
          <a:p>
            <a:r>
              <a:rPr lang="es-MX" smtClean="0"/>
              <a:t>Pueden tener bacterias, pero son fácil de limpiar</a:t>
            </a:r>
          </a:p>
        </p:txBody>
      </p:sp>
      <p:sp>
        <p:nvSpPr>
          <p:cNvPr id="3" name="Text Placeholder 2"/>
          <p:cNvSpPr>
            <a:spLocks noGrp="1"/>
          </p:cNvSpPr>
          <p:nvPr>
            <p:ph type="body" idx="1"/>
          </p:nvPr>
        </p:nvSpPr>
        <p:spPr>
          <a:xfrm>
            <a:off x="533400" y="1295400"/>
            <a:ext cx="8229600" cy="990600"/>
          </a:xfrm>
        </p:spPr>
        <p:txBody>
          <a:bodyPr/>
          <a:lstStyle/>
          <a:p>
            <a:pPr algn="ctr"/>
            <a:r>
              <a:rPr lang="es-MX" dirty="0" smtClean="0"/>
              <a:t>Al tocar un objeto con “</a:t>
            </a:r>
            <a:r>
              <a:rPr lang="es-MX" dirty="0" err="1" smtClean="0"/>
              <a:t>Glo</a:t>
            </a:r>
            <a:r>
              <a:rPr lang="es-MX" dirty="0" smtClean="0"/>
              <a:t> </a:t>
            </a:r>
            <a:r>
              <a:rPr lang="es-MX" dirty="0" err="1" smtClean="0"/>
              <a:t>Germ</a:t>
            </a:r>
            <a:r>
              <a:rPr lang="en-US" dirty="0" smtClean="0"/>
              <a:t>™</a:t>
            </a:r>
            <a:r>
              <a:rPr lang="es-MX" dirty="0" smtClean="0"/>
              <a:t>” contaminas el guante, ya que se transfieren los gérmenes también</a:t>
            </a:r>
          </a:p>
        </p:txBody>
      </p:sp>
      <p:pic>
        <p:nvPicPr>
          <p:cNvPr id="7" name="Content Placeholder 6" descr="IMG_0211.JPG"/>
          <p:cNvPicPr>
            <a:picLocks noGrp="1" noChangeAspect="1"/>
          </p:cNvPicPr>
          <p:nvPr>
            <p:ph sz="half" idx="2"/>
          </p:nvPr>
        </p:nvPicPr>
        <p:blipFill>
          <a:blip r:embed="rId4" cstate="screen"/>
          <a:srcRect/>
          <a:stretch>
            <a:fillRect/>
          </a:stretch>
        </p:blipFill>
        <p:spPr>
          <a:xfrm>
            <a:off x="609600" y="2438400"/>
            <a:ext cx="2514600" cy="3444875"/>
          </a:xfrm>
        </p:spPr>
      </p:pic>
      <p:pic>
        <p:nvPicPr>
          <p:cNvPr id="8" name="Content Placeholder 7" descr="IMG_0214.JPG"/>
          <p:cNvPicPr>
            <a:picLocks noGrp="1" noChangeAspect="1"/>
          </p:cNvPicPr>
          <p:nvPr>
            <p:ph sz="quarter" idx="4"/>
          </p:nvPr>
        </p:nvPicPr>
        <p:blipFill>
          <a:blip r:embed="rId5" cstate="screen"/>
          <a:srcRect t="-1452"/>
          <a:stretch>
            <a:fillRect/>
          </a:stretch>
        </p:blipFill>
        <p:spPr>
          <a:xfrm>
            <a:off x="3048000" y="2368550"/>
            <a:ext cx="3124200" cy="3498850"/>
          </a:xfrm>
        </p:spPr>
      </p:pic>
      <p:pic>
        <p:nvPicPr>
          <p:cNvPr id="9" name="Picture 8" descr="IMG_0218.JPG"/>
          <p:cNvPicPr>
            <a:picLocks noChangeAspect="1"/>
          </p:cNvPicPr>
          <p:nvPr/>
        </p:nvPicPr>
        <p:blipFill>
          <a:blip r:embed="rId6" cstate="screen"/>
          <a:srcRect/>
          <a:stretch>
            <a:fillRect/>
          </a:stretch>
        </p:blipFill>
        <p:spPr bwMode="auto">
          <a:xfrm>
            <a:off x="6096000" y="2427288"/>
            <a:ext cx="2667000" cy="3429000"/>
          </a:xfrm>
          <a:prstGeom prst="rect">
            <a:avLst/>
          </a:prstGeom>
          <a:noFill/>
          <a:ln w="9525">
            <a:noFill/>
            <a:miter lim="800000"/>
            <a:headEnd/>
            <a:tailEnd/>
          </a:ln>
        </p:spPr>
      </p:pic>
      <p:pic>
        <p:nvPicPr>
          <p:cNvPr id="10" name="R11">
            <a:hlinkClick r:id="" action="ppaction://media"/>
          </p:cNvPr>
          <p:cNvPicPr>
            <a:picLocks noRot="1" noChangeAspect="1"/>
          </p:cNvPicPr>
          <p:nvPr>
            <a:wavAudioFile r:embed="rId1" name="R11"/>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60" fill="hold"/>
                                        <p:tgtEl>
                                          <p:spTgt spid="10"/>
                                        </p:tgtEl>
                                      </p:cBhvr>
                                    </p:cmd>
                                  </p:childTnLst>
                                </p:cTn>
                              </p:par>
                              <p:par>
                                <p:cTn id="7" presetID="1" presetClass="entr" presetSubtype="0" fill="hold" grpId="0" nodeType="withEffect">
                                  <p:stCondLst>
                                    <p:cond delay="15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2" presetClass="entr" presetSubtype="4" fill="hold" nodeType="withEffect">
                                  <p:stCondLst>
                                    <p:cond delay="2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3" presetClass="entr" presetSubtype="10" fill="hold" nodeType="withEffect">
                                  <p:stCondLst>
                                    <p:cond delay="1000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0" y="228600"/>
            <a:ext cx="7772400" cy="1143000"/>
          </a:xfrm>
        </p:spPr>
        <p:txBody>
          <a:bodyPr/>
          <a:lstStyle/>
          <a:p>
            <a:r>
              <a:rPr lang="es-MX" smtClean="0"/>
              <a:t>Paso 2:Mantenimiento del equipo de ordeña</a:t>
            </a:r>
          </a:p>
        </p:txBody>
      </p:sp>
      <p:sp>
        <p:nvSpPr>
          <p:cNvPr id="22531" name="Content Placeholder 2"/>
          <p:cNvSpPr>
            <a:spLocks noGrp="1"/>
          </p:cNvSpPr>
          <p:nvPr>
            <p:ph sz="half" idx="1"/>
          </p:nvPr>
        </p:nvSpPr>
        <p:spPr>
          <a:xfrm>
            <a:off x="304800" y="1600200"/>
            <a:ext cx="4495800" cy="4114800"/>
          </a:xfrm>
        </p:spPr>
        <p:txBody>
          <a:bodyPr/>
          <a:lstStyle/>
          <a:p>
            <a:pPr>
              <a:buFontTx/>
              <a:buNone/>
            </a:pPr>
            <a:r>
              <a:rPr lang="en-US" dirty="0" smtClean="0"/>
              <a:t>	</a:t>
            </a:r>
            <a:r>
              <a:rPr lang="es-MX" dirty="0" smtClean="0"/>
              <a:t>Siga los procedimientos para:</a:t>
            </a:r>
          </a:p>
          <a:p>
            <a:pPr lvl="1"/>
            <a:r>
              <a:rPr lang="es-MX" dirty="0" smtClean="0"/>
              <a:t> Día a día</a:t>
            </a:r>
          </a:p>
          <a:p>
            <a:pPr lvl="1"/>
            <a:r>
              <a:rPr lang="es-MX" dirty="0" smtClean="0"/>
              <a:t>Semanal</a:t>
            </a:r>
          </a:p>
          <a:p>
            <a:pPr lvl="1"/>
            <a:r>
              <a:rPr lang="es-MX" dirty="0" smtClean="0"/>
              <a:t>Mensual</a:t>
            </a:r>
          </a:p>
          <a:p>
            <a:pPr lvl="1"/>
            <a:r>
              <a:rPr lang="es-MX" dirty="0" smtClean="0"/>
              <a:t>Trimestral</a:t>
            </a:r>
          </a:p>
          <a:p>
            <a:pPr lvl="1"/>
            <a:r>
              <a:rPr lang="es-MX" dirty="0" smtClean="0"/>
              <a:t>Anual</a:t>
            </a:r>
          </a:p>
          <a:p>
            <a:pPr>
              <a:buFontTx/>
              <a:buNone/>
            </a:pPr>
            <a:r>
              <a:rPr lang="es-MX" dirty="0" smtClean="0"/>
              <a:t>	Mantenimiento y limpieza del equipo</a:t>
            </a:r>
          </a:p>
          <a:p>
            <a:endParaRPr lang="en-US" dirty="0" smtClean="0"/>
          </a:p>
        </p:txBody>
      </p:sp>
      <p:pic>
        <p:nvPicPr>
          <p:cNvPr id="22532" name="Content Placeholder 5" descr="parlor set-up for cleaning.jpg"/>
          <p:cNvPicPr>
            <a:picLocks noChangeAspect="1"/>
          </p:cNvPicPr>
          <p:nvPr/>
        </p:nvPicPr>
        <p:blipFill>
          <a:blip r:embed="rId4" cstate="screen"/>
          <a:srcRect/>
          <a:stretch>
            <a:fillRect/>
          </a:stretch>
        </p:blipFill>
        <p:spPr bwMode="auto">
          <a:xfrm>
            <a:off x="5029200" y="1828800"/>
            <a:ext cx="3810000" cy="2540000"/>
          </a:xfrm>
          <a:prstGeom prst="rect">
            <a:avLst/>
          </a:prstGeom>
          <a:noFill/>
          <a:ln w="9525">
            <a:noFill/>
            <a:miter lim="800000"/>
            <a:headEnd/>
            <a:tailEnd/>
          </a:ln>
        </p:spPr>
      </p:pic>
      <p:pic>
        <p:nvPicPr>
          <p:cNvPr id="22533" name="Content Placeholder 6" descr="IMG_0398.JPG"/>
          <p:cNvPicPr>
            <a:picLocks noGrp="1" noChangeAspect="1"/>
          </p:cNvPicPr>
          <p:nvPr>
            <p:ph sz="half" idx="2"/>
          </p:nvPr>
        </p:nvPicPr>
        <p:blipFill>
          <a:blip r:embed="rId5" cstate="screen"/>
          <a:srcRect/>
          <a:stretch>
            <a:fillRect/>
          </a:stretch>
        </p:blipFill>
        <p:spPr>
          <a:xfrm>
            <a:off x="4800600" y="3657600"/>
            <a:ext cx="2578100" cy="2114550"/>
          </a:xfrm>
        </p:spPr>
      </p:pic>
      <p:pic>
        <p:nvPicPr>
          <p:cNvPr id="6" name="R12">
            <a:hlinkClick r:id="" action="ppaction://media"/>
          </p:cNvPr>
          <p:cNvPicPr>
            <a:picLocks noRot="1" noChangeAspect="1"/>
          </p:cNvPicPr>
          <p:nvPr>
            <a:wavAudioFile r:embed="rId1" name="R12"/>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381000"/>
            <a:ext cx="7772400" cy="1143000"/>
          </a:xfrm>
        </p:spPr>
        <p:txBody>
          <a:bodyPr/>
          <a:lstStyle/>
          <a:p>
            <a:r>
              <a:rPr lang="es-MX" smtClean="0"/>
              <a:t>Paso 3: Sellado del pezón después de la ordeña</a:t>
            </a:r>
          </a:p>
        </p:txBody>
      </p:sp>
      <p:pic>
        <p:nvPicPr>
          <p:cNvPr id="23555" name="Content Placeholder 4" descr="dipping teats.jpg"/>
          <p:cNvPicPr>
            <a:picLocks noGrp="1" noChangeAspect="1"/>
          </p:cNvPicPr>
          <p:nvPr>
            <p:ph sz="half" idx="2"/>
          </p:nvPr>
        </p:nvPicPr>
        <p:blipFill>
          <a:blip r:embed="rId4" cstate="screen"/>
          <a:srcRect/>
          <a:stretch>
            <a:fillRect/>
          </a:stretch>
        </p:blipFill>
        <p:spPr>
          <a:xfrm>
            <a:off x="6400800" y="1676400"/>
            <a:ext cx="2743200" cy="4114800"/>
          </a:xfrm>
        </p:spPr>
      </p:pic>
      <p:pic>
        <p:nvPicPr>
          <p:cNvPr id="23556" name="Content Placeholder 7" descr="NederendsHansSprayWandTeatDipping.JPG"/>
          <p:cNvPicPr>
            <a:picLocks noGrp="1" noChangeAspect="1"/>
          </p:cNvPicPr>
          <p:nvPr>
            <p:ph sz="half" idx="1"/>
          </p:nvPr>
        </p:nvPicPr>
        <p:blipFill>
          <a:blip r:embed="rId5" cstate="screen"/>
          <a:srcRect/>
          <a:stretch>
            <a:fillRect/>
          </a:stretch>
        </p:blipFill>
        <p:spPr>
          <a:xfrm>
            <a:off x="3429000" y="4038600"/>
            <a:ext cx="2971800" cy="2819400"/>
          </a:xfrm>
        </p:spPr>
      </p:pic>
      <p:pic>
        <p:nvPicPr>
          <p:cNvPr id="23557" name="Picture 8" descr="NederendsHansTeatDipping1.JPG"/>
          <p:cNvPicPr>
            <a:picLocks noChangeAspect="1"/>
          </p:cNvPicPr>
          <p:nvPr/>
        </p:nvPicPr>
        <p:blipFill>
          <a:blip r:embed="rId6" cstate="screen"/>
          <a:srcRect/>
          <a:stretch>
            <a:fillRect/>
          </a:stretch>
        </p:blipFill>
        <p:spPr bwMode="auto">
          <a:xfrm>
            <a:off x="50800" y="3048000"/>
            <a:ext cx="3454400" cy="2590800"/>
          </a:xfrm>
          <a:prstGeom prst="rect">
            <a:avLst/>
          </a:prstGeom>
          <a:noFill/>
          <a:ln w="9525">
            <a:noFill/>
            <a:miter lim="800000"/>
            <a:headEnd/>
            <a:tailEnd/>
          </a:ln>
        </p:spPr>
      </p:pic>
      <p:sp>
        <p:nvSpPr>
          <p:cNvPr id="23558" name="TextBox 9"/>
          <p:cNvSpPr txBox="1">
            <a:spLocks noChangeArrowheads="1"/>
          </p:cNvSpPr>
          <p:nvPr/>
        </p:nvSpPr>
        <p:spPr bwMode="auto">
          <a:xfrm>
            <a:off x="381000" y="1752600"/>
            <a:ext cx="6096000" cy="1570038"/>
          </a:xfrm>
          <a:prstGeom prst="rect">
            <a:avLst/>
          </a:prstGeom>
          <a:noFill/>
          <a:ln w="9525">
            <a:noFill/>
            <a:miter lim="800000"/>
            <a:headEnd/>
            <a:tailEnd/>
          </a:ln>
        </p:spPr>
        <p:txBody>
          <a:bodyPr>
            <a:spAutoFit/>
          </a:bodyPr>
          <a:lstStyle/>
          <a:p>
            <a:r>
              <a:rPr lang="es-MX" sz="3200" dirty="0">
                <a:latin typeface="Comic Sans MS" pitchFamily="66" charset="0"/>
              </a:rPr>
              <a:t>Selle todas las </a:t>
            </a:r>
            <a:r>
              <a:rPr lang="es-MX" sz="3200" dirty="0" smtClean="0">
                <a:latin typeface="Comic Sans MS" pitchFamily="66" charset="0"/>
              </a:rPr>
              <a:t>tetas</a:t>
            </a:r>
            <a:endParaRPr lang="es-MX" sz="3200" dirty="0">
              <a:latin typeface="Comic Sans MS" pitchFamily="66" charset="0"/>
            </a:endParaRPr>
          </a:p>
          <a:p>
            <a:r>
              <a:rPr lang="es-MX" sz="3200" dirty="0">
                <a:latin typeface="Comic Sans MS" pitchFamily="66" charset="0"/>
              </a:rPr>
              <a:t>Cubra la teta por </a:t>
            </a:r>
            <a:r>
              <a:rPr lang="es-MX" sz="3200" dirty="0" smtClean="0">
                <a:latin typeface="Comic Sans MS" pitchFamily="66" charset="0"/>
              </a:rPr>
              <a:t>completo</a:t>
            </a:r>
            <a:endParaRPr lang="es-MX" sz="3200" dirty="0">
              <a:latin typeface="Comic Sans MS" pitchFamily="66" charset="0"/>
            </a:endParaRPr>
          </a:p>
          <a:p>
            <a:endParaRPr lang="en-US" sz="3200" dirty="0">
              <a:latin typeface="Comic Sans MS" pitchFamily="66" charset="0"/>
            </a:endParaRPr>
          </a:p>
        </p:txBody>
      </p:sp>
      <p:pic>
        <p:nvPicPr>
          <p:cNvPr id="7" name="R13">
            <a:hlinkClick r:id="" action="ppaction://media"/>
          </p:cNvPr>
          <p:cNvPicPr>
            <a:picLocks noRot="1" noChangeAspect="1"/>
          </p:cNvPicPr>
          <p:nvPr>
            <a:wavAudioFile r:embed="rId1" name="R13"/>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381000"/>
            <a:ext cx="9144000" cy="1143000"/>
          </a:xfrm>
        </p:spPr>
        <p:txBody>
          <a:bodyPr/>
          <a:lstStyle/>
          <a:p>
            <a:r>
              <a:rPr lang="es-MX" sz="4200" smtClean="0"/>
              <a:t>Paso 4: Tratamiento de las vacas</a:t>
            </a:r>
          </a:p>
        </p:txBody>
      </p:sp>
      <p:sp>
        <p:nvSpPr>
          <p:cNvPr id="24579" name="Content Placeholder 2"/>
          <p:cNvSpPr>
            <a:spLocks noGrp="1"/>
          </p:cNvSpPr>
          <p:nvPr>
            <p:ph sz="half" idx="1"/>
          </p:nvPr>
        </p:nvSpPr>
        <p:spPr>
          <a:xfrm>
            <a:off x="152400" y="2133600"/>
            <a:ext cx="3810000" cy="3276600"/>
          </a:xfrm>
        </p:spPr>
        <p:txBody>
          <a:bodyPr/>
          <a:lstStyle/>
          <a:p>
            <a:r>
              <a:rPr lang="es-MX" dirty="0" smtClean="0"/>
              <a:t>Siga los protocolos del rancho para el tratamiento de la mastitis y para el tratamiento de la vaca seca</a:t>
            </a:r>
          </a:p>
        </p:txBody>
      </p:sp>
      <p:pic>
        <p:nvPicPr>
          <p:cNvPr id="24580" name="Content Placeholder 4" descr="SiEllenDairyPostedFlowChart.JPG"/>
          <p:cNvPicPr>
            <a:picLocks noGrp="1" noChangeAspect="1"/>
          </p:cNvPicPr>
          <p:nvPr>
            <p:ph sz="half" idx="2"/>
          </p:nvPr>
        </p:nvPicPr>
        <p:blipFill>
          <a:blip r:embed="rId4" cstate="screen"/>
          <a:srcRect/>
          <a:stretch>
            <a:fillRect/>
          </a:stretch>
        </p:blipFill>
        <p:spPr>
          <a:xfrm>
            <a:off x="4021138" y="2133600"/>
            <a:ext cx="4970462" cy="3524250"/>
          </a:xfrm>
        </p:spPr>
      </p:pic>
      <p:pic>
        <p:nvPicPr>
          <p:cNvPr id="5" name="R13">
            <a:hlinkClick r:id="" action="ppaction://media"/>
          </p:cNvPr>
          <p:cNvPicPr>
            <a:picLocks noRot="1" noChangeAspect="1"/>
          </p:cNvPicPr>
          <p:nvPr>
            <a:wavAudioFile r:embed="rId1" name="R13"/>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381000"/>
            <a:ext cx="7772400" cy="1143000"/>
          </a:xfrm>
        </p:spPr>
        <p:txBody>
          <a:bodyPr/>
          <a:lstStyle/>
          <a:p>
            <a:r>
              <a:rPr lang="es-MX" smtClean="0"/>
              <a:t>Paso 5: Eliminar vacas con mastitis crónicas</a:t>
            </a:r>
          </a:p>
        </p:txBody>
      </p:sp>
      <p:sp>
        <p:nvSpPr>
          <p:cNvPr id="25603" name="Content Placeholder 2"/>
          <p:cNvSpPr>
            <a:spLocks noGrp="1"/>
          </p:cNvSpPr>
          <p:nvPr>
            <p:ph sz="half" idx="1"/>
          </p:nvPr>
        </p:nvSpPr>
        <p:spPr>
          <a:xfrm>
            <a:off x="228600" y="1905000"/>
            <a:ext cx="3810000" cy="4114800"/>
          </a:xfrm>
        </p:spPr>
        <p:txBody>
          <a:bodyPr/>
          <a:lstStyle/>
          <a:p>
            <a:r>
              <a:rPr lang="es-MX" dirty="0" smtClean="0"/>
              <a:t>Siga las reglas del dueño o administrador</a:t>
            </a:r>
          </a:p>
          <a:p>
            <a:r>
              <a:rPr lang="es-MX" dirty="0" smtClean="0"/>
              <a:t>Identifique vacas problema</a:t>
            </a:r>
          </a:p>
        </p:txBody>
      </p:sp>
      <p:pic>
        <p:nvPicPr>
          <p:cNvPr id="25604" name="Picture 2"/>
          <p:cNvPicPr>
            <a:picLocks noChangeAspect="1" noChangeArrowheads="1"/>
          </p:cNvPicPr>
          <p:nvPr/>
        </p:nvPicPr>
        <p:blipFill>
          <a:blip r:embed="rId4" cstate="screen"/>
          <a:srcRect/>
          <a:stretch>
            <a:fillRect/>
          </a:stretch>
        </p:blipFill>
        <p:spPr bwMode="auto">
          <a:xfrm>
            <a:off x="4038600" y="2057400"/>
            <a:ext cx="4943475" cy="2733675"/>
          </a:xfrm>
          <a:prstGeom prst="rect">
            <a:avLst/>
          </a:prstGeom>
          <a:noFill/>
          <a:ln w="9525">
            <a:noFill/>
            <a:miter lim="800000"/>
            <a:headEnd/>
            <a:tailEnd/>
          </a:ln>
        </p:spPr>
      </p:pic>
      <p:pic>
        <p:nvPicPr>
          <p:cNvPr id="6" name="R15">
            <a:hlinkClick r:id="" action="ppaction://media"/>
          </p:cNvPr>
          <p:cNvPicPr>
            <a:picLocks noRot="1" noChangeAspect="1"/>
          </p:cNvPicPr>
          <p:nvPr>
            <a:wavAudioFile r:embed="rId1" name="R15"/>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1219200"/>
            <a:ext cx="8534400" cy="2971800"/>
          </a:xfrm>
        </p:spPr>
        <p:txBody>
          <a:bodyPr/>
          <a:lstStyle/>
          <a:p>
            <a:r>
              <a:rPr lang="es-ES" b="0" smtClean="0"/>
              <a:t>Objetivo 2: Cuidar muy bien a las vacas e identifíquelas cuando estas se encuentren enfermas</a:t>
            </a:r>
            <a:endParaRPr lang="en-US" b="0" smtClean="0"/>
          </a:p>
        </p:txBody>
      </p:sp>
      <p:pic>
        <p:nvPicPr>
          <p:cNvPr id="3" name="R16">
            <a:hlinkClick r:id="" action="ppaction://media"/>
          </p:cNvPr>
          <p:cNvPicPr>
            <a:picLocks noRot="1" noChangeAspect="1"/>
          </p:cNvPicPr>
          <p:nvPr>
            <a:wavAudioFile r:embed="rId1" name="R16"/>
          </p:nvPr>
        </p:nvPicPr>
        <p:blipFill>
          <a:blip r:embed="rId4" cstate="screen"/>
          <a:stretch>
            <a:fillRect/>
          </a:stretch>
        </p:blipFill>
        <p:spPr>
          <a:xfrm>
            <a:off x="4419600" y="3200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228600"/>
            <a:ext cx="8458200" cy="1143000"/>
          </a:xfrm>
        </p:spPr>
        <p:txBody>
          <a:bodyPr/>
          <a:lstStyle/>
          <a:p>
            <a:r>
              <a:rPr lang="es-MX" smtClean="0"/>
              <a:t>Identificando vacas enfermas</a:t>
            </a:r>
          </a:p>
        </p:txBody>
      </p:sp>
      <p:sp>
        <p:nvSpPr>
          <p:cNvPr id="27651" name="Content Placeholder 2"/>
          <p:cNvSpPr>
            <a:spLocks noGrp="1"/>
          </p:cNvSpPr>
          <p:nvPr>
            <p:ph sz="half" idx="1"/>
          </p:nvPr>
        </p:nvSpPr>
        <p:spPr>
          <a:xfrm>
            <a:off x="152400" y="1219200"/>
            <a:ext cx="5638800" cy="4724400"/>
          </a:xfrm>
        </p:spPr>
        <p:txBody>
          <a:bodyPr/>
          <a:lstStyle/>
          <a:p>
            <a:r>
              <a:rPr lang="es-MX" dirty="0" smtClean="0"/>
              <a:t>Identificación de la Mastitis:</a:t>
            </a:r>
          </a:p>
          <a:p>
            <a:pPr lvl="1"/>
            <a:r>
              <a:rPr lang="es-MX" dirty="0" smtClean="0"/>
              <a:t>Coágulos (queso, requesón, tolondrón)</a:t>
            </a:r>
          </a:p>
          <a:p>
            <a:pPr lvl="1"/>
            <a:r>
              <a:rPr lang="es-MX" dirty="0" smtClean="0"/>
              <a:t>Cuarto duro</a:t>
            </a:r>
          </a:p>
          <a:p>
            <a:pPr lvl="1"/>
            <a:r>
              <a:rPr lang="es-MX" dirty="0" smtClean="0"/>
              <a:t>Cuarto caliente</a:t>
            </a:r>
          </a:p>
          <a:p>
            <a:r>
              <a:rPr lang="es-MX" dirty="0" smtClean="0"/>
              <a:t>Lesiones</a:t>
            </a:r>
          </a:p>
          <a:p>
            <a:r>
              <a:rPr lang="es-MX" dirty="0" smtClean="0"/>
              <a:t>Cojeras</a:t>
            </a:r>
          </a:p>
          <a:p>
            <a:r>
              <a:rPr lang="es-MX" dirty="0" smtClean="0"/>
              <a:t>La leche de las vacas con mastitis no deberá ir al tanque de leche principal</a:t>
            </a:r>
          </a:p>
          <a:p>
            <a:endParaRPr lang="en-US" dirty="0" smtClean="0"/>
          </a:p>
        </p:txBody>
      </p:sp>
      <p:pic>
        <p:nvPicPr>
          <p:cNvPr id="27652" name="Picture 2" descr="C:\Documents and Settings\rbruno\My Documents\Ralph_Bruno\PicturesRB\Dairy_Pictures\CA_Dairies\Florida\B &amp; D Farm\B &amp; D\Hospital Cows\Mastits\Picture 192.jpg"/>
          <p:cNvPicPr>
            <a:picLocks noChangeAspect="1" noChangeArrowheads="1"/>
          </p:cNvPicPr>
          <p:nvPr/>
        </p:nvPicPr>
        <p:blipFill>
          <a:blip r:embed="rId4" cstate="screen"/>
          <a:srcRect/>
          <a:stretch>
            <a:fillRect/>
          </a:stretch>
        </p:blipFill>
        <p:spPr bwMode="auto">
          <a:xfrm>
            <a:off x="5899150" y="2057400"/>
            <a:ext cx="2538413" cy="1981200"/>
          </a:xfrm>
          <a:prstGeom prst="rect">
            <a:avLst/>
          </a:prstGeom>
          <a:noFill/>
          <a:ln w="9525">
            <a:noFill/>
            <a:miter lim="800000"/>
            <a:headEnd/>
            <a:tailEnd/>
          </a:ln>
        </p:spPr>
      </p:pic>
      <p:pic>
        <p:nvPicPr>
          <p:cNvPr id="27653" name="Picture 3"/>
          <p:cNvPicPr>
            <a:picLocks noChangeAspect="1" noChangeArrowheads="1"/>
          </p:cNvPicPr>
          <p:nvPr/>
        </p:nvPicPr>
        <p:blipFill>
          <a:blip r:embed="rId5" cstate="screen"/>
          <a:srcRect/>
          <a:stretch>
            <a:fillRect/>
          </a:stretch>
        </p:blipFill>
        <p:spPr bwMode="auto">
          <a:xfrm>
            <a:off x="5899150" y="4038600"/>
            <a:ext cx="2559050" cy="1905000"/>
          </a:xfrm>
          <a:prstGeom prst="rect">
            <a:avLst/>
          </a:prstGeom>
          <a:noFill/>
          <a:ln w="9525">
            <a:noFill/>
            <a:miter lim="800000"/>
            <a:headEnd/>
            <a:tailEnd/>
          </a:ln>
        </p:spPr>
      </p:pic>
      <p:pic>
        <p:nvPicPr>
          <p:cNvPr id="6" name="R17">
            <a:hlinkClick r:id="" action="ppaction://media"/>
          </p:cNvPr>
          <p:cNvPicPr>
            <a:picLocks noRot="1" noChangeAspect="1"/>
          </p:cNvPicPr>
          <p:nvPr>
            <a:wavAudioFile r:embed="rId1" name="R17"/>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C:\Users\ejordan\AppData\Local\Microsoft\Windows\Temporary Internet Files\Content.IE5\ES9VI1G2\MP900437265[1].jpg"/>
          <p:cNvPicPr>
            <a:picLocks noChangeAspect="1" noChangeArrowheads="1"/>
          </p:cNvPicPr>
          <p:nvPr/>
        </p:nvPicPr>
        <p:blipFill>
          <a:blip r:embed="rId4" cstate="screen">
            <a:lum contrast="-42000"/>
          </a:blip>
          <a:srcRect/>
          <a:stretch>
            <a:fillRect/>
          </a:stretch>
        </p:blipFill>
        <p:spPr bwMode="auto">
          <a:xfrm>
            <a:off x="1066800" y="512763"/>
            <a:ext cx="7086600" cy="5318125"/>
          </a:xfrm>
          <a:prstGeom prst="rect">
            <a:avLst/>
          </a:prstGeom>
          <a:noFill/>
          <a:ln w="9525">
            <a:noFill/>
            <a:miter lim="800000"/>
            <a:headEnd/>
            <a:tailEnd/>
          </a:ln>
        </p:spPr>
      </p:pic>
      <p:sp>
        <p:nvSpPr>
          <p:cNvPr id="28675" name="Title 1"/>
          <p:cNvSpPr>
            <a:spLocks noGrp="1"/>
          </p:cNvSpPr>
          <p:nvPr>
            <p:ph type="title"/>
          </p:nvPr>
        </p:nvSpPr>
        <p:spPr>
          <a:xfrm>
            <a:off x="685800" y="381000"/>
            <a:ext cx="7772400" cy="1143000"/>
          </a:xfrm>
        </p:spPr>
        <p:txBody>
          <a:bodyPr/>
          <a:lstStyle/>
          <a:p>
            <a:r>
              <a:rPr lang="es-MX" smtClean="0"/>
              <a:t>Observe más allá de los síntomas típicos </a:t>
            </a:r>
          </a:p>
        </p:txBody>
      </p:sp>
      <p:sp>
        <p:nvSpPr>
          <p:cNvPr id="28676" name="Content Placeholder 3"/>
          <p:cNvSpPr>
            <a:spLocks noGrp="1"/>
          </p:cNvSpPr>
          <p:nvPr>
            <p:ph idx="1"/>
          </p:nvPr>
        </p:nvSpPr>
        <p:spPr>
          <a:xfrm>
            <a:off x="381000" y="1600200"/>
            <a:ext cx="8763000" cy="4114800"/>
          </a:xfrm>
        </p:spPr>
        <p:txBody>
          <a:bodyPr/>
          <a:lstStyle/>
          <a:p>
            <a:r>
              <a:rPr lang="es-MX" dirty="0" smtClean="0"/>
              <a:t>Un viaje internacional aumenta el riesgo de traer enfermedades exóticas en los animales provenientes del extranjero</a:t>
            </a:r>
          </a:p>
          <a:p>
            <a:pPr lvl="1"/>
            <a:r>
              <a:rPr lang="es-MX" dirty="0" smtClean="0"/>
              <a:t>Por ejemplo: Fiebre Aftosa</a:t>
            </a:r>
          </a:p>
          <a:p>
            <a:r>
              <a:rPr lang="es-MX" dirty="0" smtClean="0"/>
              <a:t>La detección temprana de cualquier enfermedad puede prevenirse y así evitar la propagación para reducir el impacto en el ganado</a:t>
            </a:r>
          </a:p>
        </p:txBody>
      </p:sp>
      <p:pic>
        <p:nvPicPr>
          <p:cNvPr id="5" name="R18">
            <a:hlinkClick r:id="" action="ppaction://media"/>
          </p:cNvPr>
          <p:cNvPicPr>
            <a:picLocks noRot="1" noChangeAspect="1"/>
          </p:cNvPicPr>
          <p:nvPr>
            <a:wavAudioFile r:embed="rId1" name="R18"/>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33400" y="0"/>
            <a:ext cx="8458200" cy="1143000"/>
          </a:xfrm>
        </p:spPr>
        <p:txBody>
          <a:bodyPr/>
          <a:lstStyle/>
          <a:p>
            <a:r>
              <a:rPr lang="es-MX" smtClean="0"/>
              <a:t>Enfermedad de Fiebre Aftosa</a:t>
            </a:r>
          </a:p>
        </p:txBody>
      </p:sp>
      <p:sp>
        <p:nvSpPr>
          <p:cNvPr id="29699" name="Content Placeholder 2"/>
          <p:cNvSpPr>
            <a:spLocks noGrp="1"/>
          </p:cNvSpPr>
          <p:nvPr>
            <p:ph idx="1"/>
          </p:nvPr>
        </p:nvSpPr>
        <p:spPr>
          <a:xfrm>
            <a:off x="152400" y="1447800"/>
            <a:ext cx="5715000" cy="4343400"/>
          </a:xfrm>
        </p:spPr>
        <p:txBody>
          <a:bodyPr/>
          <a:lstStyle/>
          <a:p>
            <a:r>
              <a:rPr lang="es-MX" smtClean="0"/>
              <a:t>Afecta vacas, borregos, ciervos y otros animales de pezuña hendida</a:t>
            </a:r>
          </a:p>
          <a:p>
            <a:r>
              <a:rPr lang="es-MX" smtClean="0"/>
              <a:t>Virus altamente contagioso</a:t>
            </a:r>
          </a:p>
          <a:p>
            <a:r>
              <a:rPr lang="es-MX" smtClean="0"/>
              <a:t>Hay fiebre y lesiones por las aftas en tetas, lengua, labios y entre las pezuñas</a:t>
            </a:r>
          </a:p>
          <a:p>
            <a:r>
              <a:rPr lang="es-MX" smtClean="0"/>
              <a:t>Baja la producción de leche</a:t>
            </a:r>
          </a:p>
        </p:txBody>
      </p:sp>
      <p:sp>
        <p:nvSpPr>
          <p:cNvPr id="29700" name="TextBox 3"/>
          <p:cNvSpPr txBox="1">
            <a:spLocks noChangeArrowheads="1"/>
          </p:cNvSpPr>
          <p:nvPr/>
        </p:nvSpPr>
        <p:spPr bwMode="auto">
          <a:xfrm>
            <a:off x="2819400" y="5943600"/>
            <a:ext cx="3276600" cy="830997"/>
          </a:xfrm>
          <a:prstGeom prst="rect">
            <a:avLst/>
          </a:prstGeom>
          <a:noFill/>
          <a:ln w="9525">
            <a:noFill/>
            <a:miter lim="800000"/>
            <a:headEnd/>
            <a:tailEnd/>
          </a:ln>
        </p:spPr>
        <p:txBody>
          <a:bodyPr wrap="square">
            <a:spAutoFit/>
          </a:bodyPr>
          <a:lstStyle/>
          <a:p>
            <a:r>
              <a:rPr lang="en-US" dirty="0">
                <a:solidFill>
                  <a:srgbClr val="FFFF99"/>
                </a:solidFill>
                <a:latin typeface="Comic Sans MS" pitchFamily="66" charset="0"/>
              </a:rPr>
              <a:t>ARS, 1969</a:t>
            </a:r>
          </a:p>
          <a:p>
            <a:r>
              <a:rPr lang="en-US" dirty="0">
                <a:solidFill>
                  <a:srgbClr val="FFFF99"/>
                </a:solidFill>
                <a:latin typeface="Comic Sans MS" pitchFamily="66" charset="0"/>
              </a:rPr>
              <a:t>USDA-APHIS, 2007</a:t>
            </a:r>
          </a:p>
        </p:txBody>
      </p:sp>
      <p:pic>
        <p:nvPicPr>
          <p:cNvPr id="29701" name="Picture 2" descr="C:\Users\ejordan\AppData\Local\Microsoft\Windows\Temporary Internet Files\Content.IE5\ES9VI1G2\MP900262733[1].jpg"/>
          <p:cNvPicPr>
            <a:picLocks noChangeAspect="1" noChangeArrowheads="1"/>
          </p:cNvPicPr>
          <p:nvPr/>
        </p:nvPicPr>
        <p:blipFill>
          <a:blip r:embed="rId4" cstate="screen"/>
          <a:srcRect/>
          <a:stretch>
            <a:fillRect/>
          </a:stretch>
        </p:blipFill>
        <p:spPr bwMode="auto">
          <a:xfrm>
            <a:off x="6172200" y="1371600"/>
            <a:ext cx="2590800" cy="2349500"/>
          </a:xfrm>
          <a:prstGeom prst="rect">
            <a:avLst/>
          </a:prstGeom>
          <a:noFill/>
          <a:ln w="9525">
            <a:noFill/>
            <a:miter lim="800000"/>
            <a:headEnd/>
            <a:tailEnd/>
          </a:ln>
        </p:spPr>
      </p:pic>
      <p:pic>
        <p:nvPicPr>
          <p:cNvPr id="29702" name="Picture 2"/>
          <p:cNvPicPr>
            <a:picLocks noChangeAspect="1" noChangeArrowheads="1"/>
          </p:cNvPicPr>
          <p:nvPr/>
        </p:nvPicPr>
        <p:blipFill>
          <a:blip r:embed="rId5" cstate="screen"/>
          <a:srcRect/>
          <a:stretch>
            <a:fillRect/>
          </a:stretch>
        </p:blipFill>
        <p:spPr bwMode="auto">
          <a:xfrm>
            <a:off x="6019800" y="3810000"/>
            <a:ext cx="2754313" cy="1828800"/>
          </a:xfrm>
          <a:prstGeom prst="rect">
            <a:avLst/>
          </a:prstGeom>
          <a:noFill/>
          <a:ln w="9525">
            <a:noFill/>
            <a:miter lim="800000"/>
            <a:headEnd/>
            <a:tailEnd/>
          </a:ln>
        </p:spPr>
      </p:pic>
      <p:pic>
        <p:nvPicPr>
          <p:cNvPr id="7" name="R19">
            <a:hlinkClick r:id="" action="ppaction://media"/>
          </p:cNvPr>
          <p:cNvPicPr>
            <a:picLocks noRot="1" noChangeAspect="1"/>
          </p:cNvPicPr>
          <p:nvPr>
            <a:wavAudioFile r:embed="rId1" name="R19"/>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304800"/>
            <a:ext cx="7772400" cy="1143000"/>
          </a:xfrm>
        </p:spPr>
        <p:txBody>
          <a:bodyPr/>
          <a:lstStyle/>
          <a:p>
            <a:r>
              <a:rPr lang="es-MX" smtClean="0"/>
              <a:t>Lo que tiene que saber el ordeñador</a:t>
            </a:r>
          </a:p>
        </p:txBody>
      </p:sp>
      <p:sp>
        <p:nvSpPr>
          <p:cNvPr id="12291" name="Content Placeholder 2"/>
          <p:cNvSpPr>
            <a:spLocks noGrp="1"/>
          </p:cNvSpPr>
          <p:nvPr>
            <p:ph idx="1"/>
          </p:nvPr>
        </p:nvSpPr>
        <p:spPr>
          <a:xfrm>
            <a:off x="685800" y="2133600"/>
            <a:ext cx="7924800" cy="4114800"/>
          </a:xfrm>
        </p:spPr>
        <p:txBody>
          <a:bodyPr/>
          <a:lstStyle/>
          <a:p>
            <a:r>
              <a:rPr lang="es-MX" sz="2800" dirty="0" smtClean="0"/>
              <a:t>Obtener leche de la más alta calidad posible</a:t>
            </a:r>
          </a:p>
          <a:p>
            <a:r>
              <a:rPr lang="es-MX" sz="2800" dirty="0" smtClean="0"/>
              <a:t>Tratar muy bien a la vacas e identificar a las enfermas</a:t>
            </a:r>
          </a:p>
          <a:p>
            <a:r>
              <a:rPr lang="es-MX" sz="2800" dirty="0" smtClean="0"/>
              <a:t>Producir carne y leche libre de antibióticos</a:t>
            </a:r>
          </a:p>
          <a:p>
            <a:r>
              <a:rPr lang="es-MX" sz="2800" dirty="0" smtClean="0"/>
              <a:t>Mantener la seguridad dentro del rancho</a:t>
            </a:r>
          </a:p>
          <a:p>
            <a:r>
              <a:rPr lang="es-MX" sz="2800" dirty="0" smtClean="0"/>
              <a:t>Protegerse a usted mismo y así protegerá a su familia</a:t>
            </a:r>
          </a:p>
        </p:txBody>
      </p:sp>
      <p:pic>
        <p:nvPicPr>
          <p:cNvPr id="4" name="R2">
            <a:hlinkClick r:id="" action="ppaction://media"/>
          </p:cNvPr>
          <p:cNvPicPr>
            <a:picLocks noRot="1" noChangeAspect="1"/>
          </p:cNvPicPr>
          <p:nvPr>
            <a:wavAudioFile r:embed="rId1" name="R2"/>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52400"/>
            <a:ext cx="8458200" cy="1143000"/>
          </a:xfrm>
        </p:spPr>
        <p:txBody>
          <a:bodyPr/>
          <a:lstStyle/>
          <a:p>
            <a:r>
              <a:rPr lang="es-MX" smtClean="0"/>
              <a:t>Enfermedad de Fiebre Aftosa</a:t>
            </a:r>
          </a:p>
        </p:txBody>
      </p:sp>
      <p:sp>
        <p:nvSpPr>
          <p:cNvPr id="30723" name="Content Placeholder 2"/>
          <p:cNvSpPr>
            <a:spLocks noGrp="1"/>
          </p:cNvSpPr>
          <p:nvPr>
            <p:ph idx="1"/>
          </p:nvPr>
        </p:nvSpPr>
        <p:spPr>
          <a:xfrm>
            <a:off x="228600" y="1447800"/>
            <a:ext cx="5257800" cy="4114800"/>
          </a:xfrm>
        </p:spPr>
        <p:txBody>
          <a:bodyPr/>
          <a:lstStyle/>
          <a:p>
            <a:r>
              <a:rPr lang="es-MX" smtClean="0"/>
              <a:t>Últimos reportes de casos en Norte América</a:t>
            </a:r>
          </a:p>
          <a:p>
            <a:pPr lvl="1"/>
            <a:r>
              <a:rPr lang="es-MX" smtClean="0"/>
              <a:t>U.S., 1929</a:t>
            </a:r>
          </a:p>
          <a:p>
            <a:pPr lvl="1"/>
            <a:r>
              <a:rPr lang="es-MX" smtClean="0"/>
              <a:t>Canadá, 1952</a:t>
            </a:r>
          </a:p>
          <a:p>
            <a:pPr lvl="1"/>
            <a:r>
              <a:rPr lang="es-MX" smtClean="0"/>
              <a:t>México, 1954</a:t>
            </a:r>
          </a:p>
          <a:p>
            <a:r>
              <a:rPr lang="es-MX" smtClean="0"/>
              <a:t>Se debe mantener la vigilancia para prevenir la reintroducción</a:t>
            </a:r>
          </a:p>
        </p:txBody>
      </p:sp>
      <p:sp>
        <p:nvSpPr>
          <p:cNvPr id="30724" name="TextBox 3"/>
          <p:cNvSpPr txBox="1">
            <a:spLocks noChangeArrowheads="1"/>
          </p:cNvSpPr>
          <p:nvPr/>
        </p:nvSpPr>
        <p:spPr bwMode="auto">
          <a:xfrm>
            <a:off x="2667000" y="5943600"/>
            <a:ext cx="3429000" cy="830997"/>
          </a:xfrm>
          <a:prstGeom prst="rect">
            <a:avLst/>
          </a:prstGeom>
          <a:noFill/>
          <a:ln w="9525">
            <a:noFill/>
            <a:miter lim="800000"/>
            <a:headEnd/>
            <a:tailEnd/>
          </a:ln>
        </p:spPr>
        <p:txBody>
          <a:bodyPr wrap="square">
            <a:spAutoFit/>
          </a:bodyPr>
          <a:lstStyle/>
          <a:p>
            <a:r>
              <a:rPr lang="en-US" dirty="0">
                <a:solidFill>
                  <a:srgbClr val="FFFF99"/>
                </a:solidFill>
                <a:latin typeface="Comic Sans MS" pitchFamily="66" charset="0"/>
              </a:rPr>
              <a:t>ARS, 1969</a:t>
            </a:r>
          </a:p>
          <a:p>
            <a:r>
              <a:rPr lang="en-US" dirty="0">
                <a:solidFill>
                  <a:srgbClr val="FFFF99"/>
                </a:solidFill>
                <a:latin typeface="Comic Sans MS" pitchFamily="66" charset="0"/>
              </a:rPr>
              <a:t>USDA-APHIS, 2007</a:t>
            </a:r>
          </a:p>
        </p:txBody>
      </p:sp>
      <p:pic>
        <p:nvPicPr>
          <p:cNvPr id="30725" name="Picture 2" descr="C:\Users\ejordan\AppData\Local\Microsoft\Windows\Temporary Internet Files\Content.IE5\ES9VI1G2\MP900262733[1].jpg"/>
          <p:cNvPicPr>
            <a:picLocks noChangeAspect="1" noChangeArrowheads="1"/>
          </p:cNvPicPr>
          <p:nvPr/>
        </p:nvPicPr>
        <p:blipFill>
          <a:blip r:embed="rId4" cstate="screen"/>
          <a:srcRect/>
          <a:stretch>
            <a:fillRect/>
          </a:stretch>
        </p:blipFill>
        <p:spPr bwMode="auto">
          <a:xfrm>
            <a:off x="5334000" y="1752600"/>
            <a:ext cx="2286000" cy="2073275"/>
          </a:xfrm>
          <a:prstGeom prst="rect">
            <a:avLst/>
          </a:prstGeom>
          <a:noFill/>
          <a:ln w="9525">
            <a:noFill/>
            <a:miter lim="800000"/>
            <a:headEnd/>
            <a:tailEnd/>
          </a:ln>
        </p:spPr>
      </p:pic>
      <p:pic>
        <p:nvPicPr>
          <p:cNvPr id="30726" name="Picture 5" descr="IMG_0332.JPG"/>
          <p:cNvPicPr>
            <a:picLocks noChangeAspect="1"/>
          </p:cNvPicPr>
          <p:nvPr/>
        </p:nvPicPr>
        <p:blipFill>
          <a:blip r:embed="rId5" cstate="screen"/>
          <a:srcRect/>
          <a:stretch>
            <a:fillRect/>
          </a:stretch>
        </p:blipFill>
        <p:spPr bwMode="auto">
          <a:xfrm>
            <a:off x="5257800" y="3810000"/>
            <a:ext cx="3962400" cy="2057400"/>
          </a:xfrm>
          <a:prstGeom prst="rect">
            <a:avLst/>
          </a:prstGeom>
          <a:noFill/>
          <a:ln w="9525">
            <a:noFill/>
            <a:miter lim="800000"/>
            <a:headEnd/>
            <a:tailEnd/>
          </a:ln>
        </p:spPr>
      </p:pic>
      <p:pic>
        <p:nvPicPr>
          <p:cNvPr id="30727" name="Picture 3"/>
          <p:cNvPicPr>
            <a:picLocks noChangeAspect="1" noChangeArrowheads="1"/>
          </p:cNvPicPr>
          <p:nvPr/>
        </p:nvPicPr>
        <p:blipFill>
          <a:blip r:embed="rId6" cstate="screen"/>
          <a:srcRect/>
          <a:stretch>
            <a:fillRect/>
          </a:stretch>
        </p:blipFill>
        <p:spPr bwMode="auto">
          <a:xfrm>
            <a:off x="7602538" y="1371600"/>
            <a:ext cx="1541462" cy="2447925"/>
          </a:xfrm>
          <a:prstGeom prst="rect">
            <a:avLst/>
          </a:prstGeom>
          <a:noFill/>
          <a:ln w="9525">
            <a:noFill/>
            <a:miter lim="800000"/>
            <a:headEnd/>
            <a:tailEnd/>
          </a:ln>
        </p:spPr>
      </p:pic>
      <p:pic>
        <p:nvPicPr>
          <p:cNvPr id="9" name="R20">
            <a:hlinkClick r:id="" action="ppaction://media"/>
          </p:cNvPr>
          <p:cNvPicPr>
            <a:picLocks noRot="1" noChangeAspect="1"/>
          </p:cNvPicPr>
          <p:nvPr>
            <a:wavAudioFile r:embed="rId1" name="R20"/>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s-MX" smtClean="0"/>
              <a:t>Epidemia de Fiebre Aftosa</a:t>
            </a:r>
            <a:endParaRPr lang="en-US" smtClean="0"/>
          </a:p>
        </p:txBody>
      </p:sp>
      <p:sp>
        <p:nvSpPr>
          <p:cNvPr id="31747" name="Content Placeholder 2"/>
          <p:cNvSpPr>
            <a:spLocks noGrp="1"/>
          </p:cNvSpPr>
          <p:nvPr>
            <p:ph idx="1"/>
          </p:nvPr>
        </p:nvSpPr>
        <p:spPr>
          <a:xfrm>
            <a:off x="107950" y="1752600"/>
            <a:ext cx="4464050" cy="4114800"/>
          </a:xfrm>
        </p:spPr>
        <p:txBody>
          <a:bodyPr/>
          <a:lstStyle/>
          <a:p>
            <a:r>
              <a:rPr lang="es-ES" smtClean="0"/>
              <a:t>2001 Epidemia de Fiebre Aftosa  en el Reino Unido</a:t>
            </a:r>
          </a:p>
          <a:p>
            <a:pPr lvl="1"/>
            <a:r>
              <a:rPr lang="es-ES" smtClean="0"/>
              <a:t>6 millones de animales sacrificados</a:t>
            </a:r>
          </a:p>
          <a:p>
            <a:pPr lvl="1"/>
            <a:r>
              <a:rPr lang="es-ES" smtClean="0"/>
              <a:t>Costo estimado de 17 millones de dólares</a:t>
            </a:r>
          </a:p>
        </p:txBody>
      </p:sp>
      <p:sp>
        <p:nvSpPr>
          <p:cNvPr id="31748" name="TextBox 3"/>
          <p:cNvSpPr txBox="1">
            <a:spLocks noChangeArrowheads="1"/>
          </p:cNvSpPr>
          <p:nvPr/>
        </p:nvSpPr>
        <p:spPr bwMode="auto">
          <a:xfrm>
            <a:off x="2743200" y="5943600"/>
            <a:ext cx="3352800" cy="830997"/>
          </a:xfrm>
          <a:prstGeom prst="rect">
            <a:avLst/>
          </a:prstGeom>
          <a:noFill/>
          <a:ln w="9525">
            <a:noFill/>
            <a:miter lim="800000"/>
            <a:headEnd/>
            <a:tailEnd/>
          </a:ln>
        </p:spPr>
        <p:txBody>
          <a:bodyPr wrap="square">
            <a:spAutoFit/>
          </a:bodyPr>
          <a:lstStyle/>
          <a:p>
            <a:r>
              <a:rPr lang="en-US" dirty="0">
                <a:solidFill>
                  <a:srgbClr val="FFFF99"/>
                </a:solidFill>
                <a:latin typeface="Comic Sans MS" pitchFamily="66" charset="0"/>
              </a:rPr>
              <a:t>ARS, 1969</a:t>
            </a:r>
          </a:p>
          <a:p>
            <a:r>
              <a:rPr lang="en-US" dirty="0">
                <a:solidFill>
                  <a:srgbClr val="FFFF99"/>
                </a:solidFill>
                <a:latin typeface="Comic Sans MS" pitchFamily="66" charset="0"/>
              </a:rPr>
              <a:t>USDA-APHIS, 2007</a:t>
            </a:r>
          </a:p>
        </p:txBody>
      </p:sp>
      <p:pic>
        <p:nvPicPr>
          <p:cNvPr id="31749" name="Picture 2" descr="C:\Users\ejordan\AppData\Local\Microsoft\Windows\Temporary Internet Files\Content.IE5\ES9VI1G2\MC900189390[1].jpg"/>
          <p:cNvPicPr>
            <a:picLocks noChangeAspect="1" noChangeArrowheads="1"/>
          </p:cNvPicPr>
          <p:nvPr/>
        </p:nvPicPr>
        <p:blipFill>
          <a:blip r:embed="rId4" cstate="screen"/>
          <a:srcRect/>
          <a:stretch>
            <a:fillRect/>
          </a:stretch>
        </p:blipFill>
        <p:spPr bwMode="auto">
          <a:xfrm>
            <a:off x="4681538" y="2133600"/>
            <a:ext cx="4476750" cy="2808288"/>
          </a:xfrm>
          <a:prstGeom prst="rect">
            <a:avLst/>
          </a:prstGeom>
          <a:noFill/>
          <a:ln w="9525">
            <a:noFill/>
            <a:miter lim="800000"/>
            <a:headEnd/>
            <a:tailEnd/>
          </a:ln>
        </p:spPr>
      </p:pic>
      <p:pic>
        <p:nvPicPr>
          <p:cNvPr id="6" name="R21">
            <a:hlinkClick r:id="" action="ppaction://media"/>
          </p:cNvPr>
          <p:cNvPicPr>
            <a:picLocks noRot="1" noChangeAspect="1"/>
          </p:cNvPicPr>
          <p:nvPr>
            <a:wavAudioFile r:embed="rId1" name="R21"/>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0" y="44450"/>
            <a:ext cx="7772400" cy="1143000"/>
          </a:xfrm>
        </p:spPr>
        <p:txBody>
          <a:bodyPr/>
          <a:lstStyle/>
          <a:p>
            <a:r>
              <a:rPr lang="es-ES" smtClean="0"/>
              <a:t>Razones de pérdidas</a:t>
            </a:r>
          </a:p>
        </p:txBody>
      </p:sp>
      <p:sp>
        <p:nvSpPr>
          <p:cNvPr id="32771" name="Content Placeholder 2"/>
          <p:cNvSpPr>
            <a:spLocks noGrp="1"/>
          </p:cNvSpPr>
          <p:nvPr>
            <p:ph idx="1"/>
          </p:nvPr>
        </p:nvSpPr>
        <p:spPr>
          <a:xfrm>
            <a:off x="323850" y="1143000"/>
            <a:ext cx="6696075" cy="4662488"/>
          </a:xfrm>
        </p:spPr>
        <p:txBody>
          <a:bodyPr/>
          <a:lstStyle/>
          <a:p>
            <a:r>
              <a:rPr lang="es-ES" smtClean="0"/>
              <a:t>Muy contagiosa, muchos animales afectados</a:t>
            </a:r>
          </a:p>
          <a:p>
            <a:r>
              <a:rPr lang="es-ES" smtClean="0"/>
              <a:t>Programas de erradicación basada en sacrificio  y destrucción de las canales</a:t>
            </a:r>
          </a:p>
          <a:p>
            <a:pPr eaLnBrk="1" hangingPunct="1">
              <a:spcBef>
                <a:spcPct val="0"/>
              </a:spcBef>
            </a:pPr>
            <a:r>
              <a:rPr lang="es-ES" smtClean="0"/>
              <a:t>Perdió mercado en ventas de ganado y productos de origen bovino a nivel nacional e internacional</a:t>
            </a:r>
          </a:p>
        </p:txBody>
      </p:sp>
      <p:pic>
        <p:nvPicPr>
          <p:cNvPr id="32772" name="Picture 3"/>
          <p:cNvPicPr>
            <a:picLocks noChangeAspect="1" noChangeArrowheads="1"/>
          </p:cNvPicPr>
          <p:nvPr/>
        </p:nvPicPr>
        <p:blipFill>
          <a:blip r:embed="rId4" cstate="screen"/>
          <a:srcRect/>
          <a:stretch>
            <a:fillRect/>
          </a:stretch>
        </p:blipFill>
        <p:spPr bwMode="auto">
          <a:xfrm>
            <a:off x="6629400" y="1585913"/>
            <a:ext cx="2379663" cy="3781425"/>
          </a:xfrm>
          <a:prstGeom prst="rect">
            <a:avLst/>
          </a:prstGeom>
          <a:noFill/>
          <a:ln w="9525">
            <a:noFill/>
            <a:miter lim="800000"/>
            <a:headEnd/>
            <a:tailEnd/>
          </a:ln>
        </p:spPr>
      </p:pic>
      <p:pic>
        <p:nvPicPr>
          <p:cNvPr id="5" name="R22">
            <a:hlinkClick r:id="" action="ppaction://media"/>
          </p:cNvPr>
          <p:cNvPicPr>
            <a:picLocks noRot="1" noChangeAspect="1"/>
          </p:cNvPicPr>
          <p:nvPr>
            <a:wavAudioFile r:embed="rId1" name="R22"/>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000" y="533400"/>
            <a:ext cx="8229600" cy="1143000"/>
          </a:xfrm>
        </p:spPr>
        <p:txBody>
          <a:bodyPr/>
          <a:lstStyle/>
          <a:p>
            <a:pPr eaLnBrk="1" hangingPunct="1"/>
            <a:r>
              <a:rPr lang="es-MX" smtClean="0"/>
              <a:t>Evaluación visual de tetas y ubre</a:t>
            </a:r>
          </a:p>
        </p:txBody>
      </p:sp>
      <p:sp>
        <p:nvSpPr>
          <p:cNvPr id="33795" name="Text Placeholder 2"/>
          <p:cNvSpPr>
            <a:spLocks noGrp="1"/>
          </p:cNvSpPr>
          <p:nvPr>
            <p:ph type="body" idx="1"/>
          </p:nvPr>
        </p:nvSpPr>
        <p:spPr>
          <a:xfrm>
            <a:off x="228600" y="1828800"/>
            <a:ext cx="4040188" cy="639763"/>
          </a:xfrm>
        </p:spPr>
        <p:txBody>
          <a:bodyPr/>
          <a:lstStyle/>
          <a:p>
            <a:pPr eaLnBrk="1" hangingPunct="1"/>
            <a:r>
              <a:rPr lang="es-MX" b="0" dirty="0" smtClean="0"/>
              <a:t>¿Tiene mastitis?</a:t>
            </a:r>
          </a:p>
        </p:txBody>
      </p:sp>
      <p:pic>
        <p:nvPicPr>
          <p:cNvPr id="33796" name="Content Placeholder 8" descr="luteinj.JPG"/>
          <p:cNvPicPr>
            <a:picLocks noGrp="1" noChangeAspect="1"/>
          </p:cNvPicPr>
          <p:nvPr>
            <p:ph sz="half" idx="2"/>
          </p:nvPr>
        </p:nvPicPr>
        <p:blipFill>
          <a:blip r:embed="rId4" cstate="screen"/>
          <a:srcRect/>
          <a:stretch>
            <a:fillRect/>
          </a:stretch>
        </p:blipFill>
        <p:spPr>
          <a:xfrm>
            <a:off x="457200" y="2590800"/>
            <a:ext cx="3200400" cy="3040063"/>
          </a:xfrm>
        </p:spPr>
      </p:pic>
      <p:sp>
        <p:nvSpPr>
          <p:cNvPr id="33797" name="Text Placeholder 4"/>
          <p:cNvSpPr>
            <a:spLocks noGrp="1"/>
          </p:cNvSpPr>
          <p:nvPr>
            <p:ph type="body" sz="quarter" idx="3"/>
          </p:nvPr>
        </p:nvSpPr>
        <p:spPr>
          <a:xfrm>
            <a:off x="4191000" y="1905000"/>
            <a:ext cx="4498975" cy="895350"/>
          </a:xfrm>
        </p:spPr>
        <p:txBody>
          <a:bodyPr/>
          <a:lstStyle/>
          <a:p>
            <a:pPr algn="ctr" eaLnBrk="1" hangingPunct="1"/>
            <a:r>
              <a:rPr lang="es-MX" b="0" dirty="0" smtClean="0"/>
              <a:t>Hay lesiones inusuales?</a:t>
            </a:r>
          </a:p>
          <a:p>
            <a:pPr algn="ctr" eaLnBrk="1" hangingPunct="1"/>
            <a:r>
              <a:rPr lang="es-MX" b="0" dirty="0" smtClean="0"/>
              <a:t>Repórtela al </a:t>
            </a:r>
            <a:r>
              <a:rPr lang="es-MX" b="0" dirty="0" err="1" smtClean="0"/>
              <a:t>vet</a:t>
            </a:r>
            <a:r>
              <a:rPr lang="es-MX" b="0" dirty="0" smtClean="0"/>
              <a:t>/dueño</a:t>
            </a:r>
          </a:p>
        </p:txBody>
      </p:sp>
      <p:pic>
        <p:nvPicPr>
          <p:cNvPr id="33798" name="Picture 4" descr="FMD9"/>
          <p:cNvPicPr>
            <a:picLocks noGrp="1" noChangeAspect="1" noChangeArrowheads="1"/>
          </p:cNvPicPr>
          <p:nvPr>
            <p:ph sz="quarter" idx="4"/>
          </p:nvPr>
        </p:nvPicPr>
        <p:blipFill>
          <a:blip r:embed="rId5" cstate="screen"/>
          <a:srcRect/>
          <a:stretch>
            <a:fillRect/>
          </a:stretch>
        </p:blipFill>
        <p:spPr>
          <a:xfrm>
            <a:off x="4876800" y="2895600"/>
            <a:ext cx="2514600" cy="2971800"/>
          </a:xfrm>
        </p:spPr>
      </p:pic>
      <p:sp>
        <p:nvSpPr>
          <p:cNvPr id="33799" name="TextBox 7"/>
          <p:cNvSpPr txBox="1">
            <a:spLocks noChangeArrowheads="1"/>
          </p:cNvSpPr>
          <p:nvPr/>
        </p:nvSpPr>
        <p:spPr bwMode="auto">
          <a:xfrm>
            <a:off x="7480300" y="3581400"/>
            <a:ext cx="1663700" cy="646113"/>
          </a:xfrm>
          <a:prstGeom prst="rect">
            <a:avLst/>
          </a:prstGeom>
          <a:noFill/>
          <a:ln w="9525">
            <a:noFill/>
            <a:miter lim="800000"/>
            <a:headEnd/>
            <a:tailEnd/>
          </a:ln>
        </p:spPr>
        <p:txBody>
          <a:bodyPr>
            <a:spAutoFit/>
          </a:bodyPr>
          <a:lstStyle/>
          <a:p>
            <a:r>
              <a:rPr lang="es-MX" sz="1800">
                <a:latin typeface="Comic Sans MS" pitchFamily="66" charset="0"/>
              </a:rPr>
              <a:t>Lesiones por Fiebre aftosa</a:t>
            </a:r>
          </a:p>
        </p:txBody>
      </p:sp>
      <p:sp>
        <p:nvSpPr>
          <p:cNvPr id="33800" name="TextBox 9"/>
          <p:cNvSpPr txBox="1">
            <a:spLocks noChangeArrowheads="1"/>
          </p:cNvSpPr>
          <p:nvPr/>
        </p:nvSpPr>
        <p:spPr bwMode="auto">
          <a:xfrm>
            <a:off x="7467600" y="5334000"/>
            <a:ext cx="1676400" cy="584200"/>
          </a:xfrm>
          <a:prstGeom prst="rect">
            <a:avLst/>
          </a:prstGeom>
          <a:noFill/>
          <a:ln w="9525">
            <a:noFill/>
            <a:miter lim="800000"/>
            <a:headEnd/>
            <a:tailEnd/>
          </a:ln>
        </p:spPr>
        <p:txBody>
          <a:bodyPr>
            <a:spAutoFit/>
          </a:bodyPr>
          <a:lstStyle/>
          <a:p>
            <a:r>
              <a:rPr lang="es-MX" sz="1600">
                <a:latin typeface="Comic Sans MS" pitchFamily="66" charset="0"/>
              </a:rPr>
              <a:t>Cortesía del  Dr. Moeller</a:t>
            </a:r>
          </a:p>
        </p:txBody>
      </p:sp>
      <p:pic>
        <p:nvPicPr>
          <p:cNvPr id="9" name="R23">
            <a:hlinkClick r:id="" action="ppaction://media"/>
          </p:cNvPr>
          <p:cNvPicPr>
            <a:picLocks noRot="1" noChangeAspect="1"/>
          </p:cNvPicPr>
          <p:nvPr>
            <a:wavAudioFile r:embed="rId1" name="R23"/>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52400"/>
            <a:ext cx="8229600" cy="914400"/>
          </a:xfrm>
        </p:spPr>
        <p:txBody>
          <a:bodyPr/>
          <a:lstStyle/>
          <a:p>
            <a:pPr eaLnBrk="1" hangingPunct="1"/>
            <a:r>
              <a:rPr lang="es-MX" smtClean="0"/>
              <a:t>Revise patas y piernas</a:t>
            </a:r>
          </a:p>
        </p:txBody>
      </p:sp>
      <p:sp>
        <p:nvSpPr>
          <p:cNvPr id="34819" name="Text Placeholder 2"/>
          <p:cNvSpPr>
            <a:spLocks noGrp="1"/>
          </p:cNvSpPr>
          <p:nvPr>
            <p:ph type="body" idx="1"/>
          </p:nvPr>
        </p:nvSpPr>
        <p:spPr>
          <a:xfrm>
            <a:off x="762000" y="1557338"/>
            <a:ext cx="2743200" cy="563562"/>
          </a:xfrm>
        </p:spPr>
        <p:txBody>
          <a:bodyPr/>
          <a:lstStyle/>
          <a:p>
            <a:pPr algn="ctr" eaLnBrk="1" hangingPunct="1"/>
            <a:r>
              <a:rPr lang="es-MX" b="0" smtClean="0"/>
              <a:t>Parado normal</a:t>
            </a:r>
          </a:p>
        </p:txBody>
      </p:sp>
      <p:pic>
        <p:nvPicPr>
          <p:cNvPr id="34820" name="Content Placeholder 7" descr="IMG_0340.JPG"/>
          <p:cNvPicPr>
            <a:picLocks noGrp="1" noChangeAspect="1"/>
          </p:cNvPicPr>
          <p:nvPr>
            <p:ph sz="half" idx="2"/>
          </p:nvPr>
        </p:nvPicPr>
        <p:blipFill>
          <a:blip r:embed="rId4" cstate="screen"/>
          <a:srcRect/>
          <a:stretch>
            <a:fillRect/>
          </a:stretch>
        </p:blipFill>
        <p:spPr>
          <a:xfrm>
            <a:off x="381000" y="2273300"/>
            <a:ext cx="3733800" cy="3422650"/>
          </a:xfrm>
        </p:spPr>
      </p:pic>
      <p:sp>
        <p:nvSpPr>
          <p:cNvPr id="34821" name="Text Placeholder 4"/>
          <p:cNvSpPr>
            <a:spLocks noGrp="1"/>
          </p:cNvSpPr>
          <p:nvPr>
            <p:ph type="body" sz="quarter" idx="3"/>
          </p:nvPr>
        </p:nvSpPr>
        <p:spPr>
          <a:xfrm>
            <a:off x="4648200" y="1484313"/>
            <a:ext cx="4067175" cy="838200"/>
          </a:xfrm>
        </p:spPr>
        <p:txBody>
          <a:bodyPr/>
          <a:lstStyle/>
          <a:p>
            <a:pPr algn="ctr" eaLnBrk="1" hangingPunct="1"/>
            <a:r>
              <a:rPr lang="es-MX" b="0" smtClean="0"/>
              <a:t>Lesiones por Fiebre Aftosa</a:t>
            </a:r>
          </a:p>
          <a:p>
            <a:pPr algn="ctr" eaLnBrk="1" hangingPunct="1"/>
            <a:r>
              <a:rPr lang="es-MX" b="0" smtClean="0"/>
              <a:t>Repórtela al Vet/dueño</a:t>
            </a:r>
          </a:p>
        </p:txBody>
      </p:sp>
      <p:pic>
        <p:nvPicPr>
          <p:cNvPr id="34822" name="Picture 3" descr="FMD8"/>
          <p:cNvPicPr>
            <a:picLocks noGrp="1" noChangeAspect="1" noChangeArrowheads="1"/>
          </p:cNvPicPr>
          <p:nvPr>
            <p:ph sz="quarter" idx="4"/>
          </p:nvPr>
        </p:nvPicPr>
        <p:blipFill>
          <a:blip r:embed="rId5" cstate="screen"/>
          <a:srcRect/>
          <a:stretch>
            <a:fillRect/>
          </a:stretch>
        </p:blipFill>
        <p:spPr>
          <a:xfrm>
            <a:off x="5214938" y="2551113"/>
            <a:ext cx="2633662" cy="3189287"/>
          </a:xfrm>
        </p:spPr>
      </p:pic>
      <p:sp>
        <p:nvSpPr>
          <p:cNvPr id="34823" name="TextBox 9"/>
          <p:cNvSpPr txBox="1">
            <a:spLocks noChangeArrowheads="1"/>
          </p:cNvSpPr>
          <p:nvPr/>
        </p:nvSpPr>
        <p:spPr bwMode="auto">
          <a:xfrm>
            <a:off x="7772400" y="5218113"/>
            <a:ext cx="1054100" cy="461962"/>
          </a:xfrm>
          <a:prstGeom prst="rect">
            <a:avLst/>
          </a:prstGeom>
          <a:noFill/>
          <a:ln w="9525">
            <a:noFill/>
            <a:miter lim="800000"/>
            <a:headEnd/>
            <a:tailEnd/>
          </a:ln>
        </p:spPr>
        <p:txBody>
          <a:bodyPr>
            <a:spAutoFit/>
          </a:bodyPr>
          <a:lstStyle/>
          <a:p>
            <a:r>
              <a:rPr lang="en-US" sz="1200">
                <a:latin typeface="Comic Sans MS" pitchFamily="66" charset="0"/>
              </a:rPr>
              <a:t>Courtesy of Dr. Moeller</a:t>
            </a:r>
          </a:p>
        </p:txBody>
      </p:sp>
      <p:pic>
        <p:nvPicPr>
          <p:cNvPr id="34824" name="Picture 7" descr="FAZD-Center-logo-Nov-2008.jpg"/>
          <p:cNvPicPr>
            <a:picLocks noChangeAspect="1"/>
          </p:cNvPicPr>
          <p:nvPr/>
        </p:nvPicPr>
        <p:blipFill>
          <a:blip r:embed="rId6" cstate="screen"/>
          <a:srcRect/>
          <a:stretch>
            <a:fillRect/>
          </a:stretch>
        </p:blipFill>
        <p:spPr bwMode="auto">
          <a:xfrm>
            <a:off x="304800" y="5867400"/>
            <a:ext cx="2097088" cy="873125"/>
          </a:xfrm>
          <a:prstGeom prst="rect">
            <a:avLst/>
          </a:prstGeom>
          <a:noFill/>
          <a:ln w="9525">
            <a:noFill/>
            <a:miter lim="800000"/>
            <a:headEnd/>
            <a:tailEnd/>
          </a:ln>
        </p:spPr>
      </p:pic>
      <p:pic>
        <p:nvPicPr>
          <p:cNvPr id="9" name="R24">
            <a:hlinkClick r:id="" action="ppaction://media"/>
          </p:cNvPr>
          <p:cNvPicPr>
            <a:picLocks noRot="1" noChangeAspect="1"/>
          </p:cNvPicPr>
          <p:nvPr>
            <a:wavAudioFile r:embed="rId1" name="R24"/>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2400" y="304800"/>
            <a:ext cx="8991600" cy="1143000"/>
          </a:xfrm>
        </p:spPr>
        <p:txBody>
          <a:bodyPr/>
          <a:lstStyle/>
          <a:p>
            <a:r>
              <a:rPr lang="es-MX" smtClean="0"/>
              <a:t>Identificación de algo incorrecto</a:t>
            </a:r>
          </a:p>
        </p:txBody>
      </p:sp>
      <p:sp>
        <p:nvSpPr>
          <p:cNvPr id="35843" name="Content Placeholder 2"/>
          <p:cNvSpPr>
            <a:spLocks noGrp="1"/>
          </p:cNvSpPr>
          <p:nvPr>
            <p:ph sz="half" idx="1"/>
          </p:nvPr>
        </p:nvSpPr>
        <p:spPr>
          <a:xfrm>
            <a:off x="304800" y="1371600"/>
            <a:ext cx="8686800" cy="685800"/>
          </a:xfrm>
        </p:spPr>
        <p:txBody>
          <a:bodyPr/>
          <a:lstStyle/>
          <a:p>
            <a:r>
              <a:rPr lang="es-MX" sz="3200" smtClean="0"/>
              <a:t>La fiebre aftosa puede ser confundida con:</a:t>
            </a:r>
          </a:p>
        </p:txBody>
      </p:sp>
      <p:sp>
        <p:nvSpPr>
          <p:cNvPr id="35844" name="Content Placeholder 3"/>
          <p:cNvSpPr>
            <a:spLocks noGrp="1"/>
          </p:cNvSpPr>
          <p:nvPr>
            <p:ph sz="half" idx="2"/>
          </p:nvPr>
        </p:nvSpPr>
        <p:spPr>
          <a:xfrm>
            <a:off x="457200" y="3581400"/>
            <a:ext cx="4572000" cy="1981200"/>
          </a:xfrm>
        </p:spPr>
        <p:txBody>
          <a:bodyPr/>
          <a:lstStyle/>
          <a:p>
            <a:r>
              <a:rPr lang="es-MX" dirty="0" smtClean="0"/>
              <a:t>No entre en pánico</a:t>
            </a:r>
          </a:p>
          <a:p>
            <a:r>
              <a:rPr lang="es-MX" dirty="0" smtClean="0"/>
              <a:t>Llame al veterinario</a:t>
            </a:r>
          </a:p>
          <a:p>
            <a:r>
              <a:rPr lang="es-MX" dirty="0" smtClean="0"/>
              <a:t>Permita diagnosticar cual es el </a:t>
            </a:r>
            <a:r>
              <a:rPr lang="es-MX" dirty="0" smtClean="0">
                <a:solidFill>
                  <a:srgbClr val="FF0000"/>
                </a:solidFill>
              </a:rPr>
              <a:t>PROBLEMA</a:t>
            </a:r>
          </a:p>
          <a:p>
            <a:endParaRPr lang="en-US" dirty="0" smtClean="0"/>
          </a:p>
        </p:txBody>
      </p:sp>
      <p:pic>
        <p:nvPicPr>
          <p:cNvPr id="35845" name="Picture 4" descr="P0001080.JPG"/>
          <p:cNvPicPr>
            <a:picLocks noChangeAspect="1"/>
          </p:cNvPicPr>
          <p:nvPr/>
        </p:nvPicPr>
        <p:blipFill>
          <a:blip r:embed="rId4" cstate="screen"/>
          <a:srcRect/>
          <a:stretch>
            <a:fillRect/>
          </a:stretch>
        </p:blipFill>
        <p:spPr bwMode="auto">
          <a:xfrm>
            <a:off x="5508625" y="3357563"/>
            <a:ext cx="3352800" cy="2646362"/>
          </a:xfrm>
          <a:prstGeom prst="rect">
            <a:avLst/>
          </a:prstGeom>
          <a:noFill/>
          <a:ln w="9525">
            <a:noFill/>
            <a:miter lim="800000"/>
            <a:headEnd/>
            <a:tailEnd/>
          </a:ln>
        </p:spPr>
      </p:pic>
      <p:sp>
        <p:nvSpPr>
          <p:cNvPr id="6" name="TextBox 5"/>
          <p:cNvSpPr txBox="1"/>
          <p:nvPr/>
        </p:nvSpPr>
        <p:spPr>
          <a:xfrm>
            <a:off x="251520" y="1988840"/>
            <a:ext cx="8431088" cy="954107"/>
          </a:xfrm>
          <a:prstGeom prst="rect">
            <a:avLst/>
          </a:prstGeom>
          <a:noFill/>
        </p:spPr>
        <p:txBody>
          <a:bodyPr numCol="2">
            <a:spAutoFit/>
          </a:bodyPr>
          <a:lstStyle/>
          <a:p>
            <a:pPr lvl="1">
              <a:buFont typeface="Wingdings" pitchFamily="2" charset="2"/>
              <a:buChar char="Ø"/>
              <a:defRPr/>
            </a:pPr>
            <a:r>
              <a:rPr lang="es-MX" sz="2800" dirty="0"/>
              <a:t>Estomatitis vesicular</a:t>
            </a:r>
          </a:p>
          <a:p>
            <a:pPr lvl="1">
              <a:buFont typeface="Wingdings" pitchFamily="2" charset="2"/>
              <a:buChar char="Ø"/>
              <a:defRPr/>
            </a:pPr>
            <a:r>
              <a:rPr lang="es-MX" sz="2800" dirty="0"/>
              <a:t>Lengua azul</a:t>
            </a:r>
          </a:p>
          <a:p>
            <a:pPr lvl="1">
              <a:buFont typeface="Wingdings" pitchFamily="2" charset="2"/>
              <a:buChar char="Ø"/>
              <a:defRPr/>
            </a:pPr>
            <a:r>
              <a:rPr lang="es-MX" sz="2800" dirty="0"/>
              <a:t>Diarrea viral bovina</a:t>
            </a:r>
          </a:p>
          <a:p>
            <a:pPr lvl="1">
              <a:buFont typeface="Wingdings" pitchFamily="2" charset="2"/>
              <a:buChar char="Ø"/>
              <a:defRPr/>
            </a:pPr>
            <a:r>
              <a:rPr lang="es-MX" sz="2800" dirty="0" err="1"/>
              <a:t>Pietín</a:t>
            </a:r>
            <a:endParaRPr lang="es-MX" sz="2800" dirty="0"/>
          </a:p>
        </p:txBody>
      </p:sp>
      <p:pic>
        <p:nvPicPr>
          <p:cNvPr id="7" name="R25">
            <a:hlinkClick r:id="" action="ppaction://media"/>
          </p:cNvPr>
          <p:cNvPicPr>
            <a:picLocks noRot="1" noChangeAspect="1"/>
          </p:cNvPicPr>
          <p:nvPr>
            <a:wavAudioFile r:embed="rId1" name="R25"/>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62000" y="1828800"/>
            <a:ext cx="7315200" cy="2362200"/>
          </a:xfrm>
        </p:spPr>
        <p:txBody>
          <a:bodyPr/>
          <a:lstStyle/>
          <a:p>
            <a:r>
              <a:rPr lang="es-ES" b="0" smtClean="0"/>
              <a:t>Objetivo 3: Producir carne y leche libre de antibióticos</a:t>
            </a:r>
            <a:endParaRPr lang="en-US" b="0" smtClean="0"/>
          </a:p>
        </p:txBody>
      </p:sp>
      <p:pic>
        <p:nvPicPr>
          <p:cNvPr id="3" name="R26">
            <a:hlinkClick r:id="" action="ppaction://media"/>
          </p:cNvPr>
          <p:cNvPicPr>
            <a:picLocks noRot="1" noChangeAspect="1"/>
          </p:cNvPicPr>
          <p:nvPr>
            <a:wavAudioFile r:embed="rId1" name="R26"/>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76200"/>
            <a:ext cx="8229600" cy="990600"/>
          </a:xfrm>
        </p:spPr>
        <p:txBody>
          <a:bodyPr/>
          <a:lstStyle/>
          <a:p>
            <a:r>
              <a:rPr lang="es-MX" smtClean="0"/>
              <a:t>Antibiótico</a:t>
            </a:r>
          </a:p>
        </p:txBody>
      </p:sp>
      <p:sp>
        <p:nvSpPr>
          <p:cNvPr id="37891" name="Content Placeholder 2"/>
          <p:cNvSpPr>
            <a:spLocks noGrp="1"/>
          </p:cNvSpPr>
          <p:nvPr>
            <p:ph idx="1"/>
          </p:nvPr>
        </p:nvSpPr>
        <p:spPr>
          <a:xfrm>
            <a:off x="304800" y="762000"/>
            <a:ext cx="8686800" cy="4953000"/>
          </a:xfrm>
        </p:spPr>
        <p:txBody>
          <a:bodyPr/>
          <a:lstStyle/>
          <a:p>
            <a:pPr marL="0" indent="0">
              <a:spcBef>
                <a:spcPts val="600"/>
              </a:spcBef>
              <a:spcAft>
                <a:spcPts val="1800"/>
              </a:spcAft>
              <a:buFontTx/>
              <a:buNone/>
            </a:pPr>
            <a:r>
              <a:rPr lang="es-MX" sz="2800" u="sng" dirty="0" smtClean="0"/>
              <a:t>Definición:</a:t>
            </a:r>
          </a:p>
          <a:p>
            <a:pPr marL="0" indent="0">
              <a:spcBef>
                <a:spcPts val="600"/>
              </a:spcBef>
              <a:spcAft>
                <a:spcPts val="1800"/>
              </a:spcAft>
              <a:buFontTx/>
              <a:buNone/>
            </a:pPr>
            <a:r>
              <a:rPr lang="es-MX" sz="2800" dirty="0" smtClean="0"/>
              <a:t>El antibiótico es una sustancia que mata bacterias o inhibe su crecimiento </a:t>
            </a:r>
            <a:r>
              <a:rPr lang="es-MX" sz="1600" dirty="0" smtClean="0"/>
              <a:t>(</a:t>
            </a:r>
            <a:r>
              <a:rPr lang="es-MX" sz="1600" dirty="0" err="1" smtClean="0"/>
              <a:t>Davey</a:t>
            </a:r>
            <a:r>
              <a:rPr lang="es-MX" sz="1600" dirty="0" smtClean="0"/>
              <a:t> PG 2000)</a:t>
            </a:r>
          </a:p>
          <a:p>
            <a:pPr marL="0" indent="0">
              <a:spcBef>
                <a:spcPts val="600"/>
              </a:spcBef>
              <a:spcAft>
                <a:spcPts val="1800"/>
              </a:spcAft>
              <a:buFontTx/>
              <a:buNone/>
            </a:pPr>
            <a:r>
              <a:rPr lang="es-MX" sz="2800" dirty="0" smtClean="0"/>
              <a:t>Se ha usado en el alimento de los animales desde su descubrimiento hace mas de 50 años </a:t>
            </a:r>
            <a:r>
              <a:rPr lang="es-MX" sz="1600" dirty="0" smtClean="0"/>
              <a:t>( la Penicilina fue descubierta en 1928, y para fines terapéuticos se uso en 1940)</a:t>
            </a:r>
          </a:p>
          <a:p>
            <a:pPr marL="0" indent="0">
              <a:spcBef>
                <a:spcPts val="600"/>
              </a:spcBef>
              <a:spcAft>
                <a:spcPts val="1800"/>
              </a:spcAft>
              <a:buFontTx/>
              <a:buNone/>
            </a:pPr>
            <a:r>
              <a:rPr lang="es-MX" sz="2800" dirty="0" smtClean="0"/>
              <a:t>Para el tratamiento y prevención de enfermedades.</a:t>
            </a:r>
          </a:p>
          <a:p>
            <a:pPr marL="0" indent="0">
              <a:spcBef>
                <a:spcPct val="0"/>
              </a:spcBef>
              <a:buFontTx/>
              <a:buNone/>
            </a:pPr>
            <a:r>
              <a:rPr lang="es-MX" sz="2800" dirty="0" smtClean="0"/>
              <a:t>Fines del descubrimiento: </a:t>
            </a:r>
            <a:r>
              <a:rPr lang="es-MX" sz="2800" u="sng" dirty="0" smtClean="0"/>
              <a:t>Antibiótico</a:t>
            </a:r>
          </a:p>
          <a:p>
            <a:pPr marL="0" indent="0">
              <a:spcBef>
                <a:spcPct val="0"/>
              </a:spcBef>
              <a:buFontTx/>
              <a:buNone/>
            </a:pPr>
            <a:r>
              <a:rPr lang="es-MX" sz="2800" u="sng" dirty="0" smtClean="0"/>
              <a:t>Resistencia </a:t>
            </a:r>
            <a:r>
              <a:rPr lang="es-MX" sz="1600" dirty="0" smtClean="0"/>
              <a:t>(El primer reporte  fue en 1946; por el uso indiscriminado)</a:t>
            </a:r>
          </a:p>
        </p:txBody>
      </p:sp>
      <p:pic>
        <p:nvPicPr>
          <p:cNvPr id="4" name="R27">
            <a:hlinkClick r:id="" action="ppaction://media"/>
          </p:cNvPr>
          <p:cNvPicPr>
            <a:picLocks noRot="1" noChangeAspect="1"/>
          </p:cNvPicPr>
          <p:nvPr>
            <a:wavAudioFile r:embed="rId1" name="R27"/>
          </p:nvPr>
        </p:nvPicPr>
        <p:blipFill>
          <a:blip r:embed="rId4"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76200"/>
            <a:ext cx="8229600" cy="1143000"/>
          </a:xfrm>
        </p:spPr>
        <p:txBody>
          <a:bodyPr/>
          <a:lstStyle/>
          <a:p>
            <a:r>
              <a:rPr lang="es-MX" smtClean="0"/>
              <a:t>Antibiótico usado</a:t>
            </a:r>
          </a:p>
        </p:txBody>
      </p:sp>
      <p:sp>
        <p:nvSpPr>
          <p:cNvPr id="38915" name="Content Placeholder 2"/>
          <p:cNvSpPr>
            <a:spLocks noGrp="1"/>
          </p:cNvSpPr>
          <p:nvPr>
            <p:ph idx="1"/>
          </p:nvPr>
        </p:nvSpPr>
        <p:spPr>
          <a:xfrm>
            <a:off x="381000" y="1143000"/>
            <a:ext cx="8229600" cy="2133600"/>
          </a:xfrm>
        </p:spPr>
        <p:txBody>
          <a:bodyPr/>
          <a:lstStyle/>
          <a:p>
            <a:r>
              <a:rPr lang="es-MX" dirty="0" smtClean="0"/>
              <a:t>Necesario para:</a:t>
            </a:r>
          </a:p>
          <a:p>
            <a:pPr lvl="1"/>
            <a:r>
              <a:rPr lang="es-MX" dirty="0" smtClean="0"/>
              <a:t>Tratamiento de animales enfermos</a:t>
            </a:r>
          </a:p>
          <a:p>
            <a:pPr lvl="1"/>
            <a:r>
              <a:rPr lang="es-MX" dirty="0" smtClean="0"/>
              <a:t>Protege el suministro de alimentos</a:t>
            </a:r>
          </a:p>
        </p:txBody>
      </p:sp>
      <p:grpSp>
        <p:nvGrpSpPr>
          <p:cNvPr id="2" name="Group 9"/>
          <p:cNvGrpSpPr>
            <a:grpSpLocks/>
          </p:cNvGrpSpPr>
          <p:nvPr/>
        </p:nvGrpSpPr>
        <p:grpSpPr bwMode="auto">
          <a:xfrm>
            <a:off x="1066800" y="2895600"/>
            <a:ext cx="6629400" cy="2289175"/>
            <a:chOff x="1066800" y="3200400"/>
            <a:chExt cx="6629400" cy="2288404"/>
          </a:xfrm>
        </p:grpSpPr>
        <p:pic>
          <p:nvPicPr>
            <p:cNvPr id="38918" name="Picture 4" descr="DSC00105"/>
            <p:cNvPicPr>
              <a:picLocks noChangeAspect="1" noChangeArrowheads="1"/>
            </p:cNvPicPr>
            <p:nvPr/>
          </p:nvPicPr>
          <p:blipFill>
            <a:blip r:embed="rId4" cstate="screen"/>
            <a:srcRect/>
            <a:stretch>
              <a:fillRect/>
            </a:stretch>
          </p:blipFill>
          <p:spPr bwMode="auto">
            <a:xfrm>
              <a:off x="1066800" y="3200401"/>
              <a:ext cx="3048000" cy="2286000"/>
            </a:xfrm>
            <a:prstGeom prst="rect">
              <a:avLst/>
            </a:prstGeom>
            <a:noFill/>
            <a:ln w="9525">
              <a:noFill/>
              <a:miter lim="800000"/>
              <a:headEnd/>
              <a:tailEnd/>
            </a:ln>
          </p:spPr>
        </p:pic>
        <p:pic>
          <p:nvPicPr>
            <p:cNvPr id="38919" name="Picture 6" descr="downcows 6-191"/>
            <p:cNvPicPr>
              <a:picLocks noChangeAspect="1" noChangeArrowheads="1"/>
            </p:cNvPicPr>
            <p:nvPr/>
          </p:nvPicPr>
          <p:blipFill>
            <a:blip r:embed="rId5" cstate="screen"/>
            <a:srcRect/>
            <a:stretch>
              <a:fillRect/>
            </a:stretch>
          </p:blipFill>
          <p:spPr bwMode="auto">
            <a:xfrm>
              <a:off x="4208585" y="3200400"/>
              <a:ext cx="3487615" cy="2288404"/>
            </a:xfrm>
            <a:prstGeom prst="rect">
              <a:avLst/>
            </a:prstGeom>
            <a:noFill/>
            <a:ln w="9525">
              <a:noFill/>
              <a:miter lim="800000"/>
              <a:headEnd/>
              <a:tailEnd/>
            </a:ln>
          </p:spPr>
        </p:pic>
      </p:grpSp>
      <p:sp>
        <p:nvSpPr>
          <p:cNvPr id="38917" name="TextBox 7"/>
          <p:cNvSpPr txBox="1">
            <a:spLocks noChangeArrowheads="1"/>
          </p:cNvSpPr>
          <p:nvPr/>
        </p:nvSpPr>
        <p:spPr bwMode="auto">
          <a:xfrm>
            <a:off x="1828800" y="5257800"/>
            <a:ext cx="5562600" cy="523875"/>
          </a:xfrm>
          <a:prstGeom prst="rect">
            <a:avLst/>
          </a:prstGeom>
          <a:noFill/>
          <a:ln w="9525">
            <a:noFill/>
            <a:miter lim="800000"/>
            <a:headEnd/>
            <a:tailEnd/>
          </a:ln>
        </p:spPr>
        <p:txBody>
          <a:bodyPr>
            <a:spAutoFit/>
          </a:bodyPr>
          <a:lstStyle/>
          <a:p>
            <a:pPr algn="ctr"/>
            <a:r>
              <a:rPr lang="es-MX" sz="2800" dirty="0">
                <a:solidFill>
                  <a:schemeClr val="tx2"/>
                </a:solidFill>
                <a:latin typeface="Comic Sans MS" pitchFamily="66" charset="0"/>
              </a:rPr>
              <a:t>Deben ser usados con </a:t>
            </a:r>
            <a:r>
              <a:rPr lang="es-MX" sz="2800" dirty="0" smtClean="0">
                <a:solidFill>
                  <a:schemeClr val="tx2"/>
                </a:solidFill>
                <a:latin typeface="Comic Sans MS" pitchFamily="66" charset="0"/>
              </a:rPr>
              <a:t>prudencia</a:t>
            </a:r>
            <a:endParaRPr lang="es-MX" sz="2800" dirty="0">
              <a:solidFill>
                <a:schemeClr val="tx2"/>
              </a:solidFill>
              <a:latin typeface="Comic Sans MS" pitchFamily="66" charset="0"/>
            </a:endParaRPr>
          </a:p>
        </p:txBody>
      </p:sp>
      <p:pic>
        <p:nvPicPr>
          <p:cNvPr id="8" name="R28">
            <a:hlinkClick r:id="" action="ppaction://media"/>
          </p:cNvPr>
          <p:cNvPicPr>
            <a:picLocks noRot="1" noChangeAspect="1"/>
          </p:cNvPicPr>
          <p:nvPr>
            <a:wavAudioFile r:embed="rId1" name="R28"/>
          </p:nvPr>
        </p:nvPicPr>
        <p:blipFill>
          <a:blip r:embed="rId6"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s-MX" dirty="0" smtClean="0"/>
              <a:t>Antibiótico usado para la mastitis</a:t>
            </a:r>
          </a:p>
        </p:txBody>
      </p:sp>
      <p:pic>
        <p:nvPicPr>
          <p:cNvPr id="39939" name="Picture 2"/>
          <p:cNvPicPr>
            <a:picLocks noChangeAspect="1" noChangeArrowheads="1"/>
          </p:cNvPicPr>
          <p:nvPr/>
        </p:nvPicPr>
        <p:blipFill>
          <a:blip r:embed="rId4" cstate="screen"/>
          <a:srcRect/>
          <a:stretch>
            <a:fillRect/>
          </a:stretch>
        </p:blipFill>
        <p:spPr bwMode="auto">
          <a:xfrm>
            <a:off x="533400" y="3657600"/>
            <a:ext cx="2362200" cy="1519238"/>
          </a:xfrm>
          <a:prstGeom prst="rect">
            <a:avLst/>
          </a:prstGeom>
          <a:noFill/>
          <a:ln w="9525">
            <a:noFill/>
            <a:miter lim="800000"/>
            <a:headEnd/>
            <a:tailEnd/>
          </a:ln>
        </p:spPr>
      </p:pic>
      <p:pic>
        <p:nvPicPr>
          <p:cNvPr id="39940" name="Picture 3"/>
          <p:cNvPicPr>
            <a:picLocks noChangeAspect="1" noChangeArrowheads="1"/>
          </p:cNvPicPr>
          <p:nvPr/>
        </p:nvPicPr>
        <p:blipFill>
          <a:blip r:embed="rId5" cstate="screen"/>
          <a:srcRect/>
          <a:stretch>
            <a:fillRect/>
          </a:stretch>
        </p:blipFill>
        <p:spPr bwMode="auto">
          <a:xfrm>
            <a:off x="7391400" y="3200400"/>
            <a:ext cx="1568450" cy="2514600"/>
          </a:xfrm>
          <a:prstGeom prst="rect">
            <a:avLst/>
          </a:prstGeom>
          <a:noFill/>
          <a:ln w="9525">
            <a:noFill/>
            <a:miter lim="800000"/>
            <a:headEnd/>
            <a:tailEnd/>
          </a:ln>
        </p:spPr>
      </p:pic>
      <p:pic>
        <p:nvPicPr>
          <p:cNvPr id="39941" name="Picture 6"/>
          <p:cNvPicPr>
            <a:picLocks noChangeAspect="1" noChangeArrowheads="1"/>
          </p:cNvPicPr>
          <p:nvPr/>
        </p:nvPicPr>
        <p:blipFill>
          <a:blip r:embed="rId6" cstate="screen"/>
          <a:srcRect/>
          <a:stretch>
            <a:fillRect/>
          </a:stretch>
        </p:blipFill>
        <p:spPr bwMode="auto">
          <a:xfrm>
            <a:off x="457200" y="1447800"/>
            <a:ext cx="1985963" cy="1985963"/>
          </a:xfrm>
          <a:prstGeom prst="rect">
            <a:avLst/>
          </a:prstGeom>
          <a:noFill/>
          <a:ln w="9525">
            <a:noFill/>
            <a:miter lim="800000"/>
            <a:headEnd/>
            <a:tailEnd/>
          </a:ln>
        </p:spPr>
      </p:pic>
      <p:pic>
        <p:nvPicPr>
          <p:cNvPr id="39942" name="Picture 7"/>
          <p:cNvPicPr>
            <a:picLocks noChangeAspect="1" noChangeArrowheads="1"/>
          </p:cNvPicPr>
          <p:nvPr/>
        </p:nvPicPr>
        <p:blipFill>
          <a:blip r:embed="rId7" cstate="screen"/>
          <a:srcRect l="16154" b="5128"/>
          <a:stretch>
            <a:fillRect/>
          </a:stretch>
        </p:blipFill>
        <p:spPr bwMode="auto">
          <a:xfrm>
            <a:off x="5257800" y="2057400"/>
            <a:ext cx="1978025" cy="2819400"/>
          </a:xfrm>
          <a:prstGeom prst="rect">
            <a:avLst/>
          </a:prstGeom>
          <a:noFill/>
          <a:ln w="9525">
            <a:noFill/>
            <a:miter lim="800000"/>
            <a:headEnd/>
            <a:tailEnd/>
          </a:ln>
        </p:spPr>
      </p:pic>
      <p:pic>
        <p:nvPicPr>
          <p:cNvPr id="39943" name="Picture 9"/>
          <p:cNvPicPr>
            <a:picLocks noChangeAspect="1" noChangeArrowheads="1"/>
          </p:cNvPicPr>
          <p:nvPr/>
        </p:nvPicPr>
        <p:blipFill>
          <a:blip r:embed="rId8" cstate="screen"/>
          <a:srcRect l="17455" t="8727" r="9818" b="10545"/>
          <a:stretch>
            <a:fillRect/>
          </a:stretch>
        </p:blipFill>
        <p:spPr bwMode="auto">
          <a:xfrm>
            <a:off x="3200400" y="3581400"/>
            <a:ext cx="1905000" cy="2819400"/>
          </a:xfrm>
          <a:prstGeom prst="rect">
            <a:avLst/>
          </a:prstGeom>
          <a:noFill/>
          <a:ln w="9525">
            <a:noFill/>
            <a:miter lim="800000"/>
            <a:headEnd/>
            <a:tailEnd/>
          </a:ln>
        </p:spPr>
      </p:pic>
      <p:pic>
        <p:nvPicPr>
          <p:cNvPr id="8" name="R29">
            <a:hlinkClick r:id="" action="ppaction://media"/>
          </p:cNvPr>
          <p:cNvPicPr>
            <a:picLocks noRot="1" noChangeAspect="1"/>
          </p:cNvPicPr>
          <p:nvPr>
            <a:wavAudioFile r:embed="rId1" name="R29"/>
          </p:nvPr>
        </p:nvPicPr>
        <p:blipFill>
          <a:blip r:embed="rId9"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1676400"/>
            <a:ext cx="7772400" cy="2057400"/>
          </a:xfrm>
        </p:spPr>
        <p:txBody>
          <a:bodyPr/>
          <a:lstStyle/>
          <a:p>
            <a:r>
              <a:rPr lang="es-ES" b="0" smtClean="0"/>
              <a:t>Objetivo 1: </a:t>
            </a:r>
            <a:r>
              <a:rPr lang="es-MX" b="0" smtClean="0"/>
              <a:t>Obtener </a:t>
            </a:r>
            <a:r>
              <a:rPr lang="es-ES" b="0" smtClean="0"/>
              <a:t>la más alta calidad de los productos</a:t>
            </a:r>
            <a:endParaRPr lang="en-US" b="0" smtClean="0"/>
          </a:p>
        </p:txBody>
      </p:sp>
      <p:pic>
        <p:nvPicPr>
          <p:cNvPr id="3" name="R3">
            <a:hlinkClick r:id="" action="ppaction://media"/>
          </p:cNvPr>
          <p:cNvPicPr>
            <a:picLocks noRot="1" noChangeAspect="1"/>
          </p:cNvPicPr>
          <p:nvPr>
            <a:wavAudioFile r:embed="rId1" name="R3"/>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05000" y="304800"/>
            <a:ext cx="5867400" cy="914400"/>
          </a:xfrm>
        </p:spPr>
        <p:txBody>
          <a:bodyPr/>
          <a:lstStyle/>
          <a:p>
            <a:pPr eaLnBrk="1" hangingPunct="1"/>
            <a:r>
              <a:rPr lang="es-MX" smtClean="0"/>
              <a:t>Registros</a:t>
            </a:r>
          </a:p>
        </p:txBody>
      </p:sp>
      <p:sp>
        <p:nvSpPr>
          <p:cNvPr id="40963" name="Content Placeholder 2"/>
          <p:cNvSpPr>
            <a:spLocks noGrp="1"/>
          </p:cNvSpPr>
          <p:nvPr>
            <p:ph sz="half" idx="1"/>
          </p:nvPr>
        </p:nvSpPr>
        <p:spPr>
          <a:xfrm>
            <a:off x="533400" y="1219200"/>
            <a:ext cx="3810000" cy="3810000"/>
          </a:xfrm>
        </p:spPr>
        <p:txBody>
          <a:bodyPr/>
          <a:lstStyle/>
          <a:p>
            <a:pPr eaLnBrk="1" hangingPunct="1"/>
            <a:r>
              <a:rPr lang="es-MX" dirty="0" smtClean="0"/>
              <a:t>Fecha</a:t>
            </a:r>
          </a:p>
          <a:p>
            <a:pPr eaLnBrk="1" hangingPunct="1"/>
            <a:r>
              <a:rPr lang="es-MX" dirty="0" smtClean="0"/>
              <a:t>ID vaca</a:t>
            </a:r>
          </a:p>
          <a:p>
            <a:pPr eaLnBrk="1" hangingPunct="1"/>
            <a:r>
              <a:rPr lang="es-MX" dirty="0" smtClean="0"/>
              <a:t>Cuarto</a:t>
            </a:r>
          </a:p>
          <a:p>
            <a:pPr eaLnBrk="1" hangingPunct="1"/>
            <a:r>
              <a:rPr lang="es-MX" dirty="0" smtClean="0"/>
              <a:t>Síntomas</a:t>
            </a:r>
          </a:p>
          <a:p>
            <a:pPr eaLnBrk="1" hangingPunct="1"/>
            <a:r>
              <a:rPr lang="es-MX" dirty="0" smtClean="0"/>
              <a:t>Tratamiento</a:t>
            </a:r>
          </a:p>
          <a:p>
            <a:pPr eaLnBrk="1" hangingPunct="1"/>
            <a:r>
              <a:rPr lang="es-MX" dirty="0" smtClean="0"/>
              <a:t>Retirada</a:t>
            </a:r>
          </a:p>
          <a:p>
            <a:pPr eaLnBrk="1" hangingPunct="1">
              <a:buFontTx/>
              <a:buNone/>
            </a:pPr>
            <a:endParaRPr lang="en-US" dirty="0" smtClean="0"/>
          </a:p>
          <a:p>
            <a:pPr eaLnBrk="1" hangingPunct="1"/>
            <a:endParaRPr lang="en-US" dirty="0" smtClean="0"/>
          </a:p>
          <a:p>
            <a:pPr eaLnBrk="1" hangingPunct="1"/>
            <a:endParaRPr lang="en-US" dirty="0" smtClean="0"/>
          </a:p>
        </p:txBody>
      </p:sp>
      <p:pic>
        <p:nvPicPr>
          <p:cNvPr id="40964" name="Content Placeholder 4" descr="worksht.JPG"/>
          <p:cNvPicPr>
            <a:picLocks noGrp="1" noChangeAspect="1"/>
          </p:cNvPicPr>
          <p:nvPr>
            <p:ph sz="half" idx="2"/>
          </p:nvPr>
        </p:nvPicPr>
        <p:blipFill>
          <a:blip r:embed="rId4" cstate="screen"/>
          <a:srcRect/>
          <a:stretch>
            <a:fillRect/>
          </a:stretch>
        </p:blipFill>
        <p:spPr>
          <a:xfrm>
            <a:off x="5943600" y="1143000"/>
            <a:ext cx="2767013" cy="2209800"/>
          </a:xfrm>
        </p:spPr>
      </p:pic>
      <p:pic>
        <p:nvPicPr>
          <p:cNvPr id="40965" name="Picture 6" descr="MPj03993130000[1]"/>
          <p:cNvPicPr>
            <a:picLocks noChangeAspect="1" noChangeArrowheads="1"/>
          </p:cNvPicPr>
          <p:nvPr/>
        </p:nvPicPr>
        <p:blipFill>
          <a:blip r:embed="rId5" cstate="screen"/>
          <a:srcRect/>
          <a:stretch>
            <a:fillRect/>
          </a:stretch>
        </p:blipFill>
        <p:spPr bwMode="auto">
          <a:xfrm>
            <a:off x="6019800" y="3124200"/>
            <a:ext cx="1944687" cy="1295400"/>
          </a:xfrm>
          <a:prstGeom prst="rect">
            <a:avLst/>
          </a:prstGeom>
          <a:noFill/>
          <a:ln w="9525">
            <a:noFill/>
            <a:miter lim="800000"/>
            <a:headEnd/>
            <a:tailEnd/>
          </a:ln>
        </p:spPr>
      </p:pic>
      <p:pic>
        <p:nvPicPr>
          <p:cNvPr id="40966" name="Picture 7"/>
          <p:cNvPicPr>
            <a:picLocks noChangeAspect="1" noChangeArrowheads="1"/>
          </p:cNvPicPr>
          <p:nvPr/>
        </p:nvPicPr>
        <p:blipFill>
          <a:blip r:embed="rId6" cstate="screen"/>
          <a:srcRect/>
          <a:stretch>
            <a:fillRect/>
          </a:stretch>
        </p:blipFill>
        <p:spPr bwMode="auto">
          <a:xfrm>
            <a:off x="7696200" y="2590800"/>
            <a:ext cx="1447800" cy="1371600"/>
          </a:xfrm>
          <a:prstGeom prst="rect">
            <a:avLst/>
          </a:prstGeom>
          <a:noFill/>
          <a:ln w="9525">
            <a:noFill/>
            <a:miter lim="800000"/>
            <a:headEnd/>
            <a:tailEnd/>
          </a:ln>
        </p:spPr>
      </p:pic>
      <p:pic>
        <p:nvPicPr>
          <p:cNvPr id="40967" name="Picture 10"/>
          <p:cNvPicPr>
            <a:picLocks noChangeAspect="1" noChangeArrowheads="1"/>
          </p:cNvPicPr>
          <p:nvPr/>
        </p:nvPicPr>
        <p:blipFill>
          <a:blip r:embed="rId7" cstate="screen"/>
          <a:srcRect/>
          <a:stretch>
            <a:fillRect/>
          </a:stretch>
        </p:blipFill>
        <p:spPr bwMode="auto">
          <a:xfrm>
            <a:off x="4267200" y="2287588"/>
            <a:ext cx="1752600" cy="1674812"/>
          </a:xfrm>
          <a:prstGeom prst="rect">
            <a:avLst/>
          </a:prstGeom>
          <a:noFill/>
          <a:ln w="9525">
            <a:noFill/>
            <a:miter lim="800000"/>
            <a:headEnd/>
            <a:tailEnd/>
          </a:ln>
        </p:spPr>
      </p:pic>
      <p:pic>
        <p:nvPicPr>
          <p:cNvPr id="40968" name="Picture 17"/>
          <p:cNvPicPr>
            <a:picLocks noChangeAspect="1" noChangeArrowheads="1"/>
          </p:cNvPicPr>
          <p:nvPr/>
        </p:nvPicPr>
        <p:blipFill>
          <a:blip r:embed="rId8" cstate="screen"/>
          <a:srcRect/>
          <a:stretch>
            <a:fillRect/>
          </a:stretch>
        </p:blipFill>
        <p:spPr bwMode="auto">
          <a:xfrm>
            <a:off x="2590800" y="3886200"/>
            <a:ext cx="4000500" cy="2667000"/>
          </a:xfrm>
          <a:prstGeom prst="rect">
            <a:avLst/>
          </a:prstGeom>
          <a:noFill/>
          <a:ln w="9525">
            <a:noFill/>
            <a:miter lim="800000"/>
            <a:headEnd/>
            <a:tailEnd/>
          </a:ln>
        </p:spPr>
      </p:pic>
      <p:pic>
        <p:nvPicPr>
          <p:cNvPr id="9" name="R30">
            <a:hlinkClick r:id="" action="ppaction://media"/>
          </p:cNvPr>
          <p:cNvPicPr>
            <a:picLocks noRot="1" noChangeAspect="1"/>
          </p:cNvPicPr>
          <p:nvPr>
            <a:wavAudioFile r:embed="rId1" name="R30"/>
          </p:nvPr>
        </p:nvPicPr>
        <p:blipFill>
          <a:blip r:embed="rId9" cstate="screen"/>
          <a:stretch>
            <a:fillRect/>
          </a:stretch>
        </p:blipFill>
        <p:spPr>
          <a:xfrm>
            <a:off x="4419600" y="3276600"/>
            <a:ext cx="304800" cy="304800"/>
          </a:xfrm>
          <a:prstGeom prst="rect">
            <a:avLst/>
          </a:prstGeom>
        </p:spPr>
      </p:pic>
      <p:sp>
        <p:nvSpPr>
          <p:cNvPr id="10" name="Rectangle 9"/>
          <p:cNvSpPr/>
          <p:nvPr/>
        </p:nvSpPr>
        <p:spPr bwMode="auto">
          <a:xfrm>
            <a:off x="3137848" y="5584208"/>
            <a:ext cx="609600" cy="7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685800" y="152400"/>
            <a:ext cx="7772400" cy="1143000"/>
          </a:xfrm>
        </p:spPr>
        <p:txBody>
          <a:bodyPr/>
          <a:lstStyle/>
          <a:p>
            <a:r>
              <a:rPr lang="es-MX" b="1" smtClean="0"/>
              <a:t>Los registros ayudan a…</a:t>
            </a:r>
          </a:p>
        </p:txBody>
      </p:sp>
      <p:pic>
        <p:nvPicPr>
          <p:cNvPr id="41987" name="Picture 4" descr="hoof pads.jpg"/>
          <p:cNvPicPr>
            <a:picLocks noChangeAspect="1"/>
          </p:cNvPicPr>
          <p:nvPr/>
        </p:nvPicPr>
        <p:blipFill>
          <a:blip r:embed="rId4" cstate="screen"/>
          <a:srcRect/>
          <a:stretch>
            <a:fillRect/>
          </a:stretch>
        </p:blipFill>
        <p:spPr bwMode="auto">
          <a:xfrm>
            <a:off x="6400800" y="1524000"/>
            <a:ext cx="2489200" cy="3733800"/>
          </a:xfrm>
          <a:prstGeom prst="rect">
            <a:avLst/>
          </a:prstGeom>
          <a:noFill/>
          <a:ln w="9525">
            <a:noFill/>
            <a:miter lim="800000"/>
            <a:headEnd/>
            <a:tailEnd/>
          </a:ln>
        </p:spPr>
      </p:pic>
      <p:sp>
        <p:nvSpPr>
          <p:cNvPr id="5" name="Rectangle 3"/>
          <p:cNvSpPr txBox="1">
            <a:spLocks noChangeArrowheads="1"/>
          </p:cNvSpPr>
          <p:nvPr/>
        </p:nvSpPr>
        <p:spPr bwMode="auto">
          <a:xfrm>
            <a:off x="0" y="1447800"/>
            <a:ext cx="6553200" cy="4114800"/>
          </a:xfrm>
          <a:prstGeom prst="rect">
            <a:avLst/>
          </a:prstGeom>
          <a:noFill/>
          <a:ln w="9525">
            <a:noFill/>
            <a:miter lim="800000"/>
            <a:headEnd/>
            <a:tailEnd/>
          </a:ln>
        </p:spPr>
        <p:txBody>
          <a:bodyPr/>
          <a:lstStyle/>
          <a:p>
            <a:pPr marL="342900" indent="-342900" eaLnBrk="0" hangingPunct="0">
              <a:spcBef>
                <a:spcPct val="20000"/>
              </a:spcBef>
              <a:buFontTx/>
              <a:buChar char="•"/>
              <a:defRPr/>
            </a:pPr>
            <a:r>
              <a:rPr lang="es-MX" sz="3200" kern="0" dirty="0">
                <a:latin typeface="Comic Sans MS" pitchFamily="66" charset="0"/>
                <a:cs typeface="+mn-cs"/>
              </a:rPr>
              <a:t>Identificar nuevos </a:t>
            </a:r>
            <a:r>
              <a:rPr lang="es-MX" sz="3200" kern="0" dirty="0" smtClean="0">
                <a:latin typeface="Comic Sans MS" pitchFamily="66" charset="0"/>
                <a:cs typeface="+mn-cs"/>
              </a:rPr>
              <a:t>problemas</a:t>
            </a:r>
            <a:endParaRPr lang="es-MX" sz="3200" kern="0" dirty="0">
              <a:latin typeface="Comic Sans MS" pitchFamily="66" charset="0"/>
              <a:cs typeface="+mn-cs"/>
            </a:endParaRPr>
          </a:p>
          <a:p>
            <a:pPr marL="342900" indent="-342900" eaLnBrk="0" hangingPunct="0">
              <a:spcBef>
                <a:spcPct val="20000"/>
              </a:spcBef>
              <a:buFontTx/>
              <a:buChar char="•"/>
              <a:defRPr/>
            </a:pPr>
            <a:r>
              <a:rPr lang="es-MX" sz="3200" kern="0" dirty="0">
                <a:latin typeface="Comic Sans MS" pitchFamily="66" charset="0"/>
                <a:cs typeface="+mn-cs"/>
              </a:rPr>
              <a:t>Determinar la causa posible de la </a:t>
            </a:r>
            <a:r>
              <a:rPr lang="es-MX" sz="3200" kern="0" dirty="0" smtClean="0">
                <a:latin typeface="Comic Sans MS" pitchFamily="66" charset="0"/>
                <a:cs typeface="+mn-cs"/>
              </a:rPr>
              <a:t>cojera</a:t>
            </a:r>
            <a:endParaRPr lang="es-MX" sz="3200" kern="0" dirty="0">
              <a:latin typeface="Comic Sans MS" pitchFamily="66" charset="0"/>
              <a:cs typeface="+mn-cs"/>
            </a:endParaRPr>
          </a:p>
          <a:p>
            <a:pPr marL="342900" indent="-342900" eaLnBrk="0" hangingPunct="0">
              <a:spcBef>
                <a:spcPct val="20000"/>
              </a:spcBef>
              <a:buFontTx/>
              <a:buChar char="•"/>
              <a:defRPr/>
            </a:pPr>
            <a:r>
              <a:rPr lang="es-MX" sz="3200" kern="0" dirty="0">
                <a:latin typeface="Comic Sans MS" pitchFamily="66" charset="0"/>
                <a:cs typeface="+mn-cs"/>
              </a:rPr>
              <a:t>Evaluar si los tratamientos están siendo </a:t>
            </a:r>
            <a:r>
              <a:rPr lang="es-MX" sz="3200" kern="0" dirty="0" smtClean="0">
                <a:latin typeface="Comic Sans MS" pitchFamily="66" charset="0"/>
                <a:cs typeface="+mn-cs"/>
              </a:rPr>
              <a:t>efectivos</a:t>
            </a:r>
            <a:endParaRPr lang="es-MX" sz="3200" kern="0" dirty="0">
              <a:latin typeface="Comic Sans MS" pitchFamily="66" charset="0"/>
              <a:cs typeface="+mn-cs"/>
            </a:endParaRPr>
          </a:p>
          <a:p>
            <a:pPr marL="342900" indent="-342900" eaLnBrk="0" hangingPunct="0">
              <a:spcBef>
                <a:spcPct val="20000"/>
              </a:spcBef>
              <a:buFontTx/>
              <a:buChar char="•"/>
              <a:defRPr/>
            </a:pPr>
            <a:r>
              <a:rPr lang="es-MX" sz="3200" kern="0" dirty="0">
                <a:latin typeface="Comic Sans MS" pitchFamily="66" charset="0"/>
                <a:cs typeface="+mn-cs"/>
              </a:rPr>
              <a:t>Rastrear vacas que necesitan ser nuevamente </a:t>
            </a:r>
            <a:r>
              <a:rPr lang="es-MX" sz="3200" kern="0" dirty="0" smtClean="0">
                <a:latin typeface="Comic Sans MS" pitchFamily="66" charset="0"/>
                <a:cs typeface="+mn-cs"/>
              </a:rPr>
              <a:t>inspeccionadas</a:t>
            </a:r>
            <a:endParaRPr lang="es-MX" sz="3200" kern="0" dirty="0">
              <a:latin typeface="Comic Sans MS" pitchFamily="66" charset="0"/>
              <a:cs typeface="+mn-cs"/>
            </a:endParaRPr>
          </a:p>
        </p:txBody>
      </p:sp>
      <p:pic>
        <p:nvPicPr>
          <p:cNvPr id="6" name="R31">
            <a:hlinkClick r:id="" action="ppaction://media"/>
          </p:cNvPr>
          <p:cNvPicPr>
            <a:picLocks noRot="1" noChangeAspect="1"/>
          </p:cNvPicPr>
          <p:nvPr>
            <a:wavAudioFile r:embed="rId1" name="R31"/>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04800" y="1447800"/>
            <a:ext cx="8610600" cy="2362200"/>
          </a:xfrm>
        </p:spPr>
        <p:txBody>
          <a:bodyPr/>
          <a:lstStyle/>
          <a:p>
            <a:r>
              <a:rPr lang="es-MX" sz="4000" smtClean="0"/>
              <a:t>¿Cual es la diferencia entre el </a:t>
            </a:r>
            <a:r>
              <a:rPr lang="es-MX" sz="4000" u="sng" smtClean="0"/>
              <a:t>residuo</a:t>
            </a:r>
            <a:r>
              <a:rPr lang="es-MX" sz="4000" smtClean="0"/>
              <a:t> de antibióticos y la </a:t>
            </a:r>
            <a:r>
              <a:rPr lang="es-MX" sz="4000" u="sng" smtClean="0"/>
              <a:t>resistencia</a:t>
            </a:r>
            <a:r>
              <a:rPr lang="es-MX" sz="4000" smtClean="0"/>
              <a:t> a ellos ?</a:t>
            </a:r>
          </a:p>
        </p:txBody>
      </p:sp>
      <p:pic>
        <p:nvPicPr>
          <p:cNvPr id="3" name="R32">
            <a:hlinkClick r:id="" action="ppaction://media"/>
          </p:cNvPr>
          <p:cNvPicPr>
            <a:picLocks noRot="1" noChangeAspect="1"/>
          </p:cNvPicPr>
          <p:nvPr>
            <a:wavAudioFile r:embed="rId1" name="R32"/>
          </p:nvPr>
        </p:nvPicPr>
        <p:blipFill>
          <a:blip r:embed="rId4"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304800"/>
            <a:ext cx="8229600" cy="1143000"/>
          </a:xfrm>
        </p:spPr>
        <p:txBody>
          <a:bodyPr/>
          <a:lstStyle/>
          <a:p>
            <a:r>
              <a:rPr lang="es-MX" smtClean="0"/>
              <a:t>Residuos de antibiótico</a:t>
            </a:r>
          </a:p>
        </p:txBody>
      </p:sp>
      <p:sp>
        <p:nvSpPr>
          <p:cNvPr id="44035" name="Content Placeholder 2"/>
          <p:cNvSpPr>
            <a:spLocks noGrp="1"/>
          </p:cNvSpPr>
          <p:nvPr>
            <p:ph idx="1"/>
          </p:nvPr>
        </p:nvSpPr>
        <p:spPr>
          <a:xfrm>
            <a:off x="304800" y="1524000"/>
            <a:ext cx="8229600" cy="1951038"/>
          </a:xfrm>
        </p:spPr>
        <p:txBody>
          <a:bodyPr/>
          <a:lstStyle/>
          <a:p>
            <a:pPr marL="0" indent="12700" algn="ctr">
              <a:buFontTx/>
              <a:buNone/>
            </a:pPr>
            <a:r>
              <a:rPr lang="es-MX" sz="2800" dirty="0" smtClean="0"/>
              <a:t>Los residuos de antibióticos son detectables en carne y leche después de que fueron usados para el tratamiento de vacas y becerros con mastitis, neumonía, metritis, diarrea u otras enfermedades</a:t>
            </a:r>
          </a:p>
        </p:txBody>
      </p:sp>
      <p:pic>
        <p:nvPicPr>
          <p:cNvPr id="44036" name="Picture 3" descr="snap test choice 1"/>
          <p:cNvPicPr>
            <a:picLocks noChangeAspect="1" noChangeArrowheads="1"/>
          </p:cNvPicPr>
          <p:nvPr/>
        </p:nvPicPr>
        <p:blipFill>
          <a:blip r:embed="rId4" cstate="screen">
            <a:lum bright="14000" contrast="8000"/>
          </a:blip>
          <a:srcRect/>
          <a:stretch>
            <a:fillRect/>
          </a:stretch>
        </p:blipFill>
        <p:spPr bwMode="auto">
          <a:xfrm>
            <a:off x="2489200" y="3733800"/>
            <a:ext cx="4064000" cy="2895600"/>
          </a:xfrm>
          <a:prstGeom prst="rect">
            <a:avLst/>
          </a:prstGeom>
          <a:noFill/>
          <a:ln w="9525">
            <a:noFill/>
            <a:miter lim="800000"/>
            <a:headEnd/>
            <a:tailEnd/>
          </a:ln>
        </p:spPr>
      </p:pic>
      <p:pic>
        <p:nvPicPr>
          <p:cNvPr id="5" name="R33">
            <a:hlinkClick r:id="" action="ppaction://media"/>
          </p:cNvPr>
          <p:cNvPicPr>
            <a:picLocks noRot="1" noChangeAspect="1"/>
          </p:cNvPicPr>
          <p:nvPr>
            <a:wavAudioFile r:embed="rId1" name="R33"/>
          </p:nvPr>
        </p:nvPicPr>
        <p:blipFill>
          <a:blip r:embed="rId5"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609600"/>
            <a:ext cx="8229600" cy="838200"/>
          </a:xfrm>
        </p:spPr>
        <p:txBody>
          <a:bodyPr/>
          <a:lstStyle/>
          <a:p>
            <a:r>
              <a:rPr lang="es-MX" smtClean="0"/>
              <a:t>Resistencia a los antibióticos</a:t>
            </a:r>
          </a:p>
        </p:txBody>
      </p:sp>
      <p:sp>
        <p:nvSpPr>
          <p:cNvPr id="45059" name="Content Placeholder 2"/>
          <p:cNvSpPr>
            <a:spLocks noGrp="1"/>
          </p:cNvSpPr>
          <p:nvPr>
            <p:ph idx="1"/>
          </p:nvPr>
        </p:nvSpPr>
        <p:spPr>
          <a:xfrm>
            <a:off x="304800" y="1524000"/>
            <a:ext cx="8534400" cy="1371600"/>
          </a:xfrm>
        </p:spPr>
        <p:txBody>
          <a:bodyPr/>
          <a:lstStyle/>
          <a:p>
            <a:pPr marL="0" indent="12700" algn="ctr">
              <a:buFontTx/>
              <a:buNone/>
            </a:pPr>
            <a:r>
              <a:rPr lang="es-MX" sz="2800" dirty="0" smtClean="0"/>
              <a:t>Es cuando la sustancia antimicrobiana tal como el antibiótico no es efectivo para matar o inhibir el crecimiento bacteriano</a:t>
            </a:r>
          </a:p>
        </p:txBody>
      </p:sp>
      <p:pic>
        <p:nvPicPr>
          <p:cNvPr id="45060" name="Picture 3" descr="PVR022_427b_009"/>
          <p:cNvPicPr>
            <a:picLocks noChangeAspect="1" noChangeArrowheads="1"/>
          </p:cNvPicPr>
          <p:nvPr/>
        </p:nvPicPr>
        <p:blipFill>
          <a:blip r:embed="rId4" cstate="screen">
            <a:lum bright="12000" contrast="6000"/>
          </a:blip>
          <a:srcRect/>
          <a:stretch>
            <a:fillRect/>
          </a:stretch>
        </p:blipFill>
        <p:spPr bwMode="auto">
          <a:xfrm>
            <a:off x="1295400" y="3048000"/>
            <a:ext cx="3086100" cy="2717800"/>
          </a:xfrm>
          <a:prstGeom prst="rect">
            <a:avLst/>
          </a:prstGeom>
          <a:noFill/>
          <a:ln w="9525">
            <a:noFill/>
            <a:miter lim="800000"/>
            <a:headEnd/>
            <a:tailEnd/>
          </a:ln>
        </p:spPr>
      </p:pic>
      <p:pic>
        <p:nvPicPr>
          <p:cNvPr id="45061" name="Picture 3" descr="kirbybauerplate"/>
          <p:cNvPicPr>
            <a:picLocks noChangeAspect="1" noChangeArrowheads="1"/>
          </p:cNvPicPr>
          <p:nvPr/>
        </p:nvPicPr>
        <p:blipFill>
          <a:blip r:embed="rId5" cstate="screen"/>
          <a:srcRect/>
          <a:stretch>
            <a:fillRect/>
          </a:stretch>
        </p:blipFill>
        <p:spPr bwMode="auto">
          <a:xfrm>
            <a:off x="4827588" y="3043238"/>
            <a:ext cx="2868612" cy="2747962"/>
          </a:xfrm>
          <a:prstGeom prst="rect">
            <a:avLst/>
          </a:prstGeom>
          <a:noFill/>
          <a:ln w="9525">
            <a:noFill/>
            <a:miter lim="800000"/>
            <a:headEnd/>
            <a:tailEnd/>
          </a:ln>
        </p:spPr>
      </p:pic>
      <p:pic>
        <p:nvPicPr>
          <p:cNvPr id="6" name="R34">
            <a:hlinkClick r:id="" action="ppaction://media"/>
          </p:cNvPr>
          <p:cNvPicPr>
            <a:picLocks noRot="1" noChangeAspect="1"/>
          </p:cNvPicPr>
          <p:nvPr>
            <a:wavAudioFile r:embed="rId1" name="R34"/>
          </p:nvPr>
        </p:nvPicPr>
        <p:blipFill>
          <a:blip r:embed="rId6"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228600" y="257175"/>
            <a:ext cx="8686800" cy="1143000"/>
          </a:xfrm>
        </p:spPr>
        <p:txBody>
          <a:bodyPr/>
          <a:lstStyle/>
          <a:p>
            <a:r>
              <a:rPr lang="es-ES" smtClean="0"/>
              <a:t>Principales preocupaciones con uso de antibióticos</a:t>
            </a:r>
            <a:endParaRPr lang="es-MX" smtClean="0"/>
          </a:p>
        </p:txBody>
      </p:sp>
      <p:sp>
        <p:nvSpPr>
          <p:cNvPr id="3" name="Content Placeholder 2"/>
          <p:cNvSpPr>
            <a:spLocks noGrp="1"/>
          </p:cNvSpPr>
          <p:nvPr>
            <p:ph idx="1"/>
          </p:nvPr>
        </p:nvSpPr>
        <p:spPr>
          <a:xfrm>
            <a:off x="381000" y="1630363"/>
            <a:ext cx="8534400" cy="4389437"/>
          </a:xfrm>
        </p:spPr>
        <p:txBody>
          <a:bodyPr>
            <a:normAutofit lnSpcReduction="10000"/>
          </a:bodyPr>
          <a:lstStyle/>
          <a:p>
            <a:pPr marL="0" indent="12700">
              <a:buFontTx/>
              <a:buNone/>
              <a:defRPr/>
            </a:pPr>
            <a:r>
              <a:rPr lang="es-MX" sz="3000" dirty="0" smtClean="0"/>
              <a:t>Seguridad alimentaria – Residuos de antibióticos en leche, carne, huevo, etc.</a:t>
            </a:r>
          </a:p>
          <a:p>
            <a:pPr marL="0" indent="12700">
              <a:buFontTx/>
              <a:buNone/>
              <a:defRPr/>
            </a:pPr>
            <a:endParaRPr lang="es-MX" sz="3000" dirty="0" smtClean="0"/>
          </a:p>
          <a:p>
            <a:pPr marL="0" indent="12700">
              <a:buFontTx/>
              <a:buNone/>
              <a:defRPr/>
            </a:pPr>
            <a:r>
              <a:rPr lang="es-MX" sz="3000" dirty="0" smtClean="0"/>
              <a:t>Percepción publica – muchas bacterias causantes de enfermedades también causan resistencia a los antibióticos</a:t>
            </a:r>
          </a:p>
          <a:p>
            <a:pPr marL="0" indent="12700">
              <a:buFontTx/>
              <a:buNone/>
              <a:defRPr/>
            </a:pPr>
            <a:endParaRPr lang="es-MX" sz="3000" dirty="0" smtClean="0"/>
          </a:p>
          <a:p>
            <a:pPr marL="0" indent="12700">
              <a:buFontTx/>
              <a:buNone/>
              <a:defRPr/>
            </a:pPr>
            <a:r>
              <a:rPr lang="es-MX" sz="3000" dirty="0" smtClean="0"/>
              <a:t>La creencia de que los antibióticos usados en la ganadería han sido parte del problema</a:t>
            </a:r>
            <a:endParaRPr lang="en-US" dirty="0" smtClean="0"/>
          </a:p>
        </p:txBody>
      </p:sp>
      <p:pic>
        <p:nvPicPr>
          <p:cNvPr id="4" name="R35">
            <a:hlinkClick r:id="" action="ppaction://media"/>
          </p:cNvPr>
          <p:cNvPicPr>
            <a:picLocks noRot="1" noChangeAspect="1"/>
          </p:cNvPicPr>
          <p:nvPr>
            <a:wavAudioFile r:embed="rId1" name="R35"/>
          </p:nvPr>
        </p:nvPicPr>
        <p:blipFill>
          <a:blip r:embed="rId4"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33400" y="0"/>
            <a:ext cx="8229600" cy="1143000"/>
          </a:xfrm>
        </p:spPr>
        <p:txBody>
          <a:bodyPr/>
          <a:lstStyle/>
          <a:p>
            <a:r>
              <a:rPr lang="es-MX" smtClean="0"/>
              <a:t>Consecuencias de los residuos</a:t>
            </a:r>
          </a:p>
        </p:txBody>
      </p:sp>
      <p:sp>
        <p:nvSpPr>
          <p:cNvPr id="47107" name="Content Placeholder 2"/>
          <p:cNvSpPr>
            <a:spLocks noGrp="1"/>
          </p:cNvSpPr>
          <p:nvPr>
            <p:ph idx="1"/>
          </p:nvPr>
        </p:nvSpPr>
        <p:spPr>
          <a:xfrm>
            <a:off x="360363" y="1066800"/>
            <a:ext cx="8229600" cy="2895600"/>
          </a:xfrm>
        </p:spPr>
        <p:txBody>
          <a:bodyPr/>
          <a:lstStyle/>
          <a:p>
            <a:r>
              <a:rPr lang="es-MX" sz="2800" dirty="0" smtClean="0"/>
              <a:t>Reses muertas en el rastro o tanques de leche que den positivo a residuos de antibiótico:</a:t>
            </a:r>
          </a:p>
          <a:p>
            <a:pPr lvl="1"/>
            <a:r>
              <a:rPr lang="es-MX" dirty="0" smtClean="0"/>
              <a:t>Se condena a los productores y no les pagan además son </a:t>
            </a:r>
            <a:r>
              <a:rPr lang="es-MX" dirty="0" err="1" smtClean="0"/>
              <a:t>boletinados</a:t>
            </a:r>
            <a:r>
              <a:rPr lang="es-MX" dirty="0" smtClean="0"/>
              <a:t> en la USDA o FDA</a:t>
            </a:r>
          </a:p>
        </p:txBody>
      </p:sp>
      <p:grpSp>
        <p:nvGrpSpPr>
          <p:cNvPr id="2" name="Group 11"/>
          <p:cNvGrpSpPr>
            <a:grpSpLocks/>
          </p:cNvGrpSpPr>
          <p:nvPr/>
        </p:nvGrpSpPr>
        <p:grpSpPr bwMode="auto">
          <a:xfrm>
            <a:off x="2667000" y="3048000"/>
            <a:ext cx="6510338" cy="3733800"/>
            <a:chOff x="1400175" y="3200400"/>
            <a:chExt cx="6357937" cy="3507828"/>
          </a:xfrm>
        </p:grpSpPr>
        <p:pic>
          <p:nvPicPr>
            <p:cNvPr id="47111" name="Picture 4"/>
            <p:cNvPicPr>
              <a:picLocks noChangeAspect="1" noChangeArrowheads="1"/>
            </p:cNvPicPr>
            <p:nvPr/>
          </p:nvPicPr>
          <p:blipFill>
            <a:blip r:embed="rId4" cstate="screen"/>
            <a:srcRect/>
            <a:stretch>
              <a:fillRect/>
            </a:stretch>
          </p:blipFill>
          <p:spPr bwMode="auto">
            <a:xfrm>
              <a:off x="1400175" y="3200400"/>
              <a:ext cx="6357937" cy="3507828"/>
            </a:xfrm>
            <a:prstGeom prst="rect">
              <a:avLst/>
            </a:prstGeom>
            <a:noFill/>
            <a:ln w="9525">
              <a:noFill/>
              <a:miter lim="800000"/>
              <a:headEnd/>
              <a:tailEnd/>
            </a:ln>
          </p:spPr>
        </p:pic>
        <p:sp>
          <p:nvSpPr>
            <p:cNvPr id="7" name="Rectangle 6"/>
            <p:cNvSpPr/>
            <p:nvPr/>
          </p:nvSpPr>
          <p:spPr>
            <a:xfrm>
              <a:off x="1752102" y="4257820"/>
              <a:ext cx="610833" cy="76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2438902" y="4466619"/>
              <a:ext cx="733310" cy="9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2705560" y="4210094"/>
              <a:ext cx="494558" cy="13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818766" y="4257820"/>
              <a:ext cx="199994" cy="199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47109" name="Picture 5"/>
          <p:cNvPicPr>
            <a:picLocks noChangeAspect="1" noChangeArrowheads="1"/>
          </p:cNvPicPr>
          <p:nvPr/>
        </p:nvPicPr>
        <p:blipFill>
          <a:blip r:embed="rId5" cstate="screen"/>
          <a:srcRect/>
          <a:stretch>
            <a:fillRect/>
          </a:stretch>
        </p:blipFill>
        <p:spPr bwMode="auto">
          <a:xfrm>
            <a:off x="76200" y="4922838"/>
            <a:ext cx="4648200" cy="1858962"/>
          </a:xfrm>
          <a:prstGeom prst="rect">
            <a:avLst/>
          </a:prstGeom>
          <a:noFill/>
          <a:ln w="9525">
            <a:noFill/>
            <a:miter lim="800000"/>
            <a:headEnd/>
            <a:tailEnd/>
          </a:ln>
        </p:spPr>
      </p:pic>
      <p:sp>
        <p:nvSpPr>
          <p:cNvPr id="47110" name="TextBox 13"/>
          <p:cNvSpPr txBox="1">
            <a:spLocks noChangeArrowheads="1"/>
          </p:cNvSpPr>
          <p:nvPr/>
        </p:nvSpPr>
        <p:spPr bwMode="auto">
          <a:xfrm>
            <a:off x="228600" y="4572000"/>
            <a:ext cx="2819400" cy="307975"/>
          </a:xfrm>
          <a:prstGeom prst="rect">
            <a:avLst/>
          </a:prstGeom>
          <a:noFill/>
          <a:ln w="9525">
            <a:noFill/>
            <a:miter lim="800000"/>
            <a:headEnd/>
            <a:tailEnd/>
          </a:ln>
        </p:spPr>
        <p:txBody>
          <a:bodyPr>
            <a:spAutoFit/>
          </a:bodyPr>
          <a:lstStyle/>
          <a:p>
            <a:r>
              <a:rPr lang="en-US" sz="1400"/>
              <a:t>http://www.fsis.usda.gov</a:t>
            </a:r>
          </a:p>
        </p:txBody>
      </p:sp>
      <p:pic>
        <p:nvPicPr>
          <p:cNvPr id="12" name="R36">
            <a:hlinkClick r:id="" action="ppaction://media"/>
          </p:cNvPr>
          <p:cNvPicPr>
            <a:picLocks noRot="1" noChangeAspect="1"/>
          </p:cNvPicPr>
          <p:nvPr>
            <a:wavAudioFile r:embed="rId1" name="R36"/>
          </p:nvPr>
        </p:nvPicPr>
        <p:blipFill>
          <a:blip r:embed="rId6"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5562600" y="2743200"/>
            <a:ext cx="3581400" cy="2819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0"/>
            <a:ext cx="8458200" cy="2133600"/>
          </a:xfrm>
        </p:spPr>
        <p:txBody>
          <a:bodyPr>
            <a:normAutofit fontScale="90000"/>
          </a:bodyPr>
          <a:lstStyle/>
          <a:p>
            <a:pPr>
              <a:defRPr/>
            </a:pPr>
            <a:r>
              <a:rPr lang="es-MX" sz="4900" dirty="0" smtClean="0"/>
              <a:t> </a:t>
            </a:r>
            <a:br>
              <a:rPr lang="es-MX" sz="4900" dirty="0" smtClean="0"/>
            </a:br>
            <a:r>
              <a:rPr lang="es-MX" sz="4900" dirty="0" smtClean="0"/>
              <a:t>para infractores de residuos en la carne </a:t>
            </a:r>
            <a:r>
              <a:rPr lang="es-MX" sz="2000" dirty="0" smtClean="0"/>
              <a:t>(Abril 15-22, 2010)</a:t>
            </a:r>
            <a:endParaRPr lang="es-MX" sz="2000" dirty="0"/>
          </a:p>
        </p:txBody>
      </p:sp>
      <p:sp>
        <p:nvSpPr>
          <p:cNvPr id="48132" name="Content Placeholder 2"/>
          <p:cNvSpPr>
            <a:spLocks noGrp="1"/>
          </p:cNvSpPr>
          <p:nvPr>
            <p:ph idx="1"/>
          </p:nvPr>
        </p:nvSpPr>
        <p:spPr>
          <a:xfrm>
            <a:off x="0" y="2057400"/>
            <a:ext cx="9144000" cy="2209800"/>
          </a:xfrm>
        </p:spPr>
        <p:txBody>
          <a:bodyPr/>
          <a:lstStyle/>
          <a:p>
            <a:r>
              <a:rPr lang="es-MX" dirty="0" smtClean="0"/>
              <a:t>Total de animales muertos positivos a residuos: 1,521</a:t>
            </a:r>
          </a:p>
          <a:p>
            <a:r>
              <a:rPr lang="en-US" dirty="0" smtClean="0"/>
              <a:t>(7 </a:t>
            </a:r>
            <a:r>
              <a:rPr lang="en-US" dirty="0" err="1" smtClean="0"/>
              <a:t>díass</a:t>
            </a:r>
            <a:r>
              <a:rPr lang="en-US" dirty="0" smtClean="0"/>
              <a:t>)</a:t>
            </a:r>
          </a:p>
        </p:txBody>
      </p:sp>
      <p:graphicFrame>
        <p:nvGraphicFramePr>
          <p:cNvPr id="4" name="Table 3"/>
          <p:cNvGraphicFramePr>
            <a:graphicFrameLocks noGrp="1"/>
          </p:cNvGraphicFramePr>
          <p:nvPr/>
        </p:nvGraphicFramePr>
        <p:xfrm>
          <a:off x="304800" y="3200400"/>
          <a:ext cx="3962400" cy="2225040"/>
        </p:xfrm>
        <a:graphic>
          <a:graphicData uri="http://schemas.openxmlformats.org/drawingml/2006/table">
            <a:tbl>
              <a:tblPr firstRow="1" bandRow="1">
                <a:tableStyleId>{5C22544A-7EE6-4342-B048-85BDC9FD1C3A}</a:tableStyleId>
              </a:tblPr>
              <a:tblGrid>
                <a:gridCol w="1600200"/>
                <a:gridCol w="1295400"/>
                <a:gridCol w="1066800"/>
              </a:tblGrid>
              <a:tr h="370840">
                <a:tc>
                  <a:txBody>
                    <a:bodyPr/>
                    <a:lstStyle/>
                    <a:p>
                      <a:r>
                        <a:rPr lang="en-US" dirty="0" smtClean="0"/>
                        <a:t>Animal Type</a:t>
                      </a:r>
                      <a:endParaRPr lang="en-US" dirty="0"/>
                    </a:p>
                  </a:txBody>
                  <a:tcPr/>
                </a:tc>
                <a:tc>
                  <a:txBody>
                    <a:bodyPr/>
                    <a:lstStyle/>
                    <a:p>
                      <a:pPr algn="ctr"/>
                      <a:r>
                        <a:rPr lang="en-US" dirty="0" smtClean="0"/>
                        <a:t>Number</a:t>
                      </a:r>
                      <a:endParaRPr lang="en-US" dirty="0"/>
                    </a:p>
                  </a:txBody>
                  <a:tcPr/>
                </a:tc>
                <a:tc>
                  <a:txBody>
                    <a:bodyPr/>
                    <a:lstStyle/>
                    <a:p>
                      <a:pPr algn="ctr"/>
                      <a:r>
                        <a:rPr lang="en-US" dirty="0" smtClean="0"/>
                        <a:t>%</a:t>
                      </a:r>
                      <a:endParaRPr lang="en-US" dirty="0"/>
                    </a:p>
                  </a:txBody>
                  <a:tcPr/>
                </a:tc>
              </a:tr>
              <a:tr h="370840">
                <a:tc>
                  <a:txBody>
                    <a:bodyPr/>
                    <a:lstStyle/>
                    <a:p>
                      <a:r>
                        <a:rPr lang="en-US" dirty="0" smtClean="0"/>
                        <a:t>Cattle</a:t>
                      </a:r>
                      <a:endParaRPr lang="en-US" dirty="0"/>
                    </a:p>
                  </a:txBody>
                  <a:tcPr/>
                </a:tc>
                <a:tc>
                  <a:txBody>
                    <a:bodyPr/>
                    <a:lstStyle/>
                    <a:p>
                      <a:pPr algn="ctr"/>
                      <a:r>
                        <a:rPr lang="en-US" dirty="0" smtClean="0"/>
                        <a:t>1,501</a:t>
                      </a:r>
                      <a:endParaRPr lang="en-US" dirty="0"/>
                    </a:p>
                  </a:txBody>
                  <a:tcPr/>
                </a:tc>
                <a:tc>
                  <a:txBody>
                    <a:bodyPr/>
                    <a:lstStyle/>
                    <a:p>
                      <a:pPr algn="ctr"/>
                      <a:r>
                        <a:rPr lang="en-US" dirty="0" smtClean="0"/>
                        <a:t>98.7</a:t>
                      </a:r>
                      <a:endParaRPr lang="en-US" dirty="0"/>
                    </a:p>
                  </a:txBody>
                  <a:tcPr/>
                </a:tc>
              </a:tr>
              <a:tr h="370840">
                <a:tc>
                  <a:txBody>
                    <a:bodyPr/>
                    <a:lstStyle/>
                    <a:p>
                      <a:r>
                        <a:rPr lang="en-US" dirty="0" smtClean="0"/>
                        <a:t>Goats</a:t>
                      </a:r>
                      <a:endParaRPr lang="en-US" dirty="0"/>
                    </a:p>
                  </a:txBody>
                  <a:tcPr/>
                </a:tc>
                <a:tc>
                  <a:txBody>
                    <a:bodyPr/>
                    <a:lstStyle/>
                    <a:p>
                      <a:pPr algn="ctr"/>
                      <a:r>
                        <a:rPr lang="en-US" dirty="0" smtClean="0"/>
                        <a:t>11</a:t>
                      </a:r>
                      <a:endParaRPr lang="en-US" dirty="0"/>
                    </a:p>
                  </a:txBody>
                  <a:tcPr/>
                </a:tc>
                <a:tc>
                  <a:txBody>
                    <a:bodyPr/>
                    <a:lstStyle/>
                    <a:p>
                      <a:pPr algn="ctr"/>
                      <a:r>
                        <a:rPr lang="en-US" dirty="0" smtClean="0"/>
                        <a:t>0.007</a:t>
                      </a:r>
                      <a:endParaRPr lang="en-US" dirty="0"/>
                    </a:p>
                  </a:txBody>
                  <a:tcPr/>
                </a:tc>
              </a:tr>
              <a:tr h="370840">
                <a:tc>
                  <a:txBody>
                    <a:bodyPr/>
                    <a:lstStyle/>
                    <a:p>
                      <a:r>
                        <a:rPr lang="en-US" dirty="0" smtClean="0"/>
                        <a:t>Swine</a:t>
                      </a:r>
                      <a:endParaRPr lang="en-US" dirty="0"/>
                    </a:p>
                  </a:txBody>
                  <a:tcPr/>
                </a:tc>
                <a:tc>
                  <a:txBody>
                    <a:bodyPr/>
                    <a:lstStyle/>
                    <a:p>
                      <a:pPr algn="ctr"/>
                      <a:r>
                        <a:rPr lang="en-US" dirty="0" smtClean="0"/>
                        <a:t>5</a:t>
                      </a:r>
                      <a:endParaRPr lang="en-US" dirty="0"/>
                    </a:p>
                  </a:txBody>
                  <a:tcPr/>
                </a:tc>
                <a:tc>
                  <a:txBody>
                    <a:bodyPr/>
                    <a:lstStyle/>
                    <a:p>
                      <a:pPr algn="ctr"/>
                      <a:r>
                        <a:rPr lang="en-US" dirty="0" smtClean="0"/>
                        <a:t>0.003</a:t>
                      </a:r>
                      <a:endParaRPr lang="en-US" dirty="0"/>
                    </a:p>
                  </a:txBody>
                  <a:tcPr/>
                </a:tc>
              </a:tr>
              <a:tr h="370840">
                <a:tc>
                  <a:txBody>
                    <a:bodyPr/>
                    <a:lstStyle/>
                    <a:p>
                      <a:r>
                        <a:rPr lang="en-US" dirty="0" smtClean="0"/>
                        <a:t>Horses</a:t>
                      </a:r>
                      <a:endParaRPr lang="en-US" dirty="0"/>
                    </a:p>
                  </a:txBody>
                  <a:tcPr/>
                </a:tc>
                <a:tc>
                  <a:txBody>
                    <a:bodyPr/>
                    <a:lstStyle/>
                    <a:p>
                      <a:pPr algn="ctr"/>
                      <a:r>
                        <a:rPr lang="en-US" dirty="0" smtClean="0"/>
                        <a:t>3</a:t>
                      </a:r>
                      <a:endParaRPr lang="en-US" dirty="0"/>
                    </a:p>
                  </a:txBody>
                  <a:tcPr/>
                </a:tc>
                <a:tc>
                  <a:txBody>
                    <a:bodyPr/>
                    <a:lstStyle/>
                    <a:p>
                      <a:pPr algn="ctr"/>
                      <a:r>
                        <a:rPr lang="en-US" dirty="0" smtClean="0"/>
                        <a:t>0.001</a:t>
                      </a:r>
                      <a:endParaRPr lang="en-US" dirty="0"/>
                    </a:p>
                  </a:txBody>
                  <a:tcPr/>
                </a:tc>
              </a:tr>
              <a:tr h="370840">
                <a:tc>
                  <a:txBody>
                    <a:bodyPr/>
                    <a:lstStyle/>
                    <a:p>
                      <a:r>
                        <a:rPr lang="en-US" dirty="0" smtClean="0"/>
                        <a:t>Total</a:t>
                      </a:r>
                      <a:endParaRPr lang="en-US" dirty="0"/>
                    </a:p>
                  </a:txBody>
                  <a:tcPr/>
                </a:tc>
                <a:tc>
                  <a:txBody>
                    <a:bodyPr/>
                    <a:lstStyle/>
                    <a:p>
                      <a:pPr algn="ctr"/>
                      <a:r>
                        <a:rPr lang="en-US" dirty="0" smtClean="0"/>
                        <a:t>1,521</a:t>
                      </a:r>
                      <a:endParaRPr lang="en-US" dirty="0"/>
                    </a:p>
                  </a:txBody>
                  <a:tcPr/>
                </a:tc>
                <a:tc>
                  <a:txBody>
                    <a:bodyPr/>
                    <a:lstStyle/>
                    <a:p>
                      <a:pPr algn="ctr"/>
                      <a:endParaRPr lang="en-US" dirty="0"/>
                    </a:p>
                  </a:txBody>
                  <a:tcPr/>
                </a:tc>
              </a:tr>
            </a:tbl>
          </a:graphicData>
        </a:graphic>
      </p:graphicFrame>
      <p:graphicFrame>
        <p:nvGraphicFramePr>
          <p:cNvPr id="5" name="Table 4"/>
          <p:cNvGraphicFramePr>
            <a:graphicFrameLocks noGrp="1"/>
          </p:cNvGraphicFramePr>
          <p:nvPr/>
        </p:nvGraphicFramePr>
        <p:xfrm>
          <a:off x="5943600" y="3200400"/>
          <a:ext cx="2903854" cy="1905000"/>
        </p:xfrm>
        <a:graphic>
          <a:graphicData uri="http://schemas.openxmlformats.org/drawingml/2006/table">
            <a:tbl>
              <a:tblPr firstRow="1" bandRow="1">
                <a:tableStyleId>{5C22544A-7EE6-4342-B048-85BDC9FD1C3A}</a:tableStyleId>
              </a:tblPr>
              <a:tblGrid>
                <a:gridCol w="992535"/>
                <a:gridCol w="1221783"/>
                <a:gridCol w="689536"/>
              </a:tblGrid>
              <a:tr h="381000">
                <a:tc>
                  <a:txBody>
                    <a:bodyPr/>
                    <a:lstStyle/>
                    <a:p>
                      <a:r>
                        <a:rPr lang="en-US" dirty="0" smtClean="0"/>
                        <a:t>Cattle</a:t>
                      </a:r>
                      <a:endParaRPr lang="en-US" dirty="0"/>
                    </a:p>
                  </a:txBody>
                  <a:tcPr/>
                </a:tc>
                <a:tc>
                  <a:txBody>
                    <a:bodyPr/>
                    <a:lstStyle/>
                    <a:p>
                      <a:pPr algn="ctr"/>
                      <a:r>
                        <a:rPr lang="en-US" dirty="0" smtClean="0"/>
                        <a:t>Number</a:t>
                      </a:r>
                      <a:endParaRPr lang="en-US" dirty="0"/>
                    </a:p>
                  </a:txBody>
                  <a:tcPr/>
                </a:tc>
                <a:tc>
                  <a:txBody>
                    <a:bodyPr/>
                    <a:lstStyle/>
                    <a:p>
                      <a:pPr algn="ctr"/>
                      <a:r>
                        <a:rPr lang="en-US" dirty="0" smtClean="0"/>
                        <a:t>%</a:t>
                      </a:r>
                      <a:endParaRPr lang="en-US" dirty="0"/>
                    </a:p>
                  </a:txBody>
                  <a:tcPr/>
                </a:tc>
              </a:tr>
              <a:tr h="381000">
                <a:tc>
                  <a:txBody>
                    <a:bodyPr/>
                    <a:lstStyle/>
                    <a:p>
                      <a:r>
                        <a:rPr lang="en-US" dirty="0" smtClean="0"/>
                        <a:t>Dairy</a:t>
                      </a:r>
                      <a:endParaRPr lang="en-US" dirty="0"/>
                    </a:p>
                  </a:txBody>
                  <a:tcPr/>
                </a:tc>
                <a:tc>
                  <a:txBody>
                    <a:bodyPr/>
                    <a:lstStyle/>
                    <a:p>
                      <a:pPr algn="ctr"/>
                      <a:r>
                        <a:rPr lang="en-US" dirty="0" smtClean="0"/>
                        <a:t>837</a:t>
                      </a:r>
                      <a:endParaRPr lang="en-US" dirty="0"/>
                    </a:p>
                  </a:txBody>
                  <a:tcPr/>
                </a:tc>
                <a:tc>
                  <a:txBody>
                    <a:bodyPr/>
                    <a:lstStyle/>
                    <a:p>
                      <a:pPr algn="ctr"/>
                      <a:r>
                        <a:rPr lang="en-US" dirty="0" smtClean="0"/>
                        <a:t>55.8</a:t>
                      </a:r>
                      <a:endParaRPr lang="en-US" dirty="0"/>
                    </a:p>
                  </a:txBody>
                  <a:tcPr/>
                </a:tc>
              </a:tr>
              <a:tr h="381000">
                <a:tc>
                  <a:txBody>
                    <a:bodyPr/>
                    <a:lstStyle/>
                    <a:p>
                      <a:r>
                        <a:rPr lang="en-US" dirty="0" smtClean="0"/>
                        <a:t>Beef</a:t>
                      </a:r>
                      <a:endParaRPr lang="en-US" dirty="0"/>
                    </a:p>
                  </a:txBody>
                  <a:tcPr/>
                </a:tc>
                <a:tc>
                  <a:txBody>
                    <a:bodyPr/>
                    <a:lstStyle/>
                    <a:p>
                      <a:pPr algn="ctr"/>
                      <a:r>
                        <a:rPr lang="en-US" dirty="0" smtClean="0"/>
                        <a:t>129</a:t>
                      </a:r>
                      <a:endParaRPr lang="en-US" dirty="0"/>
                    </a:p>
                  </a:txBody>
                  <a:tcPr/>
                </a:tc>
                <a:tc>
                  <a:txBody>
                    <a:bodyPr/>
                    <a:lstStyle/>
                    <a:p>
                      <a:pPr algn="ctr"/>
                      <a:r>
                        <a:rPr lang="en-US" dirty="0" smtClean="0"/>
                        <a:t>8.6</a:t>
                      </a:r>
                      <a:endParaRPr lang="en-US" dirty="0"/>
                    </a:p>
                  </a:txBody>
                  <a:tcPr/>
                </a:tc>
              </a:tr>
              <a:tr h="381000">
                <a:tc>
                  <a:txBody>
                    <a:bodyPr/>
                    <a:lstStyle/>
                    <a:p>
                      <a:r>
                        <a:rPr lang="en-US" dirty="0" smtClean="0"/>
                        <a:t>Veal</a:t>
                      </a:r>
                      <a:endParaRPr lang="en-US" dirty="0"/>
                    </a:p>
                  </a:txBody>
                  <a:tcPr/>
                </a:tc>
                <a:tc>
                  <a:txBody>
                    <a:bodyPr/>
                    <a:lstStyle/>
                    <a:p>
                      <a:pPr algn="ctr"/>
                      <a:r>
                        <a:rPr lang="en-US" dirty="0" smtClean="0"/>
                        <a:t>535</a:t>
                      </a:r>
                      <a:endParaRPr lang="en-US" dirty="0"/>
                    </a:p>
                  </a:txBody>
                  <a:tcPr/>
                </a:tc>
                <a:tc>
                  <a:txBody>
                    <a:bodyPr/>
                    <a:lstStyle/>
                    <a:p>
                      <a:pPr algn="ctr"/>
                      <a:r>
                        <a:rPr lang="en-US" dirty="0" smtClean="0"/>
                        <a:t>35.6</a:t>
                      </a:r>
                      <a:endParaRPr lang="en-US" dirty="0"/>
                    </a:p>
                  </a:txBody>
                  <a:tcPr/>
                </a:tc>
              </a:tr>
              <a:tr h="381000">
                <a:tc>
                  <a:txBody>
                    <a:bodyPr/>
                    <a:lstStyle/>
                    <a:p>
                      <a:r>
                        <a:rPr lang="en-US" dirty="0" smtClean="0"/>
                        <a:t>Total</a:t>
                      </a:r>
                      <a:endParaRPr lang="en-US" dirty="0"/>
                    </a:p>
                  </a:txBody>
                  <a:tcPr/>
                </a:tc>
                <a:tc>
                  <a:txBody>
                    <a:bodyPr/>
                    <a:lstStyle/>
                    <a:p>
                      <a:pPr algn="ctr"/>
                      <a:r>
                        <a:rPr lang="en-US" dirty="0" smtClean="0"/>
                        <a:t>1,501</a:t>
                      </a:r>
                      <a:endParaRPr lang="en-US" dirty="0"/>
                    </a:p>
                  </a:txBody>
                  <a:tcPr/>
                </a:tc>
                <a:tc>
                  <a:txBody>
                    <a:bodyPr/>
                    <a:lstStyle/>
                    <a:p>
                      <a:pPr algn="ctr"/>
                      <a:endParaRPr lang="en-US" dirty="0"/>
                    </a:p>
                  </a:txBody>
                  <a:tcPr/>
                </a:tc>
              </a:tr>
            </a:tbl>
          </a:graphicData>
        </a:graphic>
      </p:graphicFrame>
      <p:sp>
        <p:nvSpPr>
          <p:cNvPr id="6" name="Oval 5"/>
          <p:cNvSpPr/>
          <p:nvPr/>
        </p:nvSpPr>
        <p:spPr>
          <a:xfrm>
            <a:off x="2133600" y="3581400"/>
            <a:ext cx="914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a:stCxn id="6" idx="0"/>
            <a:endCxn id="39" idx="1"/>
          </p:cNvCxnSpPr>
          <p:nvPr/>
        </p:nvCxnSpPr>
        <p:spPr>
          <a:xfrm rot="5400000" flipH="1" flipV="1">
            <a:off x="4125913" y="1620837"/>
            <a:ext cx="425450" cy="34956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4"/>
            <a:endCxn id="39" idx="3"/>
          </p:cNvCxnSpPr>
          <p:nvPr/>
        </p:nvCxnSpPr>
        <p:spPr>
          <a:xfrm rot="16200000" flipH="1">
            <a:off x="3744913" y="2808287"/>
            <a:ext cx="1187450" cy="34956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bwMode="auto">
          <a:xfrm>
            <a:off x="0" y="0"/>
            <a:ext cx="9144000" cy="685800"/>
          </a:xfrm>
          <a:prstGeom prst="rect">
            <a:avLst/>
          </a:prstGeom>
          <a:noFill/>
          <a:ln w="9525">
            <a:noFill/>
            <a:miter lim="800000"/>
            <a:headEnd/>
            <a:tailEnd/>
          </a:ln>
        </p:spPr>
        <p:txBody>
          <a:bodyPr/>
          <a:lstStyle/>
          <a:p>
            <a:pPr marL="342900" indent="-342900" algn="ctr" eaLnBrk="0" hangingPunct="0">
              <a:spcBef>
                <a:spcPct val="20000"/>
              </a:spcBef>
              <a:defRPr/>
            </a:pPr>
            <a:r>
              <a:rPr lang="es-MX" sz="4400" b="1" dirty="0">
                <a:solidFill>
                  <a:srgbClr val="FFFF00"/>
                </a:solidFill>
                <a:latin typeface="Comic Sans MS" pitchFamily="66" charset="0"/>
              </a:rPr>
              <a:t>Lista de la FSIS*</a:t>
            </a:r>
            <a:endParaRPr lang="en-US" sz="1800" kern="0" dirty="0">
              <a:solidFill>
                <a:srgbClr val="FFFF00"/>
              </a:solidFill>
              <a:latin typeface="Comic Sans MS" pitchFamily="66" charset="0"/>
              <a:cs typeface="+mn-cs"/>
            </a:endParaRPr>
          </a:p>
        </p:txBody>
      </p:sp>
      <p:sp>
        <p:nvSpPr>
          <p:cNvPr id="48193" name="TextBox 11"/>
          <p:cNvSpPr txBox="1">
            <a:spLocks noChangeArrowheads="1"/>
          </p:cNvSpPr>
          <p:nvPr/>
        </p:nvSpPr>
        <p:spPr bwMode="auto">
          <a:xfrm>
            <a:off x="2590800" y="5943600"/>
            <a:ext cx="4648200" cy="338138"/>
          </a:xfrm>
          <a:prstGeom prst="rect">
            <a:avLst/>
          </a:prstGeom>
          <a:noFill/>
          <a:ln w="9525">
            <a:noFill/>
            <a:miter lim="800000"/>
            <a:headEnd/>
            <a:tailEnd/>
          </a:ln>
        </p:spPr>
        <p:txBody>
          <a:bodyPr>
            <a:spAutoFit/>
          </a:bodyPr>
          <a:lstStyle/>
          <a:p>
            <a:r>
              <a:rPr lang="es-MX" sz="1600" dirty="0">
                <a:solidFill>
                  <a:srgbClr val="FFFF00"/>
                </a:solidFill>
                <a:latin typeface="Comic Sans MS" pitchFamily="66" charset="0"/>
              </a:rPr>
              <a:t>*(</a:t>
            </a:r>
            <a:r>
              <a:rPr lang="es-MX" sz="1600" dirty="0" err="1">
                <a:solidFill>
                  <a:srgbClr val="FFFF00"/>
                </a:solidFill>
                <a:latin typeface="Comic Sans MS" pitchFamily="66" charset="0"/>
              </a:rPr>
              <a:t>Food</a:t>
            </a:r>
            <a:r>
              <a:rPr lang="es-MX" sz="1600" dirty="0">
                <a:solidFill>
                  <a:srgbClr val="FFFF00"/>
                </a:solidFill>
                <a:latin typeface="Comic Sans MS" pitchFamily="66" charset="0"/>
              </a:rPr>
              <a:t> Safety and </a:t>
            </a:r>
            <a:r>
              <a:rPr lang="es-MX" sz="1600" dirty="0" err="1">
                <a:solidFill>
                  <a:srgbClr val="FFFF00"/>
                </a:solidFill>
                <a:latin typeface="Comic Sans MS" pitchFamily="66" charset="0"/>
              </a:rPr>
              <a:t>Inspection</a:t>
            </a:r>
            <a:r>
              <a:rPr lang="es-MX" sz="1600" dirty="0">
                <a:solidFill>
                  <a:srgbClr val="FFFF00"/>
                </a:solidFill>
                <a:latin typeface="Comic Sans MS" pitchFamily="66" charset="0"/>
              </a:rPr>
              <a:t> </a:t>
            </a:r>
            <a:r>
              <a:rPr lang="es-MX" sz="1600" dirty="0" err="1">
                <a:solidFill>
                  <a:srgbClr val="FFFF00"/>
                </a:solidFill>
                <a:latin typeface="Comic Sans MS" pitchFamily="66" charset="0"/>
              </a:rPr>
              <a:t>Service</a:t>
            </a:r>
            <a:r>
              <a:rPr lang="es-MX" sz="1600" dirty="0">
                <a:solidFill>
                  <a:srgbClr val="FFFF00"/>
                </a:solidFill>
                <a:latin typeface="Comic Sans MS" pitchFamily="66" charset="0"/>
              </a:rPr>
              <a:t>)</a:t>
            </a:r>
            <a:endParaRPr lang="en-US" sz="1600" dirty="0"/>
          </a:p>
        </p:txBody>
      </p:sp>
      <p:pic>
        <p:nvPicPr>
          <p:cNvPr id="13" name="R37">
            <a:hlinkClick r:id="" action="ppaction://media"/>
          </p:cNvPr>
          <p:cNvPicPr>
            <a:picLocks noRot="1" noChangeAspect="1"/>
          </p:cNvPicPr>
          <p:nvPr>
            <a:wavAudioFile r:embed="rId1" name="R37"/>
          </p:nvPr>
        </p:nvPicPr>
        <p:blipFill>
          <a:blip r:embed="rId4"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020" fill="hold"/>
                                        <p:tgtEl>
                                          <p:spTgt spid="13"/>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22" presetClass="entr" presetSubtype="8" fill="hold" nodeType="withEffect">
                                  <p:stCondLst>
                                    <p:cond delay="60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7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800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par>
                                <p:cTn id="19" presetID="22" presetClass="entr" presetSubtype="1" fill="hold" nodeType="withEffect">
                                  <p:stCondLst>
                                    <p:cond delay="100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39"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609600"/>
            <a:ext cx="8153400" cy="1143000"/>
          </a:xfrm>
        </p:spPr>
        <p:txBody>
          <a:bodyPr/>
          <a:lstStyle/>
          <a:p>
            <a:r>
              <a:rPr lang="es-MX" smtClean="0"/>
              <a:t>Su trabajo –</a:t>
            </a:r>
            <a:br>
              <a:rPr lang="es-MX" smtClean="0"/>
            </a:br>
            <a:r>
              <a:rPr lang="es-MX" smtClean="0"/>
              <a:t>Reducir riesgos por residuos</a:t>
            </a:r>
          </a:p>
        </p:txBody>
      </p:sp>
      <p:sp>
        <p:nvSpPr>
          <p:cNvPr id="49155" name="Content Placeholder 2"/>
          <p:cNvSpPr>
            <a:spLocks noGrp="1"/>
          </p:cNvSpPr>
          <p:nvPr>
            <p:ph sz="half" idx="1"/>
          </p:nvPr>
        </p:nvSpPr>
        <p:spPr>
          <a:xfrm>
            <a:off x="533400" y="1981200"/>
            <a:ext cx="3810000" cy="4114800"/>
          </a:xfrm>
        </p:spPr>
        <p:txBody>
          <a:bodyPr/>
          <a:lstStyle/>
          <a:p>
            <a:r>
              <a:rPr lang="es-MX" dirty="0" smtClean="0"/>
              <a:t>Cuando trate a un animal lea y siga las instrucciones de la etiqueta o del veterinario</a:t>
            </a:r>
          </a:p>
          <a:p>
            <a:r>
              <a:rPr lang="es-MX" dirty="0" smtClean="0"/>
              <a:t>Registre el tratamiento</a:t>
            </a:r>
          </a:p>
        </p:txBody>
      </p:sp>
      <p:pic>
        <p:nvPicPr>
          <p:cNvPr id="49156" name="Picture 2"/>
          <p:cNvPicPr>
            <a:picLocks noChangeAspect="1" noChangeArrowheads="1"/>
          </p:cNvPicPr>
          <p:nvPr/>
        </p:nvPicPr>
        <p:blipFill>
          <a:blip r:embed="rId4" cstate="screen"/>
          <a:srcRect/>
          <a:stretch>
            <a:fillRect/>
          </a:stretch>
        </p:blipFill>
        <p:spPr bwMode="auto">
          <a:xfrm>
            <a:off x="4572000" y="2362200"/>
            <a:ext cx="4362450" cy="3276600"/>
          </a:xfrm>
          <a:prstGeom prst="rect">
            <a:avLst/>
          </a:prstGeom>
          <a:noFill/>
          <a:ln w="9525">
            <a:noFill/>
            <a:miter lim="800000"/>
            <a:headEnd/>
            <a:tailEnd/>
          </a:ln>
        </p:spPr>
      </p:pic>
      <p:pic>
        <p:nvPicPr>
          <p:cNvPr id="5" name="R38">
            <a:hlinkClick r:id="" action="ppaction://media"/>
          </p:cNvPr>
          <p:cNvPicPr>
            <a:picLocks noRot="1" noChangeAspect="1"/>
          </p:cNvPicPr>
          <p:nvPr>
            <a:wavAudioFile r:embed="rId1" name="R38"/>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685800" y="304800"/>
            <a:ext cx="7772400" cy="1143000"/>
          </a:xfrm>
        </p:spPr>
        <p:txBody>
          <a:bodyPr/>
          <a:lstStyle/>
          <a:p>
            <a:r>
              <a:rPr lang="es-MX" sz="4000" b="1" dirty="0" smtClean="0"/>
              <a:t>Si cualquier antibiótico es usado en algún tratamiento</a:t>
            </a:r>
          </a:p>
        </p:txBody>
      </p:sp>
      <p:sp>
        <p:nvSpPr>
          <p:cNvPr id="50179" name="Rectangle 4"/>
          <p:cNvSpPr>
            <a:spLocks noGrp="1" noChangeArrowheads="1"/>
          </p:cNvSpPr>
          <p:nvPr>
            <p:ph type="body" sz="half" idx="4294967295"/>
          </p:nvPr>
        </p:nvSpPr>
        <p:spPr>
          <a:xfrm>
            <a:off x="304800" y="1905000"/>
            <a:ext cx="5943600" cy="4114800"/>
          </a:xfrm>
        </p:spPr>
        <p:txBody>
          <a:bodyPr/>
          <a:lstStyle/>
          <a:p>
            <a:r>
              <a:rPr lang="es-MX" sz="2800" dirty="0" smtClean="0"/>
              <a:t>Marque la vaca</a:t>
            </a:r>
          </a:p>
          <a:p>
            <a:r>
              <a:rPr lang="es-MX" sz="2800" dirty="0" smtClean="0"/>
              <a:t>Siga los protocolos para desechar la leche con residuos</a:t>
            </a:r>
          </a:p>
          <a:p>
            <a:r>
              <a:rPr lang="es-MX" sz="2800" dirty="0" smtClean="0"/>
              <a:t>Apuntar lo tiempo de retirada de la carne</a:t>
            </a:r>
          </a:p>
          <a:p>
            <a:endParaRPr lang="en-US" sz="2800" dirty="0" smtClean="0"/>
          </a:p>
        </p:txBody>
      </p:sp>
      <p:pic>
        <p:nvPicPr>
          <p:cNvPr id="50180" name="Picture 6" descr="WasteMilk"/>
          <p:cNvPicPr>
            <a:picLocks noChangeAspect="1" noChangeArrowheads="1"/>
          </p:cNvPicPr>
          <p:nvPr/>
        </p:nvPicPr>
        <p:blipFill>
          <a:blip r:embed="rId4" cstate="screen"/>
          <a:srcRect/>
          <a:stretch>
            <a:fillRect/>
          </a:stretch>
        </p:blipFill>
        <p:spPr bwMode="auto">
          <a:xfrm>
            <a:off x="6070600" y="1752600"/>
            <a:ext cx="2844800" cy="4267200"/>
          </a:xfrm>
          <a:prstGeom prst="rect">
            <a:avLst/>
          </a:prstGeom>
          <a:noFill/>
          <a:ln w="9525">
            <a:noFill/>
            <a:miter lim="800000"/>
            <a:headEnd/>
            <a:tailEnd/>
          </a:ln>
        </p:spPr>
      </p:pic>
      <p:pic>
        <p:nvPicPr>
          <p:cNvPr id="50181" name="Picture 7" descr="MVPuttingGreenLegBandOnCow0568660-R1-018-7A"/>
          <p:cNvPicPr>
            <a:picLocks noChangeAspect="1" noChangeArrowheads="1"/>
          </p:cNvPicPr>
          <p:nvPr/>
        </p:nvPicPr>
        <p:blipFill>
          <a:blip r:embed="rId5" cstate="screen"/>
          <a:srcRect/>
          <a:stretch>
            <a:fillRect/>
          </a:stretch>
        </p:blipFill>
        <p:spPr bwMode="auto">
          <a:xfrm>
            <a:off x="2438400" y="4648200"/>
            <a:ext cx="4114800" cy="2057400"/>
          </a:xfrm>
          <a:prstGeom prst="rect">
            <a:avLst/>
          </a:prstGeom>
          <a:noFill/>
          <a:ln w="9525">
            <a:noFill/>
            <a:miter lim="800000"/>
            <a:headEnd/>
            <a:tailEnd/>
          </a:ln>
        </p:spPr>
      </p:pic>
      <p:pic>
        <p:nvPicPr>
          <p:cNvPr id="6" name="R39">
            <a:hlinkClick r:id="" action="ppaction://media"/>
          </p:cNvPr>
          <p:cNvPicPr>
            <a:picLocks noRot="1" noChangeAspect="1"/>
          </p:cNvPicPr>
          <p:nvPr>
            <a:wavAudioFile r:embed="rId1" name="R39"/>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228600"/>
            <a:ext cx="7772400" cy="1143000"/>
          </a:xfrm>
        </p:spPr>
        <p:txBody>
          <a:bodyPr/>
          <a:lstStyle/>
          <a:p>
            <a:r>
              <a:rPr lang="es-MX" smtClean="0"/>
              <a:t>Para obtener leche de alta calidad-5 pasos</a:t>
            </a:r>
          </a:p>
        </p:txBody>
      </p:sp>
      <p:sp>
        <p:nvSpPr>
          <p:cNvPr id="14339" name="Content Placeholder 2"/>
          <p:cNvSpPr>
            <a:spLocks noGrp="1"/>
          </p:cNvSpPr>
          <p:nvPr>
            <p:ph idx="1"/>
          </p:nvPr>
        </p:nvSpPr>
        <p:spPr>
          <a:xfrm>
            <a:off x="685800" y="1676400"/>
            <a:ext cx="8001000" cy="4114800"/>
          </a:xfrm>
        </p:spPr>
        <p:txBody>
          <a:bodyPr/>
          <a:lstStyle/>
          <a:p>
            <a:r>
              <a:rPr lang="es-MX" dirty="0" smtClean="0"/>
              <a:t>Tener higiene en la ordeña</a:t>
            </a:r>
          </a:p>
          <a:p>
            <a:r>
              <a:rPr lang="es-MX" dirty="0" smtClean="0"/>
              <a:t>Dar mantenimiento al equipo de ordeña</a:t>
            </a:r>
          </a:p>
          <a:p>
            <a:r>
              <a:rPr lang="es-MX" dirty="0" smtClean="0"/>
              <a:t>Sellar pezones después de la ordeña</a:t>
            </a:r>
          </a:p>
          <a:p>
            <a:r>
              <a:rPr lang="es-MX" dirty="0" smtClean="0"/>
              <a:t>Proporcionar tratamiento a las vacas</a:t>
            </a:r>
          </a:p>
          <a:p>
            <a:pPr lvl="1"/>
            <a:r>
              <a:rPr lang="es-MX" dirty="0" smtClean="0"/>
              <a:t>Mastitis</a:t>
            </a:r>
          </a:p>
          <a:p>
            <a:pPr lvl="1"/>
            <a:r>
              <a:rPr lang="es-MX" dirty="0" smtClean="0"/>
              <a:t>Vaca seca</a:t>
            </a:r>
          </a:p>
          <a:p>
            <a:r>
              <a:rPr lang="es-MX" dirty="0" smtClean="0"/>
              <a:t>Seleccione vacas con mastitis crónica</a:t>
            </a:r>
          </a:p>
          <a:p>
            <a:endParaRPr lang="en-US" dirty="0" smtClean="0"/>
          </a:p>
        </p:txBody>
      </p:sp>
      <p:sp>
        <p:nvSpPr>
          <p:cNvPr id="14340" name="TextBox 3"/>
          <p:cNvSpPr txBox="1">
            <a:spLocks noChangeArrowheads="1"/>
          </p:cNvSpPr>
          <p:nvPr/>
        </p:nvSpPr>
        <p:spPr bwMode="auto">
          <a:xfrm>
            <a:off x="3913188" y="6096000"/>
            <a:ext cx="887412" cy="461963"/>
          </a:xfrm>
          <a:prstGeom prst="rect">
            <a:avLst/>
          </a:prstGeom>
          <a:noFill/>
          <a:ln w="9525">
            <a:noFill/>
            <a:miter lim="800000"/>
            <a:headEnd/>
            <a:tailEnd/>
          </a:ln>
        </p:spPr>
        <p:txBody>
          <a:bodyPr wrap="none">
            <a:spAutoFit/>
          </a:bodyPr>
          <a:lstStyle/>
          <a:p>
            <a:r>
              <a:rPr lang="en-US">
                <a:solidFill>
                  <a:srgbClr val="FFFF99"/>
                </a:solidFill>
              </a:rPr>
              <a:t>NMC</a:t>
            </a:r>
          </a:p>
        </p:txBody>
      </p:sp>
      <p:pic>
        <p:nvPicPr>
          <p:cNvPr id="5" name="R4">
            <a:hlinkClick r:id="" action="ppaction://media"/>
          </p:cNvPr>
          <p:cNvPicPr>
            <a:picLocks noRot="1" noChangeAspect="1"/>
          </p:cNvPicPr>
          <p:nvPr>
            <a:wavAudioFile r:embed="rId1" name="R4"/>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s-MX" smtClean="0"/>
              <a:t>Dos tiempos para el “retiro”</a:t>
            </a:r>
          </a:p>
        </p:txBody>
      </p:sp>
      <p:sp>
        <p:nvSpPr>
          <p:cNvPr id="51203" name="Text Placeholder 3"/>
          <p:cNvSpPr>
            <a:spLocks noGrp="1"/>
          </p:cNvSpPr>
          <p:nvPr>
            <p:ph type="body" idx="1"/>
          </p:nvPr>
        </p:nvSpPr>
        <p:spPr/>
        <p:txBody>
          <a:bodyPr/>
          <a:lstStyle/>
          <a:p>
            <a:pPr algn="ctr"/>
            <a:r>
              <a:rPr lang="es-ES" sz="3200" smtClean="0"/>
              <a:t>Leche</a:t>
            </a:r>
          </a:p>
        </p:txBody>
      </p:sp>
      <p:sp>
        <p:nvSpPr>
          <p:cNvPr id="51204" name="Text Placeholder 4"/>
          <p:cNvSpPr>
            <a:spLocks noGrp="1"/>
          </p:cNvSpPr>
          <p:nvPr>
            <p:ph type="body" sz="quarter" idx="3"/>
          </p:nvPr>
        </p:nvSpPr>
        <p:spPr/>
        <p:txBody>
          <a:bodyPr/>
          <a:lstStyle/>
          <a:p>
            <a:pPr algn="ctr"/>
            <a:r>
              <a:rPr lang="en-US" sz="3200" smtClean="0"/>
              <a:t>Carne</a:t>
            </a:r>
          </a:p>
        </p:txBody>
      </p:sp>
      <p:pic>
        <p:nvPicPr>
          <p:cNvPr id="51205" name="Picture 1"/>
          <p:cNvPicPr>
            <a:picLocks noChangeAspect="1" noChangeArrowheads="1"/>
          </p:cNvPicPr>
          <p:nvPr/>
        </p:nvPicPr>
        <p:blipFill>
          <a:blip r:embed="rId4" cstate="screen"/>
          <a:srcRect/>
          <a:stretch>
            <a:fillRect/>
          </a:stretch>
        </p:blipFill>
        <p:spPr bwMode="auto">
          <a:xfrm>
            <a:off x="762000" y="2209800"/>
            <a:ext cx="3346450" cy="3352800"/>
          </a:xfrm>
          <a:prstGeom prst="rect">
            <a:avLst/>
          </a:prstGeom>
          <a:noFill/>
          <a:ln w="9525">
            <a:noFill/>
            <a:miter lim="800000"/>
            <a:headEnd/>
            <a:tailEnd/>
          </a:ln>
        </p:spPr>
      </p:pic>
      <p:pic>
        <p:nvPicPr>
          <p:cNvPr id="51206" name="Picture 2"/>
          <p:cNvPicPr>
            <a:picLocks noChangeAspect="1" noChangeArrowheads="1"/>
          </p:cNvPicPr>
          <p:nvPr/>
        </p:nvPicPr>
        <p:blipFill>
          <a:blip r:embed="rId5" cstate="screen"/>
          <a:srcRect/>
          <a:stretch>
            <a:fillRect/>
          </a:stretch>
        </p:blipFill>
        <p:spPr bwMode="auto">
          <a:xfrm>
            <a:off x="4724400" y="2514600"/>
            <a:ext cx="4064000" cy="2743200"/>
          </a:xfrm>
          <a:prstGeom prst="rect">
            <a:avLst/>
          </a:prstGeom>
          <a:noFill/>
          <a:ln w="9525">
            <a:noFill/>
            <a:miter lim="800000"/>
            <a:headEnd/>
            <a:tailEnd/>
          </a:ln>
        </p:spPr>
      </p:pic>
      <p:pic>
        <p:nvPicPr>
          <p:cNvPr id="7" name="R40">
            <a:hlinkClick r:id="" action="ppaction://media"/>
          </p:cNvPr>
          <p:cNvPicPr>
            <a:picLocks noRot="1" noChangeAspect="1"/>
          </p:cNvPicPr>
          <p:nvPr>
            <a:wavAudioFile r:embed="rId1" name="R40"/>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s-MX" smtClean="0"/>
              <a:t>Comunicación</a:t>
            </a:r>
          </a:p>
        </p:txBody>
      </p:sp>
      <p:sp>
        <p:nvSpPr>
          <p:cNvPr id="52227" name="Content Placeholder 2"/>
          <p:cNvSpPr>
            <a:spLocks noGrp="1"/>
          </p:cNvSpPr>
          <p:nvPr>
            <p:ph sz="half" idx="1"/>
          </p:nvPr>
        </p:nvSpPr>
        <p:spPr>
          <a:xfrm>
            <a:off x="228600" y="1828800"/>
            <a:ext cx="3810000" cy="4114800"/>
          </a:xfrm>
        </p:spPr>
        <p:txBody>
          <a:bodyPr/>
          <a:lstStyle/>
          <a:p>
            <a:r>
              <a:rPr lang="es-MX" dirty="0" smtClean="0"/>
              <a:t>Platique entre los compañeros, jefes y veterinarios</a:t>
            </a:r>
          </a:p>
          <a:p>
            <a:r>
              <a:rPr lang="es-MX" dirty="0" smtClean="0"/>
              <a:t>Todos los antibióticos deben ser etiquetados correctamente</a:t>
            </a:r>
          </a:p>
        </p:txBody>
      </p:sp>
      <p:pic>
        <p:nvPicPr>
          <p:cNvPr id="52228" name="Picture 2" descr="C:\Documents and Settings\rbruno\My Documents\Ralph_Bruno\DocsRB\TAMU\AgriLife\Dairy_Trainning\Dairy_Training_Pic\P1010041.JPG"/>
          <p:cNvPicPr>
            <a:picLocks noChangeAspect="1" noChangeArrowheads="1"/>
          </p:cNvPicPr>
          <p:nvPr/>
        </p:nvPicPr>
        <p:blipFill>
          <a:blip r:embed="rId4" cstate="screen"/>
          <a:srcRect/>
          <a:stretch>
            <a:fillRect/>
          </a:stretch>
        </p:blipFill>
        <p:spPr bwMode="auto">
          <a:xfrm>
            <a:off x="4191000" y="2286000"/>
            <a:ext cx="4541838" cy="2895600"/>
          </a:xfrm>
          <a:prstGeom prst="rect">
            <a:avLst/>
          </a:prstGeom>
          <a:noFill/>
          <a:ln w="9525">
            <a:noFill/>
            <a:miter lim="800000"/>
            <a:headEnd/>
            <a:tailEnd/>
          </a:ln>
        </p:spPr>
      </p:pic>
      <p:pic>
        <p:nvPicPr>
          <p:cNvPr id="5" name="R41">
            <a:hlinkClick r:id="" action="ppaction://media"/>
          </p:cNvPr>
          <p:cNvPicPr>
            <a:picLocks noRot="1" noChangeAspect="1"/>
          </p:cNvPicPr>
          <p:nvPr>
            <a:wavAudioFile r:embed="rId1" name="R41"/>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s-MX" smtClean="0"/>
              <a:t>Almacene los medicamentos correctamente</a:t>
            </a:r>
          </a:p>
        </p:txBody>
      </p:sp>
      <p:sp>
        <p:nvSpPr>
          <p:cNvPr id="53251" name="Content Placeholder 2"/>
          <p:cNvSpPr>
            <a:spLocks noGrp="1"/>
          </p:cNvSpPr>
          <p:nvPr>
            <p:ph sz="half" idx="1"/>
          </p:nvPr>
        </p:nvSpPr>
        <p:spPr>
          <a:xfrm>
            <a:off x="762000" y="2286000"/>
            <a:ext cx="3810000" cy="4114800"/>
          </a:xfrm>
        </p:spPr>
        <p:txBody>
          <a:bodyPr/>
          <a:lstStyle/>
          <a:p>
            <a:r>
              <a:rPr lang="es-MX" dirty="0" smtClean="0"/>
              <a:t>En lugar limpio</a:t>
            </a:r>
          </a:p>
          <a:p>
            <a:r>
              <a:rPr lang="es-MX" dirty="0" smtClean="0"/>
              <a:t>Con temperatura controlada</a:t>
            </a:r>
          </a:p>
          <a:p>
            <a:r>
              <a:rPr lang="es-MX" dirty="0" smtClean="0"/>
              <a:t>Inventariados</a:t>
            </a:r>
          </a:p>
          <a:p>
            <a:r>
              <a:rPr lang="es-MX" dirty="0" smtClean="0"/>
              <a:t>Y acomodados en anaqueles para su fácil localización</a:t>
            </a:r>
          </a:p>
        </p:txBody>
      </p:sp>
      <p:pic>
        <p:nvPicPr>
          <p:cNvPr id="53252" name="Content Placeholder 4" descr="i-phone04192010 011.JPG"/>
          <p:cNvPicPr>
            <a:picLocks noGrp="1" noChangeAspect="1"/>
          </p:cNvPicPr>
          <p:nvPr>
            <p:ph sz="half" idx="2"/>
          </p:nvPr>
        </p:nvPicPr>
        <p:blipFill>
          <a:blip r:embed="rId4" cstate="screen"/>
          <a:srcRect/>
          <a:stretch>
            <a:fillRect/>
          </a:stretch>
        </p:blipFill>
        <p:spPr>
          <a:xfrm>
            <a:off x="5010150" y="1981200"/>
            <a:ext cx="3086100" cy="4114800"/>
          </a:xfrm>
        </p:spPr>
      </p:pic>
      <p:pic>
        <p:nvPicPr>
          <p:cNvPr id="5" name="R42">
            <a:hlinkClick r:id="" action="ppaction://media"/>
          </p:cNvPr>
          <p:cNvPicPr>
            <a:picLocks noRot="1" noChangeAspect="1"/>
          </p:cNvPicPr>
          <p:nvPr>
            <a:wavAudioFile r:embed="rId1" name="R42"/>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52400" y="0"/>
            <a:ext cx="8991600" cy="1447800"/>
          </a:xfrm>
        </p:spPr>
        <p:txBody>
          <a:bodyPr/>
          <a:lstStyle/>
          <a:p>
            <a:r>
              <a:rPr lang="es-MX" sz="4000" smtClean="0"/>
              <a:t>Su trabajo – </a:t>
            </a:r>
            <a:br>
              <a:rPr lang="es-MX" sz="4000" smtClean="0"/>
            </a:br>
            <a:r>
              <a:rPr lang="es-MX" sz="4000" smtClean="0"/>
              <a:t>Reducir una resistencia potencial</a:t>
            </a:r>
          </a:p>
        </p:txBody>
      </p:sp>
      <p:sp>
        <p:nvSpPr>
          <p:cNvPr id="54275" name="Content Placeholder 2"/>
          <p:cNvSpPr>
            <a:spLocks noGrp="1"/>
          </p:cNvSpPr>
          <p:nvPr>
            <p:ph idx="1"/>
          </p:nvPr>
        </p:nvSpPr>
        <p:spPr>
          <a:xfrm>
            <a:off x="457200" y="1447800"/>
            <a:ext cx="8382000" cy="4267200"/>
          </a:xfrm>
        </p:spPr>
        <p:txBody>
          <a:bodyPr/>
          <a:lstStyle/>
          <a:p>
            <a:r>
              <a:rPr lang="es-MX" dirty="0" smtClean="0"/>
              <a:t>Siga las instrucciones para la cantidad de antibiótico que debe usarse, tiempo de tratamiento, así como el tiempo entre cada administración</a:t>
            </a:r>
          </a:p>
          <a:p>
            <a:r>
              <a:rPr lang="es-MX" dirty="0" smtClean="0"/>
              <a:t>Si éste no responde siga las reglas del rancho según lo estipulado por el veterinario para futuros diagnósticos y/o tratamientos</a:t>
            </a:r>
          </a:p>
        </p:txBody>
      </p:sp>
      <p:pic>
        <p:nvPicPr>
          <p:cNvPr id="4" name="R43">
            <a:hlinkClick r:id="" action="ppaction://media"/>
          </p:cNvPr>
          <p:cNvPicPr>
            <a:picLocks noRot="1" noChangeAspect="1"/>
          </p:cNvPicPr>
          <p:nvPr>
            <a:wavAudioFile r:embed="rId1" name="R43"/>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04800" y="76200"/>
            <a:ext cx="8610600" cy="2667000"/>
          </a:xfrm>
        </p:spPr>
        <p:txBody>
          <a:bodyPr/>
          <a:lstStyle/>
          <a:p>
            <a:r>
              <a:rPr lang="es-MX" sz="4000" smtClean="0"/>
              <a:t>¿Animales que hacen resistencia a bacterias automáticamente causan problemas en la gente?</a:t>
            </a:r>
          </a:p>
        </p:txBody>
      </p:sp>
      <p:sp>
        <p:nvSpPr>
          <p:cNvPr id="55299" name="Content Placeholder 2"/>
          <p:cNvSpPr>
            <a:spLocks noGrp="1"/>
          </p:cNvSpPr>
          <p:nvPr>
            <p:ph idx="1"/>
          </p:nvPr>
        </p:nvSpPr>
        <p:spPr>
          <a:xfrm>
            <a:off x="228600" y="2743200"/>
            <a:ext cx="4953000" cy="2667000"/>
          </a:xfrm>
        </p:spPr>
        <p:txBody>
          <a:bodyPr/>
          <a:lstStyle/>
          <a:p>
            <a:r>
              <a:rPr lang="en-US" sz="7200" dirty="0" smtClean="0">
                <a:solidFill>
                  <a:srgbClr val="FF0000"/>
                </a:solidFill>
              </a:rPr>
              <a:t>No</a:t>
            </a:r>
            <a:endParaRPr lang="en-US" sz="7200" dirty="0" smtClean="0"/>
          </a:p>
          <a:p>
            <a:r>
              <a:rPr lang="es-MX" dirty="0" smtClean="0"/>
              <a:t>Innumerables eventos deben de ocurren</a:t>
            </a:r>
          </a:p>
        </p:txBody>
      </p:sp>
      <p:pic>
        <p:nvPicPr>
          <p:cNvPr id="55300" name="Picture 3" descr="P0001085.JPG"/>
          <p:cNvPicPr>
            <a:picLocks noChangeAspect="1"/>
          </p:cNvPicPr>
          <p:nvPr/>
        </p:nvPicPr>
        <p:blipFill>
          <a:blip r:embed="rId4" cstate="screen"/>
          <a:srcRect/>
          <a:stretch>
            <a:fillRect/>
          </a:stretch>
        </p:blipFill>
        <p:spPr bwMode="auto">
          <a:xfrm>
            <a:off x="5029200" y="2819400"/>
            <a:ext cx="4000500" cy="2667000"/>
          </a:xfrm>
          <a:prstGeom prst="rect">
            <a:avLst/>
          </a:prstGeom>
          <a:noFill/>
          <a:ln w="9525">
            <a:noFill/>
            <a:miter lim="800000"/>
            <a:headEnd/>
            <a:tailEnd/>
          </a:ln>
        </p:spPr>
      </p:pic>
      <p:pic>
        <p:nvPicPr>
          <p:cNvPr id="5" name="R44">
            <a:hlinkClick r:id="" action="ppaction://media"/>
          </p:cNvPr>
          <p:cNvPicPr>
            <a:picLocks noRot="1" noChangeAspect="1"/>
          </p:cNvPicPr>
          <p:nvPr>
            <a:wavAudioFile r:embed="rId1" name="R44"/>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28600" y="76200"/>
            <a:ext cx="8763000" cy="1524000"/>
          </a:xfrm>
        </p:spPr>
        <p:txBody>
          <a:bodyPr/>
          <a:lstStyle/>
          <a:p>
            <a:r>
              <a:rPr lang="es-MX" sz="3600" smtClean="0"/>
              <a:t>Cascada de eventos que deben ocurrir como para que la gente sea dañada</a:t>
            </a:r>
          </a:p>
        </p:txBody>
      </p:sp>
      <p:sp>
        <p:nvSpPr>
          <p:cNvPr id="56323" name="Content Placeholder 2"/>
          <p:cNvSpPr>
            <a:spLocks noGrp="1"/>
          </p:cNvSpPr>
          <p:nvPr>
            <p:ph idx="1"/>
          </p:nvPr>
        </p:nvSpPr>
        <p:spPr>
          <a:xfrm>
            <a:off x="381000" y="1600200"/>
            <a:ext cx="8534400" cy="4114800"/>
          </a:xfrm>
        </p:spPr>
        <p:txBody>
          <a:bodyPr/>
          <a:lstStyle/>
          <a:p>
            <a:pPr lvl="1"/>
            <a:r>
              <a:rPr lang="es-MX" sz="2400" dirty="0" smtClean="0"/>
              <a:t>El animal debe estar enfermo</a:t>
            </a:r>
          </a:p>
          <a:p>
            <a:pPr lvl="1"/>
            <a:r>
              <a:rPr lang="es-MX" sz="2400" dirty="0" smtClean="0"/>
              <a:t>La </a:t>
            </a:r>
            <a:r>
              <a:rPr lang="es-MX" sz="2400" dirty="0" err="1" smtClean="0"/>
              <a:t>enf</a:t>
            </a:r>
            <a:r>
              <a:rPr lang="es-MX" sz="2400" dirty="0" smtClean="0"/>
              <a:t>. debe salir de la granja para afectar</a:t>
            </a:r>
          </a:p>
          <a:p>
            <a:pPr lvl="1"/>
            <a:r>
              <a:rPr lang="es-MX" sz="2400" dirty="0" smtClean="0"/>
              <a:t>Que las bacterias soporten el saneamiento durante la recolección de carne o pasterización de la leche</a:t>
            </a:r>
          </a:p>
          <a:p>
            <a:pPr lvl="1"/>
            <a:r>
              <a:rPr lang="es-MX" sz="2400" dirty="0" smtClean="0"/>
              <a:t>Deberán estar vivas las bacterias cuando entre en contacto c/persona</a:t>
            </a:r>
          </a:p>
          <a:p>
            <a:pPr lvl="1"/>
            <a:r>
              <a:rPr lang="es-MX" sz="2400" dirty="0" smtClean="0"/>
              <a:t>Debe tener resistencia a bacterias para causar </a:t>
            </a:r>
            <a:r>
              <a:rPr lang="es-MX" sz="2400" dirty="0" err="1" smtClean="0"/>
              <a:t>enf</a:t>
            </a:r>
            <a:r>
              <a:rPr lang="es-MX" sz="2400" dirty="0" smtClean="0"/>
              <a:t>.</a:t>
            </a:r>
          </a:p>
          <a:p>
            <a:pPr lvl="1"/>
            <a:r>
              <a:rPr lang="es-MX" sz="2400" dirty="0" smtClean="0"/>
              <a:t>La persona enferma debe acudir al doctor</a:t>
            </a:r>
          </a:p>
          <a:p>
            <a:pPr lvl="1"/>
            <a:r>
              <a:rPr lang="es-MX" sz="2400" dirty="0" smtClean="0"/>
              <a:t>El doctor debe prescribir una antibiótico similar</a:t>
            </a:r>
          </a:p>
          <a:p>
            <a:pPr lvl="1"/>
            <a:r>
              <a:rPr lang="es-MX" sz="2400" dirty="0" smtClean="0"/>
              <a:t>El paciente debe seguir las indicaciones del doctor</a:t>
            </a:r>
          </a:p>
          <a:p>
            <a:endParaRPr lang="en-US" dirty="0" smtClean="0"/>
          </a:p>
        </p:txBody>
      </p:sp>
      <p:pic>
        <p:nvPicPr>
          <p:cNvPr id="4" name="R45">
            <a:hlinkClick r:id="" action="ppaction://media"/>
          </p:cNvPr>
          <p:cNvPicPr>
            <a:picLocks noRot="1" noChangeAspect="1"/>
          </p:cNvPicPr>
          <p:nvPr>
            <a:wavAudioFile r:embed="rId1" name="R45"/>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62000" y="76200"/>
            <a:ext cx="7772400" cy="1143000"/>
          </a:xfrm>
        </p:spPr>
        <p:txBody>
          <a:bodyPr/>
          <a:lstStyle/>
          <a:p>
            <a:r>
              <a:rPr lang="es-MX" smtClean="0"/>
              <a:t>En resumen</a:t>
            </a:r>
          </a:p>
        </p:txBody>
      </p:sp>
      <p:sp>
        <p:nvSpPr>
          <p:cNvPr id="57347" name="Rectangle 3"/>
          <p:cNvSpPr>
            <a:spLocks noGrp="1" noChangeArrowheads="1"/>
          </p:cNvSpPr>
          <p:nvPr>
            <p:ph type="body" idx="1"/>
          </p:nvPr>
        </p:nvSpPr>
        <p:spPr>
          <a:xfrm>
            <a:off x="762000" y="1295400"/>
            <a:ext cx="7924800" cy="4114800"/>
          </a:xfrm>
        </p:spPr>
        <p:txBody>
          <a:bodyPr/>
          <a:lstStyle/>
          <a:p>
            <a:r>
              <a:rPr lang="es-MX" sz="2800" dirty="0" smtClean="0"/>
              <a:t>Todos queremos participar en: una producción saludable, productos saludables</a:t>
            </a:r>
          </a:p>
          <a:p>
            <a:r>
              <a:rPr lang="es-MX" sz="2800" dirty="0" smtClean="0"/>
              <a:t>Cuando usemos medicamentos debemos tener presente que:</a:t>
            </a:r>
          </a:p>
          <a:p>
            <a:pPr lvl="1"/>
            <a:r>
              <a:rPr lang="es-MX" sz="2400" dirty="0" smtClean="0"/>
              <a:t> Un producto sea carne o leche deberán ir libres de residuos, </a:t>
            </a:r>
          </a:p>
          <a:p>
            <a:pPr lvl="1"/>
            <a:r>
              <a:rPr lang="es-MX" sz="2400" dirty="0" smtClean="0"/>
              <a:t>Prevenir la resistencia a antibióticos, y</a:t>
            </a:r>
          </a:p>
          <a:p>
            <a:pPr lvl="1"/>
            <a:r>
              <a:rPr lang="es-MX" sz="2400" dirty="0" smtClean="0"/>
              <a:t>La carne debe estar limpia en la región donde se haya aplicado la inyección</a:t>
            </a:r>
          </a:p>
        </p:txBody>
      </p:sp>
      <p:pic>
        <p:nvPicPr>
          <p:cNvPr id="4" name="R46">
            <a:hlinkClick r:id="" action="ppaction://media"/>
          </p:cNvPr>
          <p:cNvPicPr>
            <a:picLocks noRot="1" noChangeAspect="1"/>
          </p:cNvPicPr>
          <p:nvPr>
            <a:wavAudioFile r:embed="rId1" name="R46"/>
          </p:nvPr>
        </p:nvPicPr>
        <p:blipFill>
          <a:blip r:embed="rId4"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85800" y="228600"/>
            <a:ext cx="7772400" cy="1143000"/>
          </a:xfrm>
        </p:spPr>
        <p:txBody>
          <a:bodyPr/>
          <a:lstStyle/>
          <a:p>
            <a:r>
              <a:rPr lang="es-MX" smtClean="0"/>
              <a:t>Objetivo 4: Usted como parte de la bioseguridad </a:t>
            </a:r>
          </a:p>
        </p:txBody>
      </p:sp>
      <p:pic>
        <p:nvPicPr>
          <p:cNvPr id="58371" name="Picture 2"/>
          <p:cNvPicPr>
            <a:picLocks noChangeAspect="1" noChangeArrowheads="1"/>
          </p:cNvPicPr>
          <p:nvPr/>
        </p:nvPicPr>
        <p:blipFill>
          <a:blip r:embed="rId4" cstate="screen"/>
          <a:srcRect/>
          <a:stretch>
            <a:fillRect/>
          </a:stretch>
        </p:blipFill>
        <p:spPr bwMode="auto">
          <a:xfrm>
            <a:off x="1905000" y="1828800"/>
            <a:ext cx="5791200" cy="3860800"/>
          </a:xfrm>
          <a:prstGeom prst="rect">
            <a:avLst/>
          </a:prstGeom>
          <a:noFill/>
          <a:ln w="9525">
            <a:noFill/>
            <a:miter lim="800000"/>
            <a:headEnd/>
            <a:tailEnd/>
          </a:ln>
        </p:spPr>
      </p:pic>
      <p:pic>
        <p:nvPicPr>
          <p:cNvPr id="4" name="R47">
            <a:hlinkClick r:id="" action="ppaction://media"/>
          </p:cNvPr>
          <p:cNvPicPr>
            <a:picLocks noRot="1" noChangeAspect="1"/>
          </p:cNvPicPr>
          <p:nvPr>
            <a:wavAudioFile r:embed="rId1" name="R47"/>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228600"/>
            <a:ext cx="7772400" cy="1143000"/>
          </a:xfrm>
        </p:spPr>
        <p:txBody>
          <a:bodyPr/>
          <a:lstStyle/>
          <a:p>
            <a:pPr eaLnBrk="1" hangingPunct="1"/>
            <a:r>
              <a:rPr lang="es-MX" smtClean="0"/>
              <a:t>¿Qué es la bioseguridad?</a:t>
            </a:r>
          </a:p>
        </p:txBody>
      </p:sp>
      <p:sp>
        <p:nvSpPr>
          <p:cNvPr id="59395" name="Content Placeholder 2"/>
          <p:cNvSpPr>
            <a:spLocks noGrp="1"/>
          </p:cNvSpPr>
          <p:nvPr>
            <p:ph sz="half" idx="1"/>
          </p:nvPr>
        </p:nvSpPr>
        <p:spPr>
          <a:xfrm>
            <a:off x="1143000" y="1600200"/>
            <a:ext cx="5029200" cy="4114800"/>
          </a:xfrm>
        </p:spPr>
        <p:txBody>
          <a:bodyPr/>
          <a:lstStyle/>
          <a:p>
            <a:pPr eaLnBrk="1" hangingPunct="1"/>
            <a:r>
              <a:rPr lang="es-MX" dirty="0" smtClean="0"/>
              <a:t>Son medidas que deben tomarse para evitar enfermedades infecciosas que afecten a un grupo de animales y/o al personal que cuida de ellos</a:t>
            </a:r>
          </a:p>
        </p:txBody>
      </p:sp>
      <p:pic>
        <p:nvPicPr>
          <p:cNvPr id="59396" name="Picture 5"/>
          <p:cNvPicPr>
            <a:picLocks noChangeAspect="1" noChangeArrowheads="1"/>
          </p:cNvPicPr>
          <p:nvPr/>
        </p:nvPicPr>
        <p:blipFill>
          <a:blip r:embed="rId4" cstate="screen"/>
          <a:srcRect/>
          <a:stretch>
            <a:fillRect/>
          </a:stretch>
        </p:blipFill>
        <p:spPr bwMode="auto">
          <a:xfrm>
            <a:off x="2590800" y="4800600"/>
            <a:ext cx="1905000" cy="1905000"/>
          </a:xfrm>
          <a:prstGeom prst="rect">
            <a:avLst/>
          </a:prstGeom>
          <a:noFill/>
          <a:ln w="9525">
            <a:noFill/>
            <a:miter lim="800000"/>
            <a:headEnd/>
            <a:tailEnd/>
          </a:ln>
        </p:spPr>
      </p:pic>
      <p:pic>
        <p:nvPicPr>
          <p:cNvPr id="59397" name="Picture 6"/>
          <p:cNvPicPr>
            <a:picLocks noChangeAspect="1" noChangeArrowheads="1"/>
          </p:cNvPicPr>
          <p:nvPr/>
        </p:nvPicPr>
        <p:blipFill>
          <a:blip r:embed="rId5" cstate="screen"/>
          <a:srcRect/>
          <a:stretch>
            <a:fillRect/>
          </a:stretch>
        </p:blipFill>
        <p:spPr bwMode="auto">
          <a:xfrm>
            <a:off x="6781800" y="1676400"/>
            <a:ext cx="2097088" cy="4233863"/>
          </a:xfrm>
          <a:prstGeom prst="rect">
            <a:avLst/>
          </a:prstGeom>
          <a:noFill/>
          <a:ln w="9525">
            <a:noFill/>
            <a:miter lim="800000"/>
            <a:headEnd/>
            <a:tailEnd/>
          </a:ln>
        </p:spPr>
      </p:pic>
      <p:pic>
        <p:nvPicPr>
          <p:cNvPr id="59398" name="Picture 7" descr="D:\CD2Pics\USA - Tec\Farms\Florida\North florida Holsteins\Calf Yard\NFH Calf Barn 2.JPG"/>
          <p:cNvPicPr>
            <a:picLocks noChangeAspect="1" noChangeArrowheads="1"/>
          </p:cNvPicPr>
          <p:nvPr/>
        </p:nvPicPr>
        <p:blipFill>
          <a:blip r:embed="rId6" cstate="screen"/>
          <a:srcRect/>
          <a:stretch>
            <a:fillRect/>
          </a:stretch>
        </p:blipFill>
        <p:spPr bwMode="auto">
          <a:xfrm>
            <a:off x="4648200" y="4419600"/>
            <a:ext cx="2032000" cy="1524000"/>
          </a:xfrm>
          <a:prstGeom prst="rect">
            <a:avLst/>
          </a:prstGeom>
          <a:noFill/>
          <a:ln w="9525">
            <a:noFill/>
            <a:miter lim="800000"/>
            <a:headEnd/>
            <a:tailEnd/>
          </a:ln>
        </p:spPr>
      </p:pic>
      <p:pic>
        <p:nvPicPr>
          <p:cNvPr id="7" name="R48">
            <a:hlinkClick r:id="" action="ppaction://media"/>
          </p:cNvPr>
          <p:cNvPicPr>
            <a:picLocks noRot="1" noChangeAspect="1"/>
          </p:cNvPicPr>
          <p:nvPr>
            <a:wavAudioFile r:embed="rId1" name="R48"/>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685800" y="304800"/>
            <a:ext cx="7772400" cy="1143000"/>
          </a:xfrm>
        </p:spPr>
        <p:txBody>
          <a:bodyPr/>
          <a:lstStyle/>
          <a:p>
            <a:r>
              <a:rPr lang="es-MX" sz="4000" b="1" smtClean="0"/>
              <a:t>La bioseguridad nos ayuda a prevenir contagios</a:t>
            </a:r>
          </a:p>
        </p:txBody>
      </p:sp>
      <p:sp>
        <p:nvSpPr>
          <p:cNvPr id="60419" name="Rectangle 4"/>
          <p:cNvSpPr>
            <a:spLocks noGrp="1" noChangeArrowheads="1"/>
          </p:cNvSpPr>
          <p:nvPr>
            <p:ph type="body" sz="half" idx="4294967295"/>
          </p:nvPr>
        </p:nvSpPr>
        <p:spPr>
          <a:xfrm>
            <a:off x="2133600" y="1524000"/>
            <a:ext cx="3429000" cy="4114800"/>
          </a:xfrm>
        </p:spPr>
        <p:txBody>
          <a:bodyPr/>
          <a:lstStyle/>
          <a:p>
            <a:r>
              <a:rPr lang="es-MX" sz="2800" dirty="0" smtClean="0"/>
              <a:t>Limpieza del equipo</a:t>
            </a:r>
          </a:p>
          <a:p>
            <a:pPr lvl="1"/>
            <a:r>
              <a:rPr lang="es-MX" sz="2400" dirty="0" smtClean="0"/>
              <a:t>Camión</a:t>
            </a:r>
          </a:p>
          <a:p>
            <a:pPr lvl="1"/>
            <a:r>
              <a:rPr lang="es-MX" sz="2400" dirty="0" smtClean="0"/>
              <a:t>Equipo del racho</a:t>
            </a:r>
          </a:p>
          <a:p>
            <a:pPr lvl="1"/>
            <a:r>
              <a:rPr lang="es-MX" sz="2400" dirty="0" smtClean="0"/>
              <a:t>Herramientas</a:t>
            </a:r>
          </a:p>
          <a:p>
            <a:pPr lvl="1"/>
            <a:r>
              <a:rPr lang="es-MX" sz="2400" dirty="0" smtClean="0"/>
              <a:t>Ropa</a:t>
            </a:r>
          </a:p>
          <a:p>
            <a:pPr lvl="1"/>
            <a:r>
              <a:rPr lang="es-MX" sz="2400" dirty="0" smtClean="0"/>
              <a:t>Botas</a:t>
            </a:r>
          </a:p>
          <a:p>
            <a:pPr lvl="1"/>
            <a:endParaRPr lang="en-US" sz="2400" dirty="0" smtClean="0"/>
          </a:p>
        </p:txBody>
      </p:sp>
      <p:pic>
        <p:nvPicPr>
          <p:cNvPr id="60420" name="Picture 5"/>
          <p:cNvPicPr>
            <a:picLocks noChangeAspect="1" noChangeArrowheads="1"/>
          </p:cNvPicPr>
          <p:nvPr/>
        </p:nvPicPr>
        <p:blipFill>
          <a:blip r:embed="rId4" cstate="screen"/>
          <a:srcRect t="6976" r="11340" b="2333"/>
          <a:stretch>
            <a:fillRect/>
          </a:stretch>
        </p:blipFill>
        <p:spPr bwMode="auto">
          <a:xfrm>
            <a:off x="5364163" y="1905000"/>
            <a:ext cx="3779837" cy="3429000"/>
          </a:xfrm>
          <a:prstGeom prst="rect">
            <a:avLst/>
          </a:prstGeom>
          <a:noFill/>
          <a:ln w="9525">
            <a:noFill/>
            <a:miter lim="800000"/>
            <a:headEnd/>
            <a:tailEnd/>
          </a:ln>
        </p:spPr>
      </p:pic>
      <p:pic>
        <p:nvPicPr>
          <p:cNvPr id="60421" name="Picture 6" descr="flushingparlor.jpg"/>
          <p:cNvPicPr>
            <a:picLocks noChangeAspect="1"/>
          </p:cNvPicPr>
          <p:nvPr/>
        </p:nvPicPr>
        <p:blipFill>
          <a:blip r:embed="rId5" cstate="screen"/>
          <a:srcRect/>
          <a:stretch>
            <a:fillRect/>
          </a:stretch>
        </p:blipFill>
        <p:spPr bwMode="auto">
          <a:xfrm>
            <a:off x="2438400" y="4724400"/>
            <a:ext cx="3467100" cy="2133600"/>
          </a:xfrm>
          <a:prstGeom prst="rect">
            <a:avLst/>
          </a:prstGeom>
          <a:noFill/>
          <a:ln w="9525">
            <a:noFill/>
            <a:miter lim="800000"/>
            <a:headEnd/>
            <a:tailEnd/>
          </a:ln>
        </p:spPr>
      </p:pic>
      <p:pic>
        <p:nvPicPr>
          <p:cNvPr id="60422" name="Picture 7" descr="drop hose in parlor.jpg"/>
          <p:cNvPicPr>
            <a:picLocks noChangeAspect="1"/>
          </p:cNvPicPr>
          <p:nvPr/>
        </p:nvPicPr>
        <p:blipFill>
          <a:blip r:embed="rId6" cstate="screen"/>
          <a:srcRect/>
          <a:stretch>
            <a:fillRect/>
          </a:stretch>
        </p:blipFill>
        <p:spPr bwMode="auto">
          <a:xfrm>
            <a:off x="228600" y="2133600"/>
            <a:ext cx="2209800" cy="3314700"/>
          </a:xfrm>
          <a:prstGeom prst="rect">
            <a:avLst/>
          </a:prstGeom>
          <a:noFill/>
          <a:ln w="9525">
            <a:noFill/>
            <a:miter lim="800000"/>
            <a:headEnd/>
            <a:tailEnd/>
          </a:ln>
        </p:spPr>
      </p:pic>
      <p:pic>
        <p:nvPicPr>
          <p:cNvPr id="7" name="R49">
            <a:hlinkClick r:id="" action="ppaction://media"/>
          </p:cNvPr>
          <p:cNvPicPr>
            <a:picLocks noRot="1" noChangeAspect="1"/>
          </p:cNvPicPr>
          <p:nvPr>
            <a:wavAudioFile r:embed="rId1" name="R49"/>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304800"/>
            <a:ext cx="7772400" cy="1143000"/>
          </a:xfrm>
        </p:spPr>
        <p:txBody>
          <a:bodyPr/>
          <a:lstStyle/>
          <a:p>
            <a:r>
              <a:rPr lang="es-MX" dirty="0" smtClean="0"/>
              <a:t>Paso 1:Higiene en la ordeña</a:t>
            </a:r>
          </a:p>
        </p:txBody>
      </p:sp>
      <p:sp>
        <p:nvSpPr>
          <p:cNvPr id="15363" name="Content Placeholder 2"/>
          <p:cNvSpPr>
            <a:spLocks noGrp="1"/>
          </p:cNvSpPr>
          <p:nvPr>
            <p:ph sz="half" idx="1"/>
          </p:nvPr>
        </p:nvSpPr>
        <p:spPr>
          <a:xfrm>
            <a:off x="762000" y="1447800"/>
            <a:ext cx="4191000" cy="4114800"/>
          </a:xfrm>
        </p:spPr>
        <p:txBody>
          <a:bodyPr/>
          <a:lstStyle/>
          <a:p>
            <a:r>
              <a:rPr lang="es-MX" dirty="0" smtClean="0"/>
              <a:t>Siga los procedimientos:</a:t>
            </a:r>
          </a:p>
          <a:p>
            <a:pPr lvl="1"/>
            <a:r>
              <a:rPr lang="es-MX" dirty="0" smtClean="0"/>
              <a:t>Pre-sello</a:t>
            </a:r>
          </a:p>
          <a:p>
            <a:pPr lvl="1"/>
            <a:r>
              <a:rPr lang="es-MX" dirty="0" smtClean="0"/>
              <a:t>Use poca agua</a:t>
            </a:r>
          </a:p>
          <a:p>
            <a:pPr lvl="1"/>
            <a:r>
              <a:rPr lang="es-MX" dirty="0" smtClean="0"/>
              <a:t>Use un solo papel, toalla o trapo </a:t>
            </a:r>
          </a:p>
          <a:p>
            <a:pPr lvl="1"/>
            <a:r>
              <a:rPr lang="es-MX" dirty="0" smtClean="0"/>
              <a:t>Hágalo en poco tiempo</a:t>
            </a:r>
          </a:p>
          <a:p>
            <a:pPr algn="r">
              <a:buFontTx/>
              <a:buNone/>
            </a:pPr>
            <a:r>
              <a:rPr lang="es-MX" dirty="0" smtClean="0"/>
              <a:t>	</a:t>
            </a:r>
          </a:p>
          <a:p>
            <a:pPr algn="r">
              <a:buFontTx/>
              <a:buNone/>
            </a:pPr>
            <a:r>
              <a:rPr lang="es-MX" dirty="0" smtClean="0">
                <a:solidFill>
                  <a:srgbClr val="FF0000"/>
                </a:solidFill>
              </a:rPr>
              <a:t>	LECHE LIMPIA, TETAS SECAS</a:t>
            </a:r>
          </a:p>
          <a:p>
            <a:endParaRPr lang="en-US" dirty="0" smtClean="0"/>
          </a:p>
        </p:txBody>
      </p:sp>
      <p:pic>
        <p:nvPicPr>
          <p:cNvPr id="15364" name="Picture 5" descr="IMG_0712.jpg"/>
          <p:cNvPicPr>
            <a:picLocks noChangeAspect="1"/>
          </p:cNvPicPr>
          <p:nvPr/>
        </p:nvPicPr>
        <p:blipFill>
          <a:blip r:embed="rId4" cstate="screen"/>
          <a:srcRect/>
          <a:stretch>
            <a:fillRect/>
          </a:stretch>
        </p:blipFill>
        <p:spPr bwMode="auto">
          <a:xfrm>
            <a:off x="5257800" y="1371600"/>
            <a:ext cx="2895600" cy="4503738"/>
          </a:xfrm>
          <a:prstGeom prst="rect">
            <a:avLst/>
          </a:prstGeom>
          <a:noFill/>
          <a:ln w="9525">
            <a:noFill/>
            <a:miter lim="800000"/>
            <a:headEnd/>
            <a:tailEnd/>
          </a:ln>
        </p:spPr>
      </p:pic>
      <p:pic>
        <p:nvPicPr>
          <p:cNvPr id="5" name="R5">
            <a:hlinkClick r:id="" action="ppaction://media"/>
          </p:cNvPr>
          <p:cNvPicPr>
            <a:picLocks noRot="1" noChangeAspect="1"/>
          </p:cNvPicPr>
          <p:nvPr>
            <a:wavAudioFile r:embed="rId1" name="R5"/>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685800" y="304800"/>
            <a:ext cx="7772400" cy="1143000"/>
          </a:xfrm>
        </p:spPr>
        <p:txBody>
          <a:bodyPr/>
          <a:lstStyle/>
          <a:p>
            <a:r>
              <a:rPr lang="es-MX" b="1" smtClean="0"/>
              <a:t>Tenga siempre ropa limpia</a:t>
            </a:r>
          </a:p>
        </p:txBody>
      </p:sp>
      <p:sp>
        <p:nvSpPr>
          <p:cNvPr id="61443" name="Rectangle 4"/>
          <p:cNvSpPr>
            <a:spLocks noGrp="1" noChangeArrowheads="1"/>
          </p:cNvSpPr>
          <p:nvPr>
            <p:ph type="body" sz="half" idx="4294967295"/>
          </p:nvPr>
        </p:nvSpPr>
        <p:spPr>
          <a:xfrm>
            <a:off x="457200" y="1524000"/>
            <a:ext cx="3810000" cy="4114800"/>
          </a:xfrm>
        </p:spPr>
        <p:txBody>
          <a:bodyPr/>
          <a:lstStyle/>
          <a:p>
            <a:r>
              <a:rPr lang="es-MX" sz="2800" dirty="0" smtClean="0"/>
              <a:t>Tenga ropa limpia para cada día</a:t>
            </a:r>
          </a:p>
          <a:p>
            <a:r>
              <a:rPr lang="es-MX" sz="2800" dirty="0" smtClean="0"/>
              <a:t>Use ropa diferente dependiendo el área animal</a:t>
            </a:r>
          </a:p>
          <a:p>
            <a:r>
              <a:rPr lang="es-MX" sz="2800" dirty="0" smtClean="0"/>
              <a:t>Lavadora y secadora</a:t>
            </a:r>
          </a:p>
        </p:txBody>
      </p:sp>
      <p:sp>
        <p:nvSpPr>
          <p:cNvPr id="61444" name="Rectangle 5"/>
          <p:cNvSpPr>
            <a:spLocks noGrp="1" noChangeArrowheads="1"/>
          </p:cNvSpPr>
          <p:nvPr>
            <p:ph type="body" sz="half" idx="4294967295"/>
          </p:nvPr>
        </p:nvSpPr>
        <p:spPr>
          <a:xfrm>
            <a:off x="4648200" y="1981200"/>
            <a:ext cx="3810000" cy="4114800"/>
          </a:xfrm>
        </p:spPr>
        <p:txBody>
          <a:bodyPr/>
          <a:lstStyle/>
          <a:p>
            <a:r>
              <a:rPr lang="en-US" sz="2800" smtClean="0">
                <a:solidFill>
                  <a:srgbClr val="FF9933"/>
                </a:solidFill>
              </a:rPr>
              <a:t>Laundromat photo</a:t>
            </a:r>
          </a:p>
        </p:txBody>
      </p:sp>
      <p:pic>
        <p:nvPicPr>
          <p:cNvPr id="61445" name="Picture 5" descr="C:\Documents and Settings\rbruno\My Documents\Ralph_Bruno\PicturesRB\Dairy_Pictures\Cow pics\Ralph pictures\DSC02191.JPG"/>
          <p:cNvPicPr>
            <a:picLocks noChangeAspect="1" noChangeArrowheads="1"/>
          </p:cNvPicPr>
          <p:nvPr/>
        </p:nvPicPr>
        <p:blipFill>
          <a:blip r:embed="rId4" cstate="screen"/>
          <a:srcRect/>
          <a:stretch>
            <a:fillRect/>
          </a:stretch>
        </p:blipFill>
        <p:spPr bwMode="auto">
          <a:xfrm>
            <a:off x="4483100" y="1981200"/>
            <a:ext cx="4279900" cy="3581400"/>
          </a:xfrm>
          <a:prstGeom prst="rect">
            <a:avLst/>
          </a:prstGeom>
          <a:noFill/>
          <a:ln w="9525">
            <a:noFill/>
            <a:miter lim="800000"/>
            <a:headEnd/>
            <a:tailEnd/>
          </a:ln>
        </p:spPr>
      </p:pic>
      <p:pic>
        <p:nvPicPr>
          <p:cNvPr id="6" name="R50">
            <a:hlinkClick r:id="" action="ppaction://media"/>
          </p:cNvPr>
          <p:cNvPicPr>
            <a:picLocks noRot="1" noChangeAspect="1"/>
          </p:cNvPicPr>
          <p:nvPr>
            <a:wavAudioFile r:embed="rId1" name="R50"/>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685800" y="0"/>
            <a:ext cx="7772400" cy="1143000"/>
          </a:xfrm>
        </p:spPr>
        <p:txBody>
          <a:bodyPr/>
          <a:lstStyle/>
          <a:p>
            <a:r>
              <a:rPr lang="es-MX" b="1" dirty="0" smtClean="0"/>
              <a:t>Botas</a:t>
            </a:r>
          </a:p>
        </p:txBody>
      </p:sp>
      <p:sp>
        <p:nvSpPr>
          <p:cNvPr id="62467" name="Rectangle 3"/>
          <p:cNvSpPr>
            <a:spLocks noGrp="1" noChangeArrowheads="1"/>
          </p:cNvSpPr>
          <p:nvPr>
            <p:ph type="body" sz="half" idx="4294967295"/>
          </p:nvPr>
        </p:nvSpPr>
        <p:spPr>
          <a:xfrm>
            <a:off x="0" y="1066800"/>
            <a:ext cx="5029200" cy="4114800"/>
          </a:xfrm>
        </p:spPr>
        <p:txBody>
          <a:bodyPr/>
          <a:lstStyle/>
          <a:p>
            <a:r>
              <a:rPr lang="es-MX" sz="2800" dirty="0" smtClean="0"/>
              <a:t>NO deben tener residuos.</a:t>
            </a:r>
          </a:p>
          <a:p>
            <a:r>
              <a:rPr lang="es-MX" sz="2800" dirty="0" smtClean="0"/>
              <a:t>Limpie y desinféctelas entre corral y corral  (particularmente si trabaja en corrales con animales enfermos)</a:t>
            </a:r>
          </a:p>
          <a:p>
            <a:r>
              <a:rPr lang="es-MX" sz="2800" dirty="0" smtClean="0"/>
              <a:t>1ro. </a:t>
            </a:r>
            <a:r>
              <a:rPr lang="es-MX" sz="2800" dirty="0" err="1" smtClean="0"/>
              <a:t>Trab</a:t>
            </a:r>
            <a:r>
              <a:rPr lang="es-MX" sz="2800" dirty="0" smtClean="0"/>
              <a:t>. c/</a:t>
            </a:r>
            <a:r>
              <a:rPr lang="es-MX" sz="2800" dirty="0" err="1" smtClean="0"/>
              <a:t>anim</a:t>
            </a:r>
            <a:r>
              <a:rPr lang="es-MX" sz="2800" dirty="0" smtClean="0"/>
              <a:t>. jóvenes</a:t>
            </a:r>
          </a:p>
          <a:p>
            <a:r>
              <a:rPr lang="es-MX" sz="2800" dirty="0" smtClean="0"/>
              <a:t>Lávelas siempre y también al salir del trabajo</a:t>
            </a:r>
          </a:p>
        </p:txBody>
      </p:sp>
      <p:grpSp>
        <p:nvGrpSpPr>
          <p:cNvPr id="2" name="Group 8"/>
          <p:cNvGrpSpPr>
            <a:grpSpLocks/>
          </p:cNvGrpSpPr>
          <p:nvPr/>
        </p:nvGrpSpPr>
        <p:grpSpPr bwMode="auto">
          <a:xfrm>
            <a:off x="4953000" y="1600200"/>
            <a:ext cx="3886200" cy="4300538"/>
            <a:chOff x="5029200" y="1600200"/>
            <a:chExt cx="3810000" cy="4300538"/>
          </a:xfrm>
        </p:grpSpPr>
        <p:pic>
          <p:nvPicPr>
            <p:cNvPr id="62469" name="Picture 5"/>
            <p:cNvPicPr>
              <a:picLocks noChangeAspect="1" noChangeArrowheads="1"/>
            </p:cNvPicPr>
            <p:nvPr/>
          </p:nvPicPr>
          <p:blipFill>
            <a:blip r:embed="rId4" cstate="screen"/>
            <a:srcRect/>
            <a:stretch>
              <a:fillRect/>
            </a:stretch>
          </p:blipFill>
          <p:spPr bwMode="auto">
            <a:xfrm>
              <a:off x="5029200" y="1600200"/>
              <a:ext cx="1958975" cy="2057400"/>
            </a:xfrm>
            <a:prstGeom prst="rect">
              <a:avLst/>
            </a:prstGeom>
            <a:noFill/>
            <a:ln w="9525">
              <a:noFill/>
              <a:miter lim="800000"/>
              <a:headEnd/>
              <a:tailEnd/>
            </a:ln>
          </p:spPr>
        </p:pic>
        <p:pic>
          <p:nvPicPr>
            <p:cNvPr id="62470" name="Picture 6"/>
            <p:cNvPicPr>
              <a:picLocks noChangeAspect="1" noChangeArrowheads="1"/>
            </p:cNvPicPr>
            <p:nvPr/>
          </p:nvPicPr>
          <p:blipFill>
            <a:blip r:embed="rId5" cstate="screen"/>
            <a:srcRect/>
            <a:stretch>
              <a:fillRect/>
            </a:stretch>
          </p:blipFill>
          <p:spPr bwMode="auto">
            <a:xfrm>
              <a:off x="5043488" y="3619500"/>
              <a:ext cx="1828800" cy="2281238"/>
            </a:xfrm>
            <a:prstGeom prst="rect">
              <a:avLst/>
            </a:prstGeom>
            <a:noFill/>
            <a:ln w="9525">
              <a:noFill/>
              <a:miter lim="800000"/>
              <a:headEnd/>
              <a:tailEnd/>
            </a:ln>
          </p:spPr>
        </p:pic>
        <p:pic>
          <p:nvPicPr>
            <p:cNvPr id="62471" name="Picture 7"/>
            <p:cNvPicPr>
              <a:picLocks noChangeAspect="1" noChangeArrowheads="1"/>
            </p:cNvPicPr>
            <p:nvPr/>
          </p:nvPicPr>
          <p:blipFill>
            <a:blip r:embed="rId6" cstate="screen"/>
            <a:srcRect/>
            <a:stretch>
              <a:fillRect/>
            </a:stretch>
          </p:blipFill>
          <p:spPr bwMode="auto">
            <a:xfrm>
              <a:off x="6934200" y="1600200"/>
              <a:ext cx="1903413" cy="2070100"/>
            </a:xfrm>
            <a:prstGeom prst="rect">
              <a:avLst/>
            </a:prstGeom>
            <a:noFill/>
            <a:ln w="9525">
              <a:noFill/>
              <a:miter lim="800000"/>
              <a:headEnd/>
              <a:tailEnd/>
            </a:ln>
          </p:spPr>
        </p:pic>
        <p:pic>
          <p:nvPicPr>
            <p:cNvPr id="62472" name="Picture 8"/>
            <p:cNvPicPr>
              <a:picLocks noChangeAspect="1" noChangeArrowheads="1"/>
            </p:cNvPicPr>
            <p:nvPr/>
          </p:nvPicPr>
          <p:blipFill>
            <a:blip r:embed="rId7" cstate="screen"/>
            <a:srcRect/>
            <a:stretch>
              <a:fillRect/>
            </a:stretch>
          </p:blipFill>
          <p:spPr bwMode="auto">
            <a:xfrm>
              <a:off x="6858000" y="3673475"/>
              <a:ext cx="1981200" cy="2209800"/>
            </a:xfrm>
            <a:prstGeom prst="rect">
              <a:avLst/>
            </a:prstGeom>
            <a:noFill/>
            <a:ln w="9525">
              <a:noFill/>
              <a:miter lim="800000"/>
              <a:headEnd/>
              <a:tailEnd/>
            </a:ln>
          </p:spPr>
        </p:pic>
      </p:grpSp>
      <p:pic>
        <p:nvPicPr>
          <p:cNvPr id="9" name="R51">
            <a:hlinkClick r:id="" action="ppaction://media"/>
          </p:cNvPr>
          <p:cNvPicPr>
            <a:picLocks noRot="1" noChangeAspect="1"/>
          </p:cNvPicPr>
          <p:nvPr>
            <a:wavAudioFile r:embed="rId1" name="R51"/>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s-MX" smtClean="0"/>
              <a:t>Al tener visitantes</a:t>
            </a:r>
          </a:p>
        </p:txBody>
      </p:sp>
      <p:sp>
        <p:nvSpPr>
          <p:cNvPr id="63491" name="Content Placeholder 2"/>
          <p:cNvSpPr>
            <a:spLocks noGrp="1"/>
          </p:cNvSpPr>
          <p:nvPr>
            <p:ph sz="half" idx="1"/>
          </p:nvPr>
        </p:nvSpPr>
        <p:spPr>
          <a:xfrm>
            <a:off x="228600" y="1752600"/>
            <a:ext cx="4038600" cy="4114800"/>
          </a:xfrm>
        </p:spPr>
        <p:txBody>
          <a:bodyPr/>
          <a:lstStyle/>
          <a:p>
            <a:r>
              <a:rPr lang="es-MX" dirty="0" smtClean="0"/>
              <a:t>Preguntar: motivo de la visita, y pregunte al dueño si este puede pasar</a:t>
            </a:r>
          </a:p>
          <a:p>
            <a:r>
              <a:rPr lang="es-MX" dirty="0" smtClean="0"/>
              <a:t>Reporte al dueño si ve gente extraña dentro del rancho</a:t>
            </a:r>
          </a:p>
        </p:txBody>
      </p:sp>
      <p:pic>
        <p:nvPicPr>
          <p:cNvPr id="63492" name="Picture 6" descr="http://cdn.wn.com/pd/19/f6/e702f71a5a479f69d9f09de03eba_grande.jpg"/>
          <p:cNvPicPr>
            <a:picLocks noChangeAspect="1" noChangeArrowheads="1"/>
          </p:cNvPicPr>
          <p:nvPr/>
        </p:nvPicPr>
        <p:blipFill>
          <a:blip r:embed="rId4" cstate="screen"/>
          <a:srcRect/>
          <a:stretch>
            <a:fillRect/>
          </a:stretch>
        </p:blipFill>
        <p:spPr bwMode="auto">
          <a:xfrm>
            <a:off x="4419600" y="2133600"/>
            <a:ext cx="4457700" cy="3343275"/>
          </a:xfrm>
          <a:prstGeom prst="rect">
            <a:avLst/>
          </a:prstGeom>
          <a:noFill/>
          <a:ln w="9525">
            <a:noFill/>
            <a:miter lim="800000"/>
            <a:headEnd/>
            <a:tailEnd/>
          </a:ln>
        </p:spPr>
      </p:pic>
      <p:pic>
        <p:nvPicPr>
          <p:cNvPr id="5" name="R52">
            <a:hlinkClick r:id="" action="ppaction://media"/>
          </p:cNvPr>
          <p:cNvPicPr>
            <a:picLocks noRot="1" noChangeAspect="1"/>
          </p:cNvPicPr>
          <p:nvPr>
            <a:wavAudioFile r:embed="rId1" name="R52"/>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Content Placeholder 8" descr="i-phone04192010 015.JPG"/>
          <p:cNvPicPr>
            <a:picLocks noGrp="1" noChangeAspect="1"/>
          </p:cNvPicPr>
          <p:nvPr>
            <p:ph sz="half" idx="1"/>
          </p:nvPr>
        </p:nvPicPr>
        <p:blipFill>
          <a:blip r:embed="rId4" cstate="screen"/>
          <a:srcRect/>
          <a:stretch>
            <a:fillRect/>
          </a:stretch>
        </p:blipFill>
        <p:spPr>
          <a:xfrm>
            <a:off x="5600700" y="1828800"/>
            <a:ext cx="3086100" cy="4114800"/>
          </a:xfrm>
        </p:spPr>
      </p:pic>
      <p:sp>
        <p:nvSpPr>
          <p:cNvPr id="64515" name="Title 4"/>
          <p:cNvSpPr>
            <a:spLocks noGrp="1"/>
          </p:cNvSpPr>
          <p:nvPr>
            <p:ph type="title"/>
          </p:nvPr>
        </p:nvSpPr>
        <p:spPr/>
        <p:txBody>
          <a:bodyPr/>
          <a:lstStyle/>
          <a:p>
            <a:r>
              <a:rPr lang="es-MX" smtClean="0"/>
              <a:t>Cierre las puertas</a:t>
            </a:r>
          </a:p>
        </p:txBody>
      </p:sp>
      <p:sp>
        <p:nvSpPr>
          <p:cNvPr id="64516" name="Content Placeholder 7"/>
          <p:cNvSpPr>
            <a:spLocks noGrp="1"/>
          </p:cNvSpPr>
          <p:nvPr>
            <p:ph sz="half" idx="2"/>
          </p:nvPr>
        </p:nvSpPr>
        <p:spPr>
          <a:xfrm>
            <a:off x="762000" y="2133600"/>
            <a:ext cx="3733800" cy="3962400"/>
          </a:xfrm>
        </p:spPr>
        <p:txBody>
          <a:bodyPr/>
          <a:lstStyle/>
          <a:p>
            <a:r>
              <a:rPr lang="es-MX" dirty="0" smtClean="0"/>
              <a:t>Farmacia</a:t>
            </a:r>
          </a:p>
          <a:p>
            <a:r>
              <a:rPr lang="es-MX" dirty="0" smtClean="0"/>
              <a:t>Tanque de leche</a:t>
            </a:r>
          </a:p>
          <a:p>
            <a:r>
              <a:rPr lang="es-MX" dirty="0" smtClean="0"/>
              <a:t>Galeras c/alimento</a:t>
            </a:r>
          </a:p>
          <a:p>
            <a:r>
              <a:rPr lang="es-MX" dirty="0" smtClean="0"/>
              <a:t>Fuente de agua</a:t>
            </a:r>
          </a:p>
          <a:p>
            <a:r>
              <a:rPr lang="es-MX" dirty="0" smtClean="0"/>
              <a:t>Cuarto de </a:t>
            </a:r>
          </a:p>
          <a:p>
            <a:pPr indent="-1588">
              <a:buFontTx/>
              <a:buNone/>
            </a:pPr>
            <a:r>
              <a:rPr lang="es-MX" dirty="0" smtClean="0"/>
              <a:t>químicos</a:t>
            </a:r>
          </a:p>
        </p:txBody>
      </p:sp>
      <p:pic>
        <p:nvPicPr>
          <p:cNvPr id="64517" name="Picture 10" descr="IMG_0407.JPG"/>
          <p:cNvPicPr>
            <a:picLocks noChangeAspect="1"/>
          </p:cNvPicPr>
          <p:nvPr/>
        </p:nvPicPr>
        <p:blipFill>
          <a:blip r:embed="rId5" cstate="screen"/>
          <a:srcRect/>
          <a:stretch>
            <a:fillRect/>
          </a:stretch>
        </p:blipFill>
        <p:spPr bwMode="auto">
          <a:xfrm>
            <a:off x="3048000" y="4419600"/>
            <a:ext cx="2971800" cy="2228850"/>
          </a:xfrm>
          <a:prstGeom prst="rect">
            <a:avLst/>
          </a:prstGeom>
          <a:noFill/>
          <a:ln w="9525">
            <a:noFill/>
            <a:miter lim="800000"/>
            <a:headEnd/>
            <a:tailEnd/>
          </a:ln>
        </p:spPr>
      </p:pic>
      <p:pic>
        <p:nvPicPr>
          <p:cNvPr id="6" name="R53">
            <a:hlinkClick r:id="" action="ppaction://media"/>
          </p:cNvPr>
          <p:cNvPicPr>
            <a:picLocks noRot="1" noChangeAspect="1"/>
          </p:cNvPicPr>
          <p:nvPr>
            <a:wavAudioFile r:embed="rId1" name="R53"/>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685800" y="152400"/>
            <a:ext cx="7772400" cy="1143000"/>
          </a:xfrm>
        </p:spPr>
        <p:txBody>
          <a:bodyPr/>
          <a:lstStyle/>
          <a:p>
            <a:r>
              <a:rPr lang="es-MX" smtClean="0"/>
              <a:t>Reporte</a:t>
            </a:r>
          </a:p>
        </p:txBody>
      </p:sp>
      <p:sp>
        <p:nvSpPr>
          <p:cNvPr id="65539" name="Content Placeholder 4"/>
          <p:cNvSpPr>
            <a:spLocks noGrp="1"/>
          </p:cNvSpPr>
          <p:nvPr>
            <p:ph sz="half" idx="2"/>
          </p:nvPr>
        </p:nvSpPr>
        <p:spPr/>
        <p:txBody>
          <a:bodyPr/>
          <a:lstStyle/>
          <a:p>
            <a:r>
              <a:rPr lang="es-MX" dirty="0" smtClean="0"/>
              <a:t>Animales enfermos</a:t>
            </a:r>
          </a:p>
          <a:p>
            <a:r>
              <a:rPr lang="es-MX" dirty="0" smtClean="0"/>
              <a:t>Actitudes sospechosas de gente o animales</a:t>
            </a:r>
          </a:p>
          <a:p>
            <a:r>
              <a:rPr lang="es-MX" dirty="0" smtClean="0"/>
              <a:t>Todo tipo de eventos sospechosos</a:t>
            </a:r>
          </a:p>
        </p:txBody>
      </p:sp>
      <p:pic>
        <p:nvPicPr>
          <p:cNvPr id="65540" name="Picture 2"/>
          <p:cNvPicPr>
            <a:picLocks noChangeAspect="1" noChangeArrowheads="1"/>
          </p:cNvPicPr>
          <p:nvPr/>
        </p:nvPicPr>
        <p:blipFill>
          <a:blip r:embed="rId4" cstate="screen"/>
          <a:srcRect/>
          <a:stretch>
            <a:fillRect/>
          </a:stretch>
        </p:blipFill>
        <p:spPr bwMode="auto">
          <a:xfrm>
            <a:off x="228600" y="1981200"/>
            <a:ext cx="4213225" cy="3276600"/>
          </a:xfrm>
          <a:prstGeom prst="rect">
            <a:avLst/>
          </a:prstGeom>
          <a:noFill/>
          <a:ln w="9525">
            <a:noFill/>
            <a:miter lim="800000"/>
            <a:headEnd/>
            <a:tailEnd/>
          </a:ln>
        </p:spPr>
      </p:pic>
      <p:pic>
        <p:nvPicPr>
          <p:cNvPr id="5" name="R54">
            <a:hlinkClick r:id="" action="ppaction://media"/>
          </p:cNvPr>
          <p:cNvPicPr>
            <a:picLocks noRot="1" noChangeAspect="1"/>
          </p:cNvPicPr>
          <p:nvPr>
            <a:wavAudioFile r:embed="rId1" name="R54"/>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381000"/>
            <a:ext cx="9448800" cy="1143000"/>
          </a:xfrm>
        </p:spPr>
        <p:txBody>
          <a:bodyPr/>
          <a:lstStyle/>
          <a:p>
            <a:r>
              <a:rPr lang="es-MX" smtClean="0"/>
              <a:t>Siga los procedimientos de limpieza para cada equipo</a:t>
            </a:r>
          </a:p>
        </p:txBody>
      </p:sp>
      <p:pic>
        <p:nvPicPr>
          <p:cNvPr id="66563" name="Content Placeholder 5" descr="i-phone04192010 016.JPG"/>
          <p:cNvPicPr>
            <a:picLocks noGrp="1" noChangeAspect="1"/>
          </p:cNvPicPr>
          <p:nvPr>
            <p:ph sz="half" idx="1"/>
          </p:nvPr>
        </p:nvPicPr>
        <p:blipFill>
          <a:blip r:embed="rId4" cstate="screen"/>
          <a:srcRect/>
          <a:stretch>
            <a:fillRect/>
          </a:stretch>
        </p:blipFill>
        <p:spPr>
          <a:xfrm>
            <a:off x="0" y="2616200"/>
            <a:ext cx="2381250" cy="3175000"/>
          </a:xfrm>
        </p:spPr>
      </p:pic>
      <p:pic>
        <p:nvPicPr>
          <p:cNvPr id="66564" name="Picture 8" descr="cip for claws.jpg"/>
          <p:cNvPicPr>
            <a:picLocks noChangeAspect="1"/>
          </p:cNvPicPr>
          <p:nvPr/>
        </p:nvPicPr>
        <p:blipFill>
          <a:blip r:embed="rId5" cstate="screen"/>
          <a:srcRect/>
          <a:stretch>
            <a:fillRect/>
          </a:stretch>
        </p:blipFill>
        <p:spPr bwMode="auto">
          <a:xfrm>
            <a:off x="2209800" y="1905000"/>
            <a:ext cx="4229100" cy="2819400"/>
          </a:xfrm>
          <a:prstGeom prst="rect">
            <a:avLst/>
          </a:prstGeom>
          <a:noFill/>
          <a:ln w="9525">
            <a:noFill/>
            <a:miter lim="800000"/>
            <a:headEnd/>
            <a:tailEnd/>
          </a:ln>
        </p:spPr>
      </p:pic>
      <p:pic>
        <p:nvPicPr>
          <p:cNvPr id="66565" name="Content Placeholder 10" descr="BeukersParlorPlateCoolerTwinFalls.JPG"/>
          <p:cNvPicPr>
            <a:picLocks noGrp="1" noChangeAspect="1"/>
          </p:cNvPicPr>
          <p:nvPr>
            <p:ph sz="half" idx="2"/>
          </p:nvPr>
        </p:nvPicPr>
        <p:blipFill>
          <a:blip r:embed="rId6" cstate="screen"/>
          <a:srcRect/>
          <a:stretch>
            <a:fillRect/>
          </a:stretch>
        </p:blipFill>
        <p:spPr>
          <a:xfrm>
            <a:off x="2971800" y="4514850"/>
            <a:ext cx="3124200" cy="2343150"/>
          </a:xfrm>
        </p:spPr>
      </p:pic>
      <p:pic>
        <p:nvPicPr>
          <p:cNvPr id="66566" name="Picture 11" descr="BeukersParlorBulktankTwinFalls.JPG"/>
          <p:cNvPicPr>
            <a:picLocks noChangeAspect="1"/>
          </p:cNvPicPr>
          <p:nvPr/>
        </p:nvPicPr>
        <p:blipFill>
          <a:blip r:embed="rId7" cstate="screen"/>
          <a:srcRect/>
          <a:stretch>
            <a:fillRect/>
          </a:stretch>
        </p:blipFill>
        <p:spPr bwMode="auto">
          <a:xfrm>
            <a:off x="6096000" y="1905000"/>
            <a:ext cx="2981325" cy="3789363"/>
          </a:xfrm>
          <a:prstGeom prst="rect">
            <a:avLst/>
          </a:prstGeom>
          <a:noFill/>
          <a:ln w="9525">
            <a:noFill/>
            <a:miter lim="800000"/>
            <a:headEnd/>
            <a:tailEnd/>
          </a:ln>
        </p:spPr>
      </p:pic>
      <p:pic>
        <p:nvPicPr>
          <p:cNvPr id="7" name="R55">
            <a:hlinkClick r:id="" action="ppaction://media"/>
          </p:cNvPr>
          <p:cNvPicPr>
            <a:picLocks noRot="1" noChangeAspect="1"/>
          </p:cNvPicPr>
          <p:nvPr>
            <a:wavAudioFile r:embed="rId1" name="R55"/>
          </p:nvPr>
        </p:nvPicPr>
        <p:blipFill>
          <a:blip r:embed="rId8"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0"/>
            <a:ext cx="7772400" cy="1524000"/>
          </a:xfrm>
        </p:spPr>
        <p:txBody>
          <a:bodyPr/>
          <a:lstStyle/>
          <a:p>
            <a:r>
              <a:rPr lang="es-MX" smtClean="0"/>
              <a:t>Explique los procedimientos para cada área</a:t>
            </a:r>
          </a:p>
        </p:txBody>
      </p:sp>
      <p:pic>
        <p:nvPicPr>
          <p:cNvPr id="67587" name="Picture 3" descr="Milker on Carousel.JPG"/>
          <p:cNvPicPr>
            <a:picLocks noChangeAspect="1"/>
          </p:cNvPicPr>
          <p:nvPr/>
        </p:nvPicPr>
        <p:blipFill>
          <a:blip r:embed="rId4" cstate="screen"/>
          <a:srcRect/>
          <a:stretch>
            <a:fillRect/>
          </a:stretch>
        </p:blipFill>
        <p:spPr bwMode="auto">
          <a:xfrm>
            <a:off x="2895600" y="1905000"/>
            <a:ext cx="3276600" cy="4114800"/>
          </a:xfrm>
          <a:prstGeom prst="rect">
            <a:avLst/>
          </a:prstGeom>
          <a:noFill/>
          <a:ln w="9525">
            <a:noFill/>
            <a:miter lim="800000"/>
            <a:headEnd/>
            <a:tailEnd/>
          </a:ln>
        </p:spPr>
      </p:pic>
      <p:pic>
        <p:nvPicPr>
          <p:cNvPr id="67588" name="Picture 4" descr="P0001045.JPG"/>
          <p:cNvPicPr>
            <a:picLocks noChangeAspect="1"/>
          </p:cNvPicPr>
          <p:nvPr/>
        </p:nvPicPr>
        <p:blipFill>
          <a:blip r:embed="rId5" cstate="screen"/>
          <a:srcRect/>
          <a:stretch>
            <a:fillRect/>
          </a:stretch>
        </p:blipFill>
        <p:spPr bwMode="auto">
          <a:xfrm>
            <a:off x="342900" y="2590800"/>
            <a:ext cx="2514600" cy="1676400"/>
          </a:xfrm>
          <a:prstGeom prst="rect">
            <a:avLst/>
          </a:prstGeom>
          <a:noFill/>
          <a:ln w="9525">
            <a:noFill/>
            <a:miter lim="800000"/>
            <a:headEnd/>
            <a:tailEnd/>
          </a:ln>
        </p:spPr>
      </p:pic>
      <p:pic>
        <p:nvPicPr>
          <p:cNvPr id="67589" name="Picture 5" descr="P0001073.JPG"/>
          <p:cNvPicPr>
            <a:picLocks noChangeAspect="1"/>
          </p:cNvPicPr>
          <p:nvPr/>
        </p:nvPicPr>
        <p:blipFill>
          <a:blip r:embed="rId6" cstate="screen"/>
          <a:srcRect/>
          <a:stretch>
            <a:fillRect/>
          </a:stretch>
        </p:blipFill>
        <p:spPr bwMode="auto">
          <a:xfrm>
            <a:off x="0" y="3886200"/>
            <a:ext cx="2933700" cy="1955800"/>
          </a:xfrm>
          <a:prstGeom prst="rect">
            <a:avLst/>
          </a:prstGeom>
          <a:noFill/>
          <a:ln w="9525">
            <a:noFill/>
            <a:miter lim="800000"/>
            <a:headEnd/>
            <a:tailEnd/>
          </a:ln>
        </p:spPr>
      </p:pic>
      <p:pic>
        <p:nvPicPr>
          <p:cNvPr id="67590" name="Picture 7" descr="P0000572.JPG"/>
          <p:cNvPicPr>
            <a:picLocks noChangeAspect="1"/>
          </p:cNvPicPr>
          <p:nvPr/>
        </p:nvPicPr>
        <p:blipFill>
          <a:blip r:embed="rId7" cstate="screen"/>
          <a:srcRect/>
          <a:stretch>
            <a:fillRect/>
          </a:stretch>
        </p:blipFill>
        <p:spPr bwMode="auto">
          <a:xfrm>
            <a:off x="0" y="1524000"/>
            <a:ext cx="2895600" cy="1069975"/>
          </a:xfrm>
          <a:prstGeom prst="rect">
            <a:avLst/>
          </a:prstGeom>
          <a:noFill/>
          <a:ln w="9525">
            <a:noFill/>
            <a:miter lim="800000"/>
            <a:headEnd/>
            <a:tailEnd/>
          </a:ln>
        </p:spPr>
      </p:pic>
      <p:pic>
        <p:nvPicPr>
          <p:cNvPr id="67591" name="Picture 8" descr="IMG_0365.JPG"/>
          <p:cNvPicPr>
            <a:picLocks noChangeAspect="1"/>
          </p:cNvPicPr>
          <p:nvPr/>
        </p:nvPicPr>
        <p:blipFill>
          <a:blip r:embed="rId8" cstate="screen"/>
          <a:srcRect/>
          <a:stretch>
            <a:fillRect/>
          </a:stretch>
        </p:blipFill>
        <p:spPr bwMode="auto">
          <a:xfrm>
            <a:off x="6172200" y="1676400"/>
            <a:ext cx="2222500" cy="2286000"/>
          </a:xfrm>
          <a:prstGeom prst="rect">
            <a:avLst/>
          </a:prstGeom>
          <a:noFill/>
          <a:ln w="9525">
            <a:noFill/>
            <a:miter lim="800000"/>
            <a:headEnd/>
            <a:tailEnd/>
          </a:ln>
        </p:spPr>
      </p:pic>
      <p:pic>
        <p:nvPicPr>
          <p:cNvPr id="67592" name="Picture 9" descr="NennichCowsAtHeadlocksDrylot.JPG"/>
          <p:cNvPicPr>
            <a:picLocks noChangeAspect="1"/>
          </p:cNvPicPr>
          <p:nvPr/>
        </p:nvPicPr>
        <p:blipFill>
          <a:blip r:embed="rId9" cstate="screen"/>
          <a:srcRect/>
          <a:stretch>
            <a:fillRect/>
          </a:stretch>
        </p:blipFill>
        <p:spPr bwMode="auto">
          <a:xfrm>
            <a:off x="6019800" y="3962400"/>
            <a:ext cx="3124200" cy="1600200"/>
          </a:xfrm>
          <a:prstGeom prst="rect">
            <a:avLst/>
          </a:prstGeom>
          <a:noFill/>
          <a:ln w="9525">
            <a:noFill/>
            <a:miter lim="800000"/>
            <a:headEnd/>
            <a:tailEnd/>
          </a:ln>
        </p:spPr>
      </p:pic>
      <p:pic>
        <p:nvPicPr>
          <p:cNvPr id="9" name="R56">
            <a:hlinkClick r:id="" action="ppaction://media"/>
          </p:cNvPr>
          <p:cNvPicPr>
            <a:picLocks noRot="1" noChangeAspect="1"/>
          </p:cNvPicPr>
          <p:nvPr>
            <a:wavAudioFile r:embed="rId1" name="R56"/>
          </p:nvPr>
        </p:nvPicPr>
        <p:blipFill>
          <a:blip r:embed="rId10"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685800" y="-228600"/>
            <a:ext cx="7772400" cy="1828800"/>
          </a:xfrm>
        </p:spPr>
        <p:txBody>
          <a:bodyPr/>
          <a:lstStyle/>
          <a:p>
            <a:r>
              <a:rPr lang="es-MX" sz="4000" b="1" smtClean="0"/>
              <a:t>Recuerde, si usted observa algo inusual – REPORTELO!</a:t>
            </a:r>
          </a:p>
        </p:txBody>
      </p:sp>
      <p:sp>
        <p:nvSpPr>
          <p:cNvPr id="68611" name="Rectangle 4"/>
          <p:cNvSpPr>
            <a:spLocks noGrp="1" noChangeArrowheads="1"/>
          </p:cNvSpPr>
          <p:nvPr>
            <p:ph type="body" sz="half" idx="4294967295"/>
          </p:nvPr>
        </p:nvSpPr>
        <p:spPr>
          <a:xfrm>
            <a:off x="685800" y="1981200"/>
            <a:ext cx="3810000" cy="4114800"/>
          </a:xfrm>
        </p:spPr>
        <p:txBody>
          <a:bodyPr/>
          <a:lstStyle/>
          <a:p>
            <a:r>
              <a:rPr lang="es-MX" sz="2800" dirty="0" smtClean="0"/>
              <a:t>Lesiones</a:t>
            </a:r>
          </a:p>
          <a:p>
            <a:r>
              <a:rPr lang="es-MX" sz="2800" dirty="0" smtClean="0"/>
              <a:t>Actividades sospechosas</a:t>
            </a:r>
          </a:p>
          <a:p>
            <a:r>
              <a:rPr lang="es-MX" sz="2800" dirty="0" smtClean="0"/>
              <a:t>Gente extraña</a:t>
            </a:r>
          </a:p>
          <a:p>
            <a:r>
              <a:rPr lang="es-MX" sz="2800" dirty="0" smtClean="0"/>
              <a:t>Conducta extraña en el animal</a:t>
            </a:r>
          </a:p>
          <a:p>
            <a:endParaRPr lang="en-US" sz="2800" dirty="0" smtClean="0"/>
          </a:p>
        </p:txBody>
      </p:sp>
      <p:pic>
        <p:nvPicPr>
          <p:cNvPr id="68612" name="Picture 5"/>
          <p:cNvPicPr>
            <a:picLocks noChangeAspect="1" noChangeArrowheads="1"/>
          </p:cNvPicPr>
          <p:nvPr/>
        </p:nvPicPr>
        <p:blipFill>
          <a:blip r:embed="rId4" cstate="screen"/>
          <a:srcRect/>
          <a:stretch>
            <a:fillRect/>
          </a:stretch>
        </p:blipFill>
        <p:spPr bwMode="auto">
          <a:xfrm>
            <a:off x="5029200" y="4267200"/>
            <a:ext cx="2057400" cy="1787525"/>
          </a:xfrm>
          <a:prstGeom prst="rect">
            <a:avLst/>
          </a:prstGeom>
          <a:noFill/>
          <a:ln w="9525">
            <a:noFill/>
            <a:miter lim="800000"/>
            <a:headEnd/>
            <a:tailEnd/>
          </a:ln>
        </p:spPr>
      </p:pic>
      <p:pic>
        <p:nvPicPr>
          <p:cNvPr id="68613" name="Picture 6" descr="C:\Documents and Settings\rbruno\My Documents\Ralph_Bruno\PicturesRB\Dairy_Pictures\Cow pics\Ralph pictures\Jer-Z-Boyz\Picture 037.jpg"/>
          <p:cNvPicPr>
            <a:picLocks noChangeAspect="1" noChangeArrowheads="1"/>
          </p:cNvPicPr>
          <p:nvPr/>
        </p:nvPicPr>
        <p:blipFill>
          <a:blip r:embed="rId5" cstate="screen"/>
          <a:srcRect/>
          <a:stretch>
            <a:fillRect/>
          </a:stretch>
        </p:blipFill>
        <p:spPr bwMode="auto">
          <a:xfrm>
            <a:off x="4267200" y="1905000"/>
            <a:ext cx="2795588" cy="2362200"/>
          </a:xfrm>
          <a:prstGeom prst="rect">
            <a:avLst/>
          </a:prstGeom>
          <a:noFill/>
          <a:ln w="9525">
            <a:noFill/>
            <a:miter lim="800000"/>
            <a:headEnd/>
            <a:tailEnd/>
          </a:ln>
        </p:spPr>
      </p:pic>
      <p:pic>
        <p:nvPicPr>
          <p:cNvPr id="68614" name="Picture 3" descr="FMD8"/>
          <p:cNvPicPr>
            <a:picLocks noGrp="1" noChangeAspect="1" noChangeArrowheads="1"/>
          </p:cNvPicPr>
          <p:nvPr>
            <p:ph sz="quarter" idx="4294967295"/>
          </p:nvPr>
        </p:nvPicPr>
        <p:blipFill>
          <a:blip r:embed="rId6" cstate="screen"/>
          <a:srcRect/>
          <a:stretch>
            <a:fillRect/>
          </a:stretch>
        </p:blipFill>
        <p:spPr>
          <a:xfrm>
            <a:off x="7065963" y="2362200"/>
            <a:ext cx="2078037" cy="2514600"/>
          </a:xfrm>
        </p:spPr>
      </p:pic>
      <p:pic>
        <p:nvPicPr>
          <p:cNvPr id="7" name="R57">
            <a:hlinkClick r:id="" action="ppaction://media"/>
          </p:cNvPr>
          <p:cNvPicPr>
            <a:picLocks noRot="1" noChangeAspect="1"/>
          </p:cNvPicPr>
          <p:nvPr>
            <a:wavAudioFile r:embed="rId1" name="R57"/>
          </p:nvPr>
        </p:nvPicPr>
        <p:blipFill>
          <a:blip r:embed="rId7"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85800" y="381000"/>
            <a:ext cx="7772400" cy="1371600"/>
          </a:xfrm>
        </p:spPr>
        <p:txBody>
          <a:bodyPr/>
          <a:lstStyle/>
          <a:p>
            <a:r>
              <a:rPr lang="es-MX" smtClean="0"/>
              <a:t>Protéjase, proteja a su familia y a sus animales</a:t>
            </a:r>
          </a:p>
        </p:txBody>
      </p:sp>
      <p:sp>
        <p:nvSpPr>
          <p:cNvPr id="69635" name="Content Placeholder 4"/>
          <p:cNvSpPr>
            <a:spLocks noGrp="1"/>
          </p:cNvSpPr>
          <p:nvPr>
            <p:ph sz="half" idx="2"/>
          </p:nvPr>
        </p:nvSpPr>
        <p:spPr>
          <a:xfrm>
            <a:off x="4648200" y="2362200"/>
            <a:ext cx="4495800" cy="3657600"/>
          </a:xfrm>
        </p:spPr>
        <p:txBody>
          <a:bodyPr/>
          <a:lstStyle/>
          <a:p>
            <a:r>
              <a:rPr lang="es-MX" dirty="0" smtClean="0"/>
              <a:t>Recuerde lavarse las manos frecuentemente:</a:t>
            </a:r>
          </a:p>
          <a:p>
            <a:pPr lvl="1"/>
            <a:r>
              <a:rPr lang="es-MX" dirty="0" smtClean="0"/>
              <a:t>Antes de ir a trabajar</a:t>
            </a:r>
          </a:p>
          <a:p>
            <a:pPr lvl="1"/>
            <a:r>
              <a:rPr lang="es-MX" dirty="0" smtClean="0"/>
              <a:t>Antes de comer</a:t>
            </a:r>
          </a:p>
          <a:p>
            <a:pPr lvl="1"/>
            <a:r>
              <a:rPr lang="es-MX" dirty="0" smtClean="0"/>
              <a:t>Al salir del trabajo</a:t>
            </a:r>
          </a:p>
          <a:p>
            <a:r>
              <a:rPr lang="es-MX" dirty="0" smtClean="0">
                <a:solidFill>
                  <a:srgbClr val="FF0000"/>
                </a:solidFill>
              </a:rPr>
              <a:t>En cada lavada al menos 20 segundos</a:t>
            </a:r>
            <a:endParaRPr lang="es-MX" dirty="0" smtClean="0"/>
          </a:p>
          <a:p>
            <a:endParaRPr lang="en-US" dirty="0" smtClean="0"/>
          </a:p>
        </p:txBody>
      </p:sp>
      <p:pic>
        <p:nvPicPr>
          <p:cNvPr id="69636" name="Content Placeholder 5"/>
          <p:cNvPicPr>
            <a:picLocks noGrp="1" noChangeAspect="1" noChangeArrowheads="1"/>
          </p:cNvPicPr>
          <p:nvPr>
            <p:ph sz="half" idx="1"/>
          </p:nvPr>
        </p:nvPicPr>
        <p:blipFill>
          <a:blip r:embed="rId4" cstate="screen"/>
          <a:srcRect/>
          <a:stretch>
            <a:fillRect/>
          </a:stretch>
        </p:blipFill>
        <p:spPr>
          <a:xfrm>
            <a:off x="685800" y="2609850"/>
            <a:ext cx="3810000" cy="2857500"/>
          </a:xfrm>
        </p:spPr>
      </p:pic>
      <p:pic>
        <p:nvPicPr>
          <p:cNvPr id="5" name="R58">
            <a:hlinkClick r:id="" action="ppaction://media"/>
          </p:cNvPr>
          <p:cNvPicPr>
            <a:picLocks noRot="1" noChangeAspect="1"/>
          </p:cNvPicPr>
          <p:nvPr>
            <a:wavAudioFile r:embed="rId1" name="R58"/>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idx="4294967295"/>
          </p:nvPr>
        </p:nvSpPr>
        <p:spPr>
          <a:xfrm>
            <a:off x="685800" y="304800"/>
            <a:ext cx="7772400" cy="1143000"/>
          </a:xfrm>
        </p:spPr>
        <p:txBody>
          <a:bodyPr/>
          <a:lstStyle/>
          <a:p>
            <a:r>
              <a:rPr lang="es-MX" sz="4000" b="1" smtClean="0"/>
              <a:t>Proteja sus animales en casa</a:t>
            </a:r>
          </a:p>
        </p:txBody>
      </p:sp>
      <p:sp>
        <p:nvSpPr>
          <p:cNvPr id="70659" name="Rectangle 5"/>
          <p:cNvSpPr>
            <a:spLocks noGrp="1" noChangeArrowheads="1"/>
          </p:cNvSpPr>
          <p:nvPr>
            <p:ph type="body" sz="half" idx="4294967295"/>
          </p:nvPr>
        </p:nvSpPr>
        <p:spPr>
          <a:xfrm>
            <a:off x="228600" y="1981200"/>
            <a:ext cx="4038600" cy="3810000"/>
          </a:xfrm>
        </p:spPr>
        <p:txBody>
          <a:bodyPr/>
          <a:lstStyle/>
          <a:p>
            <a:r>
              <a:rPr lang="es-MX" sz="2800" dirty="0" smtClean="0"/>
              <a:t>Cambie su ropa antes de trabajar con sus animales</a:t>
            </a:r>
          </a:p>
          <a:p>
            <a:r>
              <a:rPr lang="es-MX" sz="2800" dirty="0" smtClean="0"/>
              <a:t>Guarde un par de botas para cuando trabaje en su casa</a:t>
            </a:r>
          </a:p>
        </p:txBody>
      </p:sp>
      <p:pic>
        <p:nvPicPr>
          <p:cNvPr id="70660" name="Picture 4" descr="IMG_2895.JPG"/>
          <p:cNvPicPr>
            <a:picLocks noChangeAspect="1"/>
          </p:cNvPicPr>
          <p:nvPr/>
        </p:nvPicPr>
        <p:blipFill>
          <a:blip r:embed="rId4" cstate="screen"/>
          <a:srcRect/>
          <a:stretch>
            <a:fillRect/>
          </a:stretch>
        </p:blipFill>
        <p:spPr bwMode="auto">
          <a:xfrm>
            <a:off x="4343400" y="1981200"/>
            <a:ext cx="4775200" cy="3581400"/>
          </a:xfrm>
          <a:prstGeom prst="rect">
            <a:avLst/>
          </a:prstGeom>
          <a:noFill/>
          <a:ln w="9525">
            <a:noFill/>
            <a:miter lim="800000"/>
            <a:headEnd/>
            <a:tailEnd/>
          </a:ln>
        </p:spPr>
      </p:pic>
      <p:pic>
        <p:nvPicPr>
          <p:cNvPr id="5" name="R59">
            <a:hlinkClick r:id="" action="ppaction://media"/>
          </p:cNvPr>
          <p:cNvPicPr>
            <a:picLocks noRot="1" noChangeAspect="1"/>
          </p:cNvPicPr>
          <p:nvPr>
            <a:wavAudioFile r:embed="rId1" name="R59"/>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381000" y="152400"/>
            <a:ext cx="8458200" cy="1828800"/>
          </a:xfrm>
        </p:spPr>
        <p:txBody>
          <a:bodyPr/>
          <a:lstStyle/>
          <a:p>
            <a:r>
              <a:rPr lang="es-MX" b="1" smtClean="0"/>
              <a:t>Al iniciar la ordeña hágalo con las manos limpias y lávelas frecuentemente</a:t>
            </a:r>
          </a:p>
        </p:txBody>
      </p:sp>
      <p:sp>
        <p:nvSpPr>
          <p:cNvPr id="16387" name="Rectangle 4"/>
          <p:cNvSpPr>
            <a:spLocks noGrp="1" noChangeArrowheads="1"/>
          </p:cNvSpPr>
          <p:nvPr>
            <p:ph type="body" sz="half" idx="4294967295"/>
          </p:nvPr>
        </p:nvSpPr>
        <p:spPr>
          <a:xfrm>
            <a:off x="304800" y="2209800"/>
            <a:ext cx="4191000" cy="3352800"/>
          </a:xfrm>
        </p:spPr>
        <p:txBody>
          <a:bodyPr/>
          <a:lstStyle/>
          <a:p>
            <a:r>
              <a:rPr lang="es-MX" sz="2800" dirty="0" smtClean="0"/>
              <a:t>Antes y después de la ordeña</a:t>
            </a:r>
          </a:p>
          <a:p>
            <a:r>
              <a:rPr lang="es-MX" sz="2800" dirty="0" smtClean="0"/>
              <a:t>Durante la ordeña</a:t>
            </a:r>
          </a:p>
          <a:p>
            <a:r>
              <a:rPr lang="es-MX" sz="2800" dirty="0" smtClean="0"/>
              <a:t>Antes de comer</a:t>
            </a:r>
          </a:p>
          <a:p>
            <a:r>
              <a:rPr lang="es-MX" sz="2800" dirty="0" smtClean="0"/>
              <a:t>Al terminar la ordeña</a:t>
            </a:r>
          </a:p>
          <a:p>
            <a:r>
              <a:rPr lang="es-MX" sz="2800" dirty="0" smtClean="0">
                <a:solidFill>
                  <a:srgbClr val="FF0000"/>
                </a:solidFill>
              </a:rPr>
              <a:t>En cada lavada al menos 20 segundos</a:t>
            </a:r>
            <a:endParaRPr lang="es-MX" sz="2800" dirty="0" smtClean="0"/>
          </a:p>
          <a:p>
            <a:endParaRPr lang="en-US" sz="2800" dirty="0" smtClean="0"/>
          </a:p>
        </p:txBody>
      </p:sp>
      <p:pic>
        <p:nvPicPr>
          <p:cNvPr id="16388" name="Picture 5"/>
          <p:cNvPicPr>
            <a:picLocks noChangeAspect="1" noChangeArrowheads="1"/>
          </p:cNvPicPr>
          <p:nvPr/>
        </p:nvPicPr>
        <p:blipFill>
          <a:blip r:embed="rId4" cstate="screen"/>
          <a:srcRect/>
          <a:stretch>
            <a:fillRect/>
          </a:stretch>
        </p:blipFill>
        <p:spPr bwMode="auto">
          <a:xfrm>
            <a:off x="4572000" y="2209800"/>
            <a:ext cx="4260850" cy="3398838"/>
          </a:xfrm>
          <a:prstGeom prst="rect">
            <a:avLst/>
          </a:prstGeom>
          <a:noFill/>
          <a:ln w="9525">
            <a:noFill/>
            <a:miter lim="800000"/>
            <a:headEnd/>
            <a:tailEnd/>
          </a:ln>
        </p:spPr>
      </p:pic>
      <p:pic>
        <p:nvPicPr>
          <p:cNvPr id="5" name="R6">
            <a:hlinkClick r:id="" action="ppaction://media"/>
          </p:cNvPr>
          <p:cNvPicPr>
            <a:picLocks noRot="1" noChangeAspect="1"/>
          </p:cNvPicPr>
          <p:nvPr>
            <a:wavAudioFile r:embed="rId1" name="R6"/>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p:cNvSpPr>
            <a:spLocks noGrp="1" noChangeArrowheads="1"/>
          </p:cNvSpPr>
          <p:nvPr>
            <p:ph type="title" idx="4294967295"/>
          </p:nvPr>
        </p:nvSpPr>
        <p:spPr>
          <a:xfrm>
            <a:off x="152400" y="228600"/>
            <a:ext cx="8991600" cy="3276600"/>
          </a:xfrm>
        </p:spPr>
        <p:txBody>
          <a:bodyPr/>
          <a:lstStyle/>
          <a:p>
            <a:r>
              <a:rPr lang="es-MX" sz="3600" b="1" dirty="0" smtClean="0"/>
              <a:t>Si usted viaja fuera de los E.U. debe comprender que deberá mantenerse lejos de su establo por un tiempo considerable antes de volver a entrar</a:t>
            </a:r>
          </a:p>
        </p:txBody>
      </p:sp>
      <p:sp>
        <p:nvSpPr>
          <p:cNvPr id="71683" name="Rectangle 4"/>
          <p:cNvSpPr>
            <a:spLocks noChangeArrowheads="1"/>
          </p:cNvSpPr>
          <p:nvPr/>
        </p:nvSpPr>
        <p:spPr bwMode="auto">
          <a:xfrm>
            <a:off x="1752600" y="3733800"/>
            <a:ext cx="5715000" cy="2308225"/>
          </a:xfrm>
          <a:prstGeom prst="rect">
            <a:avLst/>
          </a:prstGeom>
          <a:noFill/>
          <a:ln w="9525">
            <a:noFill/>
            <a:miter lim="800000"/>
            <a:headEnd/>
            <a:tailEnd/>
          </a:ln>
        </p:spPr>
        <p:txBody>
          <a:bodyPr>
            <a:spAutoFit/>
          </a:bodyPr>
          <a:lstStyle/>
          <a:p>
            <a:pPr algn="ctr"/>
            <a:r>
              <a:rPr lang="es-MX" sz="3600" dirty="0"/>
              <a:t>Para asuntos relacionados con enfermedades exóticas  comuníquese al:</a:t>
            </a:r>
          </a:p>
          <a:p>
            <a:pPr algn="ctr"/>
            <a:r>
              <a:rPr lang="es-MX" sz="3600" dirty="0">
                <a:solidFill>
                  <a:srgbClr val="FF0000"/>
                </a:solidFill>
              </a:rPr>
              <a:t>1-866-SAFGUARD</a:t>
            </a:r>
          </a:p>
        </p:txBody>
      </p:sp>
      <p:pic>
        <p:nvPicPr>
          <p:cNvPr id="4" name="R60">
            <a:hlinkClick r:id="" action="ppaction://media"/>
          </p:cNvPr>
          <p:cNvPicPr>
            <a:picLocks noRot="1" noChangeAspect="1"/>
          </p:cNvPicPr>
          <p:nvPr>
            <a:wavAudioFile r:embed="rId1" name="R60"/>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228600"/>
            <a:ext cx="7772400" cy="1143000"/>
          </a:xfrm>
        </p:spPr>
        <p:txBody>
          <a:bodyPr/>
          <a:lstStyle/>
          <a:p>
            <a:r>
              <a:rPr lang="es-MX" smtClean="0"/>
              <a:t>Juntos lo haremos posible “Conseguir tus metas”</a:t>
            </a:r>
          </a:p>
        </p:txBody>
      </p:sp>
      <p:sp>
        <p:nvSpPr>
          <p:cNvPr id="72707" name="Content Placeholder 2"/>
          <p:cNvSpPr>
            <a:spLocks noGrp="1"/>
          </p:cNvSpPr>
          <p:nvPr>
            <p:ph idx="1"/>
          </p:nvPr>
        </p:nvSpPr>
        <p:spPr>
          <a:xfrm>
            <a:off x="381000" y="1676400"/>
            <a:ext cx="8839200" cy="4114800"/>
          </a:xfrm>
        </p:spPr>
        <p:txBody>
          <a:bodyPr/>
          <a:lstStyle/>
          <a:p>
            <a:r>
              <a:rPr lang="es-MX" sz="2800" dirty="0" smtClean="0"/>
              <a:t>Obtener un producto de la mas alta calidad posible</a:t>
            </a:r>
          </a:p>
          <a:p>
            <a:r>
              <a:rPr lang="es-MX" sz="2800" dirty="0" smtClean="0"/>
              <a:t>Tratar muy bien a la vacas e identificar a las enfermas</a:t>
            </a:r>
          </a:p>
          <a:p>
            <a:r>
              <a:rPr lang="es-MX" sz="2800" dirty="0" smtClean="0"/>
              <a:t>Producir carne y leche libre de antibióticos </a:t>
            </a:r>
          </a:p>
          <a:p>
            <a:r>
              <a:rPr lang="es-MX" sz="2800" dirty="0" smtClean="0"/>
              <a:t>Mantener la seguridad dentro del rancho</a:t>
            </a:r>
          </a:p>
          <a:p>
            <a:r>
              <a:rPr lang="es-MX" sz="2800" dirty="0" smtClean="0"/>
              <a:t>Protegerse a usted mismo y así protegerá a su familia</a:t>
            </a:r>
          </a:p>
        </p:txBody>
      </p:sp>
      <p:pic>
        <p:nvPicPr>
          <p:cNvPr id="4" name="R61">
            <a:hlinkClick r:id="" action="ppaction://media"/>
          </p:cNvPr>
          <p:cNvPicPr>
            <a:picLocks noRot="1" noChangeAspect="1"/>
          </p:cNvPicPr>
          <p:nvPr>
            <a:wavAudioFile r:embed="rId1" name="R61"/>
          </p:nvPr>
        </p:nvPicPr>
        <p:blipFill>
          <a:blip r:embed="rId4"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ilk Refrig"/>
          <p:cNvPicPr>
            <a:picLocks noChangeAspect="1" noChangeArrowheads="1"/>
          </p:cNvPicPr>
          <p:nvPr/>
        </p:nvPicPr>
        <p:blipFill>
          <a:blip r:embed="rId4" cstate="screen"/>
          <a:srcRect/>
          <a:stretch>
            <a:fillRect/>
          </a:stretch>
        </p:blipFill>
        <p:spPr bwMode="auto">
          <a:xfrm>
            <a:off x="0" y="3124200"/>
            <a:ext cx="4572000" cy="2667000"/>
          </a:xfrm>
          <a:prstGeom prst="rect">
            <a:avLst/>
          </a:prstGeom>
          <a:solidFill>
            <a:srgbClr val="000000"/>
          </a:solidFill>
          <a:ln w="25400">
            <a:solidFill>
              <a:srgbClr val="000000"/>
            </a:solidFill>
            <a:miter lim="800000"/>
            <a:headEnd/>
            <a:tailEnd/>
          </a:ln>
        </p:spPr>
      </p:pic>
      <p:pic>
        <p:nvPicPr>
          <p:cNvPr id="73731" name="Picture 3"/>
          <p:cNvPicPr>
            <a:picLocks noChangeAspect="1" noChangeArrowheads="1"/>
          </p:cNvPicPr>
          <p:nvPr/>
        </p:nvPicPr>
        <p:blipFill>
          <a:blip r:embed="rId5" cstate="screen"/>
          <a:srcRect/>
          <a:stretch>
            <a:fillRect/>
          </a:stretch>
        </p:blipFill>
        <p:spPr bwMode="auto">
          <a:xfrm>
            <a:off x="4648200" y="3124200"/>
            <a:ext cx="4495800" cy="2667000"/>
          </a:xfrm>
          <a:prstGeom prst="rect">
            <a:avLst/>
          </a:prstGeom>
          <a:noFill/>
          <a:ln w="25400">
            <a:solidFill>
              <a:srgbClr val="000000"/>
            </a:solidFill>
            <a:miter lim="800000"/>
            <a:headEnd/>
            <a:tailEnd/>
          </a:ln>
        </p:spPr>
      </p:pic>
      <p:pic>
        <p:nvPicPr>
          <p:cNvPr id="73732" name="Picture 4" descr="quesito"/>
          <p:cNvPicPr>
            <a:picLocks noChangeAspect="1" noChangeArrowheads="1"/>
          </p:cNvPicPr>
          <p:nvPr/>
        </p:nvPicPr>
        <p:blipFill>
          <a:blip r:embed="rId6" cstate="screen"/>
          <a:srcRect/>
          <a:stretch>
            <a:fillRect/>
          </a:stretch>
        </p:blipFill>
        <p:spPr bwMode="auto">
          <a:xfrm>
            <a:off x="4648200" y="33338"/>
            <a:ext cx="4495800" cy="3014662"/>
          </a:xfrm>
          <a:prstGeom prst="rect">
            <a:avLst/>
          </a:prstGeom>
          <a:noFill/>
          <a:ln w="25400">
            <a:solidFill>
              <a:srgbClr val="000000"/>
            </a:solidFill>
            <a:miter lim="800000"/>
            <a:headEnd/>
            <a:tailEnd/>
          </a:ln>
        </p:spPr>
      </p:pic>
      <p:pic>
        <p:nvPicPr>
          <p:cNvPr id="73733" name="Picture 5"/>
          <p:cNvPicPr>
            <a:picLocks noChangeAspect="1" noChangeArrowheads="1"/>
          </p:cNvPicPr>
          <p:nvPr/>
        </p:nvPicPr>
        <p:blipFill>
          <a:blip r:embed="rId7" cstate="screen"/>
          <a:srcRect/>
          <a:stretch>
            <a:fillRect/>
          </a:stretch>
        </p:blipFill>
        <p:spPr bwMode="auto">
          <a:xfrm>
            <a:off x="0" y="-152400"/>
            <a:ext cx="4572000" cy="3179763"/>
          </a:xfrm>
          <a:prstGeom prst="rect">
            <a:avLst/>
          </a:prstGeom>
          <a:solidFill>
            <a:srgbClr val="000000"/>
          </a:solidFill>
          <a:ln w="25400">
            <a:solidFill>
              <a:srgbClr val="000000"/>
            </a:solidFill>
            <a:miter lim="800000"/>
            <a:headEnd/>
            <a:tailEnd/>
          </a:ln>
        </p:spPr>
      </p:pic>
      <p:sp>
        <p:nvSpPr>
          <p:cNvPr id="73734" name="AutoShape 6"/>
          <p:cNvSpPr>
            <a:spLocks noChangeArrowheads="1"/>
          </p:cNvSpPr>
          <p:nvPr/>
        </p:nvSpPr>
        <p:spPr bwMode="auto">
          <a:xfrm rot="-2778853">
            <a:off x="3817938" y="2362200"/>
            <a:ext cx="1600200" cy="1447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CCFFCC">
              <a:alpha val="70979"/>
            </a:srgbClr>
          </a:solidFill>
          <a:ln w="25400">
            <a:solidFill>
              <a:srgbClr val="000000"/>
            </a:solidFill>
            <a:miter lim="800000"/>
            <a:headEnd/>
            <a:tailEnd/>
          </a:ln>
        </p:spPr>
        <p:txBody>
          <a:bodyPr wrap="none" anchor="ctr"/>
          <a:lstStyle/>
          <a:p>
            <a:endParaRPr lang="en-US"/>
          </a:p>
        </p:txBody>
      </p:sp>
      <p:sp>
        <p:nvSpPr>
          <p:cNvPr id="73735" name="TextBox 6"/>
          <p:cNvSpPr txBox="1">
            <a:spLocks noChangeArrowheads="1"/>
          </p:cNvSpPr>
          <p:nvPr/>
        </p:nvSpPr>
        <p:spPr bwMode="auto">
          <a:xfrm>
            <a:off x="2527300" y="3733800"/>
            <a:ext cx="3989388" cy="769938"/>
          </a:xfrm>
          <a:prstGeom prst="rect">
            <a:avLst/>
          </a:prstGeom>
          <a:noFill/>
          <a:ln w="9525">
            <a:noFill/>
            <a:miter lim="800000"/>
            <a:headEnd/>
            <a:tailEnd/>
          </a:ln>
        </p:spPr>
        <p:txBody>
          <a:bodyPr>
            <a:spAutoFit/>
          </a:bodyPr>
          <a:lstStyle/>
          <a:p>
            <a:pPr algn="ctr"/>
            <a:r>
              <a:rPr lang="es-MX" sz="2200">
                <a:solidFill>
                  <a:srgbClr val="002060"/>
                </a:solidFill>
              </a:rPr>
              <a:t>Para más artículos técnicos visite:     http://texasdairymatters.org</a:t>
            </a:r>
          </a:p>
        </p:txBody>
      </p:sp>
      <p:pic>
        <p:nvPicPr>
          <p:cNvPr id="73736" name="Picture 5" descr="FAZD-Center-logo-Nov-2008.jpg"/>
          <p:cNvPicPr>
            <a:picLocks noChangeAspect="1"/>
          </p:cNvPicPr>
          <p:nvPr/>
        </p:nvPicPr>
        <p:blipFill>
          <a:blip r:embed="rId8" cstate="screen"/>
          <a:srcRect/>
          <a:stretch>
            <a:fillRect/>
          </a:stretch>
        </p:blipFill>
        <p:spPr bwMode="auto">
          <a:xfrm>
            <a:off x="304800" y="5867400"/>
            <a:ext cx="2097088" cy="873125"/>
          </a:xfrm>
          <a:prstGeom prst="rect">
            <a:avLst/>
          </a:prstGeom>
          <a:noFill/>
          <a:ln w="9525">
            <a:noFill/>
            <a:miter lim="800000"/>
            <a:headEnd/>
            <a:tailEnd/>
          </a:ln>
        </p:spPr>
      </p:pic>
      <p:pic>
        <p:nvPicPr>
          <p:cNvPr id="73737" name="Picture 8" descr="NMlogo.jpg"/>
          <p:cNvPicPr>
            <a:picLocks noChangeAspect="1"/>
          </p:cNvPicPr>
          <p:nvPr/>
        </p:nvPicPr>
        <p:blipFill>
          <a:blip r:embed="rId9" cstate="screen"/>
          <a:srcRect/>
          <a:stretch>
            <a:fillRect/>
          </a:stretch>
        </p:blipFill>
        <p:spPr bwMode="auto">
          <a:xfrm>
            <a:off x="2590800" y="5878513"/>
            <a:ext cx="1466850" cy="839787"/>
          </a:xfrm>
          <a:prstGeom prst="rect">
            <a:avLst/>
          </a:prstGeom>
          <a:noFill/>
          <a:ln w="9525">
            <a:noFill/>
            <a:miter lim="800000"/>
            <a:headEnd/>
            <a:tailEnd/>
          </a:ln>
        </p:spPr>
      </p:pic>
      <p:pic>
        <p:nvPicPr>
          <p:cNvPr id="73738" name="Picture 9" descr="Univ of IdahoExt-GoldSilver_poster1.TIF"/>
          <p:cNvPicPr>
            <a:picLocks noChangeAspect="1"/>
          </p:cNvPicPr>
          <p:nvPr/>
        </p:nvPicPr>
        <p:blipFill>
          <a:blip r:embed="rId10" cstate="screen"/>
          <a:srcRect/>
          <a:stretch>
            <a:fillRect/>
          </a:stretch>
        </p:blipFill>
        <p:spPr bwMode="auto">
          <a:xfrm>
            <a:off x="4311650" y="6164263"/>
            <a:ext cx="2133600" cy="519112"/>
          </a:xfrm>
          <a:prstGeom prst="rect">
            <a:avLst/>
          </a:prstGeom>
          <a:noFill/>
          <a:ln w="9525">
            <a:noFill/>
            <a:miter lim="800000"/>
            <a:headEnd/>
            <a:tailEnd/>
          </a:ln>
        </p:spPr>
      </p:pic>
      <p:pic>
        <p:nvPicPr>
          <p:cNvPr id="11" name="R62">
            <a:hlinkClick r:id="" action="ppaction://media"/>
          </p:cNvPr>
          <p:cNvPicPr>
            <a:picLocks noRot="1" noChangeAspect="1"/>
          </p:cNvPicPr>
          <p:nvPr>
            <a:wavAudioFile r:embed="rId1" name="R62"/>
          </p:nvPr>
        </p:nvPicPr>
        <p:blipFill>
          <a:blip r:embed="rId11" cstate="screen"/>
          <a:stretch>
            <a:fillRect/>
          </a:stretch>
        </p:blipFill>
        <p:spPr>
          <a:xfrm>
            <a:off x="4419600" y="32766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subTitle" idx="1"/>
          </p:nvPr>
        </p:nvSpPr>
        <p:spPr>
          <a:xfrm>
            <a:off x="457200" y="3180402"/>
            <a:ext cx="8686800" cy="2520950"/>
          </a:xfrm>
        </p:spPr>
        <p:txBody>
          <a:bodyPr/>
          <a:lstStyle/>
          <a:p>
            <a:pPr eaLnBrk="1" hangingPunct="1">
              <a:spcBef>
                <a:spcPts val="0"/>
              </a:spcBef>
            </a:pPr>
            <a:r>
              <a:rPr lang="en-US" sz="2200" dirty="0" smtClean="0"/>
              <a:t>Ellen Jordan, PhD; Ralph Bruno, DVM; Juan A. Hernandez-Rivera,  PhD; and Kevin Lager, MS-</a:t>
            </a:r>
          </a:p>
          <a:p>
            <a:pPr eaLnBrk="1" hangingPunct="1">
              <a:spcBef>
                <a:spcPts val="0"/>
              </a:spcBef>
            </a:pPr>
            <a:r>
              <a:rPr lang="es-MX" sz="2200" dirty="0" smtClean="0"/>
              <a:t>Servicio de Extensión de la Texas </a:t>
            </a:r>
            <a:r>
              <a:rPr lang="es-MX" sz="2200" dirty="0" err="1" smtClean="0"/>
              <a:t>AgriLife</a:t>
            </a:r>
            <a:endParaRPr lang="es-MX" sz="2200" dirty="0" smtClean="0"/>
          </a:p>
          <a:p>
            <a:pPr eaLnBrk="1" hangingPunct="1">
              <a:spcBef>
                <a:spcPts val="0"/>
              </a:spcBef>
            </a:pPr>
            <a:endParaRPr lang="es-MX" sz="2200" dirty="0" smtClean="0"/>
          </a:p>
          <a:p>
            <a:pPr eaLnBrk="1" hangingPunct="1">
              <a:spcBef>
                <a:spcPts val="0"/>
              </a:spcBef>
            </a:pPr>
            <a:r>
              <a:rPr lang="es-MX" sz="1800" dirty="0" smtClean="0"/>
              <a:t>Mireille Chahine, </a:t>
            </a:r>
            <a:r>
              <a:rPr lang="es-MX" sz="1800" dirty="0" err="1" smtClean="0"/>
              <a:t>PhD</a:t>
            </a:r>
            <a:r>
              <a:rPr lang="es-MX" sz="1800" dirty="0" smtClean="0"/>
              <a:t> – Universidad de Idaho</a:t>
            </a:r>
          </a:p>
          <a:p>
            <a:pPr eaLnBrk="1" hangingPunct="1">
              <a:spcBef>
                <a:spcPts val="0"/>
              </a:spcBef>
            </a:pPr>
            <a:r>
              <a:rPr lang="es-MX" sz="1800" dirty="0" smtClean="0"/>
              <a:t>Robert </a:t>
            </a:r>
            <a:r>
              <a:rPr lang="es-MX" sz="1800" dirty="0" err="1" smtClean="0"/>
              <a:t>Hagevoort</a:t>
            </a:r>
            <a:r>
              <a:rPr lang="es-MX" sz="1800" dirty="0" smtClean="0"/>
              <a:t>, </a:t>
            </a:r>
            <a:r>
              <a:rPr lang="es-MX" sz="1800" dirty="0" err="1" smtClean="0"/>
              <a:t>PhD</a:t>
            </a:r>
            <a:r>
              <a:rPr lang="es-MX" sz="1800" dirty="0" smtClean="0"/>
              <a:t> – Universidad Estatal de Nuevo México</a:t>
            </a:r>
          </a:p>
          <a:p>
            <a:pPr eaLnBrk="1" hangingPunct="1">
              <a:spcBef>
                <a:spcPts val="0"/>
              </a:spcBef>
            </a:pPr>
            <a:endParaRPr lang="es-MX" sz="2200" dirty="0" smtClean="0"/>
          </a:p>
          <a:p>
            <a:pPr eaLnBrk="1" hangingPunct="1"/>
            <a:r>
              <a:rPr lang="en-US" sz="1200" dirty="0" smtClean="0"/>
              <a:t>Las </a:t>
            </a:r>
            <a:r>
              <a:rPr lang="en-US" sz="1200" dirty="0" err="1" smtClean="0"/>
              <a:t>entidades</a:t>
            </a:r>
            <a:r>
              <a:rPr lang="en-US" sz="1200" dirty="0" smtClean="0"/>
              <a:t> </a:t>
            </a:r>
            <a:r>
              <a:rPr lang="en-US" sz="1200" dirty="0" err="1" smtClean="0"/>
              <a:t>envueltas</a:t>
            </a:r>
            <a:r>
              <a:rPr lang="en-US" sz="1200" dirty="0" smtClean="0"/>
              <a:t> en el </a:t>
            </a:r>
            <a:r>
              <a:rPr lang="en-US" sz="1200" dirty="0" err="1" smtClean="0"/>
              <a:t>desarrollo</a:t>
            </a:r>
            <a:r>
              <a:rPr lang="en-US" sz="1200" dirty="0" smtClean="0"/>
              <a:t> de </a:t>
            </a:r>
            <a:r>
              <a:rPr lang="en-US" sz="1200" dirty="0" err="1" smtClean="0"/>
              <a:t>este</a:t>
            </a:r>
            <a:r>
              <a:rPr lang="en-US" sz="1200" dirty="0" smtClean="0"/>
              <a:t> material no </a:t>
            </a:r>
            <a:r>
              <a:rPr lang="en-US" sz="1200" dirty="0" err="1" smtClean="0"/>
              <a:t>soportan</a:t>
            </a:r>
            <a:r>
              <a:rPr lang="en-US" sz="1200" dirty="0" smtClean="0"/>
              <a:t> un </a:t>
            </a:r>
            <a:r>
              <a:rPr lang="en-US" sz="1200" dirty="0" err="1" smtClean="0"/>
              <a:t>producto</a:t>
            </a:r>
            <a:r>
              <a:rPr lang="en-US" sz="1200" dirty="0" smtClean="0"/>
              <a:t> </a:t>
            </a:r>
            <a:r>
              <a:rPr lang="en-US" sz="1200" dirty="0" err="1" smtClean="0"/>
              <a:t>sobre</a:t>
            </a:r>
            <a:r>
              <a:rPr lang="en-US" sz="1200" dirty="0" smtClean="0"/>
              <a:t> </a:t>
            </a:r>
            <a:r>
              <a:rPr lang="en-US" sz="1200" dirty="0" err="1" smtClean="0"/>
              <a:t>otro</a:t>
            </a:r>
            <a:r>
              <a:rPr lang="en-US" sz="1200" dirty="0" smtClean="0"/>
              <a:t> y </a:t>
            </a:r>
            <a:r>
              <a:rPr lang="en-US" sz="1200" dirty="0" err="1" smtClean="0"/>
              <a:t>cualquier</a:t>
            </a:r>
            <a:r>
              <a:rPr lang="en-US" sz="1200" dirty="0" smtClean="0"/>
              <a:t> </a:t>
            </a:r>
            <a:r>
              <a:rPr lang="en-US" sz="1200" dirty="0" err="1" smtClean="0"/>
              <a:t>mención</a:t>
            </a:r>
            <a:r>
              <a:rPr lang="en-US" sz="1200" dirty="0" smtClean="0"/>
              <a:t> </a:t>
            </a:r>
            <a:r>
              <a:rPr lang="en-US" sz="1200" dirty="0" err="1" smtClean="0"/>
              <a:t>aquí</a:t>
            </a:r>
            <a:r>
              <a:rPr lang="en-US" sz="1200" dirty="0" smtClean="0"/>
              <a:t> </a:t>
            </a:r>
            <a:r>
              <a:rPr lang="en-US" sz="1200" dirty="0" err="1" smtClean="0"/>
              <a:t>significa</a:t>
            </a:r>
            <a:r>
              <a:rPr lang="en-US" sz="1200" dirty="0" smtClean="0"/>
              <a:t> solo un </a:t>
            </a:r>
            <a:r>
              <a:rPr lang="en-US" sz="1200" dirty="0" err="1" smtClean="0"/>
              <a:t>ejemplo</a:t>
            </a:r>
            <a:r>
              <a:rPr lang="en-US" sz="1200" dirty="0" smtClean="0"/>
              <a:t>, no </a:t>
            </a:r>
            <a:r>
              <a:rPr lang="en-US" sz="1200" dirty="0" err="1" smtClean="0"/>
              <a:t>una</a:t>
            </a:r>
            <a:r>
              <a:rPr lang="en-US" sz="1200" dirty="0" smtClean="0"/>
              <a:t> </a:t>
            </a:r>
            <a:r>
              <a:rPr lang="en-US" sz="1200" dirty="0" err="1" smtClean="0"/>
              <a:t>aprobación</a:t>
            </a:r>
            <a:r>
              <a:rPr lang="en-US" sz="1200" dirty="0" smtClean="0"/>
              <a:t>.</a:t>
            </a:r>
            <a:endParaRPr lang="es-MX" sz="1200" dirty="0" smtClean="0"/>
          </a:p>
        </p:txBody>
      </p:sp>
      <p:pic>
        <p:nvPicPr>
          <p:cNvPr id="74755" name="Picture 5" descr="FAZD-Center-logo-Nov-2008.jpg"/>
          <p:cNvPicPr>
            <a:picLocks noChangeAspect="1"/>
          </p:cNvPicPr>
          <p:nvPr/>
        </p:nvPicPr>
        <p:blipFill>
          <a:blip r:embed="rId3" cstate="screen"/>
          <a:srcRect/>
          <a:stretch>
            <a:fillRect/>
          </a:stretch>
        </p:blipFill>
        <p:spPr bwMode="auto">
          <a:xfrm>
            <a:off x="304800" y="5867400"/>
            <a:ext cx="2097088" cy="873125"/>
          </a:xfrm>
          <a:prstGeom prst="rect">
            <a:avLst/>
          </a:prstGeom>
          <a:noFill/>
          <a:ln w="9525">
            <a:noFill/>
            <a:miter lim="800000"/>
            <a:headEnd/>
            <a:tailEnd/>
          </a:ln>
        </p:spPr>
      </p:pic>
      <p:pic>
        <p:nvPicPr>
          <p:cNvPr id="74756" name="Picture 4" descr="NMlogo.jpg"/>
          <p:cNvPicPr>
            <a:picLocks noChangeAspect="1"/>
          </p:cNvPicPr>
          <p:nvPr/>
        </p:nvPicPr>
        <p:blipFill>
          <a:blip r:embed="rId4" cstate="screen"/>
          <a:srcRect/>
          <a:stretch>
            <a:fillRect/>
          </a:stretch>
        </p:blipFill>
        <p:spPr bwMode="auto">
          <a:xfrm>
            <a:off x="2590800" y="5878513"/>
            <a:ext cx="1466850" cy="839787"/>
          </a:xfrm>
          <a:prstGeom prst="rect">
            <a:avLst/>
          </a:prstGeom>
          <a:noFill/>
          <a:ln w="9525">
            <a:noFill/>
            <a:miter lim="800000"/>
            <a:headEnd/>
            <a:tailEnd/>
          </a:ln>
        </p:spPr>
      </p:pic>
      <p:pic>
        <p:nvPicPr>
          <p:cNvPr id="74757" name="Picture 5" descr="Univ of IdahoExt-GoldSilver_poster1.TIF"/>
          <p:cNvPicPr>
            <a:picLocks noChangeAspect="1"/>
          </p:cNvPicPr>
          <p:nvPr/>
        </p:nvPicPr>
        <p:blipFill>
          <a:blip r:embed="rId5" cstate="screen"/>
          <a:srcRect/>
          <a:stretch>
            <a:fillRect/>
          </a:stretch>
        </p:blipFill>
        <p:spPr bwMode="auto">
          <a:xfrm>
            <a:off x="4256088" y="6184900"/>
            <a:ext cx="2133600" cy="520700"/>
          </a:xfrm>
          <a:prstGeom prst="rect">
            <a:avLst/>
          </a:prstGeom>
          <a:noFill/>
          <a:ln w="9525">
            <a:noFill/>
            <a:miter lim="800000"/>
            <a:headEnd/>
            <a:tailEnd/>
          </a:ln>
        </p:spPr>
      </p:pic>
      <p:sp>
        <p:nvSpPr>
          <p:cNvPr id="74758" name="Title 6"/>
          <p:cNvSpPr>
            <a:spLocks noGrp="1"/>
          </p:cNvSpPr>
          <p:nvPr>
            <p:ph type="ctrTitle"/>
          </p:nvPr>
        </p:nvSpPr>
        <p:spPr>
          <a:xfrm>
            <a:off x="152400" y="-76200"/>
            <a:ext cx="8915399" cy="3429000"/>
          </a:xfrm>
        </p:spPr>
        <p:txBody>
          <a:bodyPr/>
          <a:lstStyle/>
          <a:p>
            <a:r>
              <a:rPr lang="es-MX" sz="2200" dirty="0" smtClean="0"/>
              <a:t>Este proyecto se realizó con la colaboración de:</a:t>
            </a:r>
            <a:br>
              <a:rPr lang="es-MX" sz="2200" dirty="0" smtClean="0"/>
            </a:br>
            <a:r>
              <a:rPr lang="es-MX" sz="2200" dirty="0" smtClean="0"/>
              <a:t>Servicio de Extensión de la Texas </a:t>
            </a:r>
            <a:r>
              <a:rPr lang="es-MX" sz="2200" dirty="0" err="1" smtClean="0"/>
              <a:t>AgriLife</a:t>
            </a:r>
            <a:r>
              <a:rPr lang="es-MX" sz="2200" dirty="0" smtClean="0"/>
              <a:t> </a:t>
            </a:r>
            <a:br>
              <a:rPr lang="es-MX" sz="2200" dirty="0" smtClean="0"/>
            </a:br>
            <a:r>
              <a:rPr lang="es-MX" sz="2200" dirty="0" smtClean="0"/>
              <a:t>Universidad Estatal de Nuevo México </a:t>
            </a:r>
            <a:br>
              <a:rPr lang="es-MX" sz="2200" dirty="0" smtClean="0"/>
            </a:br>
            <a:r>
              <a:rPr lang="es-MX" sz="2200" dirty="0" smtClean="0"/>
              <a:t>Universidad de Idaho</a:t>
            </a:r>
            <a:br>
              <a:rPr lang="es-MX" sz="2200" dirty="0" smtClean="0"/>
            </a:br>
            <a:r>
              <a:rPr lang="es-MX" sz="1600" dirty="0" smtClean="0"/>
              <a:t/>
            </a:r>
            <a:br>
              <a:rPr lang="es-MX" sz="1600" dirty="0" smtClean="0"/>
            </a:br>
            <a:r>
              <a:rPr lang="es-MX" sz="2200" dirty="0" smtClean="0"/>
              <a:t>Financiamiento proporcionado por el Centro Nacional de Sanidad Animal de Relaciones Exteriores y Defensa de Enfermedades </a:t>
            </a:r>
            <a:r>
              <a:rPr lang="es-MX" sz="2200" dirty="0" err="1" smtClean="0"/>
              <a:t>Zoonóticas</a:t>
            </a:r>
            <a:r>
              <a:rPr lang="es-MX" sz="2200" dirty="0" smtClean="0"/>
              <a:t>, así como el Departamento de Seguridad Nacional y el Centro de Ciencia y Tecnología de Excelencia </a:t>
            </a:r>
            <a:endParaRPr lang="en-US" sz="2200" dirty="0" smtClean="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r>
              <a:rPr lang="es-MX" smtClean="0"/>
              <a:t>Lave sus manos</a:t>
            </a:r>
          </a:p>
        </p:txBody>
      </p:sp>
      <p:sp>
        <p:nvSpPr>
          <p:cNvPr id="17411" name="Text Placeholder 5"/>
          <p:cNvSpPr>
            <a:spLocks noGrp="1"/>
          </p:cNvSpPr>
          <p:nvPr>
            <p:ph type="body" idx="1"/>
          </p:nvPr>
        </p:nvSpPr>
        <p:spPr>
          <a:xfrm>
            <a:off x="838200" y="1143000"/>
            <a:ext cx="4040187" cy="639763"/>
          </a:xfrm>
        </p:spPr>
        <p:txBody>
          <a:bodyPr/>
          <a:lstStyle/>
          <a:p>
            <a:r>
              <a:rPr lang="es-MX" u="sng" smtClean="0"/>
              <a:t>Seis pasos:</a:t>
            </a:r>
          </a:p>
        </p:txBody>
      </p:sp>
      <p:sp>
        <p:nvSpPr>
          <p:cNvPr id="17412" name="Content Placeholder 2"/>
          <p:cNvSpPr>
            <a:spLocks noGrp="1"/>
          </p:cNvSpPr>
          <p:nvPr>
            <p:ph sz="half" idx="2"/>
          </p:nvPr>
        </p:nvSpPr>
        <p:spPr>
          <a:xfrm>
            <a:off x="304800" y="1828800"/>
            <a:ext cx="4040188" cy="3951288"/>
          </a:xfrm>
        </p:spPr>
        <p:txBody>
          <a:bodyPr/>
          <a:lstStyle/>
          <a:p>
            <a:r>
              <a:rPr lang="es-MX" dirty="0" smtClean="0"/>
              <a:t>Moje sus manos</a:t>
            </a:r>
          </a:p>
          <a:p>
            <a:r>
              <a:rPr lang="es-MX" dirty="0" smtClean="0"/>
              <a:t>Aplique jabón</a:t>
            </a:r>
          </a:p>
          <a:p>
            <a:r>
              <a:rPr lang="es-MX" dirty="0" smtClean="0"/>
              <a:t>Lave por 20 segundos</a:t>
            </a:r>
          </a:p>
          <a:p>
            <a:r>
              <a:rPr lang="es-MX" dirty="0" smtClean="0"/>
              <a:t>Enjuague</a:t>
            </a:r>
          </a:p>
          <a:p>
            <a:r>
              <a:rPr lang="es-MX" dirty="0" smtClean="0"/>
              <a:t>Séquelas</a:t>
            </a:r>
          </a:p>
          <a:p>
            <a:r>
              <a:rPr lang="es-MX" dirty="0" smtClean="0"/>
              <a:t>Cierre la llave con toalla de papel</a:t>
            </a:r>
          </a:p>
        </p:txBody>
      </p:sp>
      <p:sp>
        <p:nvSpPr>
          <p:cNvPr id="17413" name="Text Placeholder 6"/>
          <p:cNvSpPr>
            <a:spLocks noGrp="1"/>
          </p:cNvSpPr>
          <p:nvPr>
            <p:ph type="body" sz="quarter" idx="3"/>
          </p:nvPr>
        </p:nvSpPr>
        <p:spPr>
          <a:xfrm>
            <a:off x="4645025" y="1219200"/>
            <a:ext cx="4041775" cy="955675"/>
          </a:xfrm>
        </p:spPr>
        <p:txBody>
          <a:bodyPr/>
          <a:lstStyle/>
          <a:p>
            <a:pPr algn="ctr"/>
            <a:r>
              <a:rPr lang="es-MX" dirty="0" err="1" smtClean="0"/>
              <a:t>Glo</a:t>
            </a:r>
            <a:r>
              <a:rPr lang="es-MX" dirty="0" smtClean="0"/>
              <a:t> </a:t>
            </a:r>
            <a:r>
              <a:rPr lang="es-MX" dirty="0" err="1" smtClean="0"/>
              <a:t>Germ</a:t>
            </a:r>
            <a:r>
              <a:rPr lang="en-US" dirty="0" smtClean="0"/>
              <a:t>™</a:t>
            </a:r>
            <a:r>
              <a:rPr lang="es-MX" dirty="0" smtClean="0"/>
              <a:t> simula</a:t>
            </a:r>
          </a:p>
          <a:p>
            <a:pPr algn="ctr"/>
            <a:r>
              <a:rPr lang="es-MX" dirty="0" smtClean="0"/>
              <a:t> “Gérmenes” </a:t>
            </a:r>
          </a:p>
        </p:txBody>
      </p:sp>
      <p:pic>
        <p:nvPicPr>
          <p:cNvPr id="17414" name="Picture 2"/>
          <p:cNvPicPr>
            <a:picLocks noGrp="1" noChangeAspect="1" noChangeArrowheads="1"/>
          </p:cNvPicPr>
          <p:nvPr>
            <p:ph sz="quarter" idx="4"/>
          </p:nvPr>
        </p:nvPicPr>
        <p:blipFill>
          <a:blip r:embed="rId4" cstate="screen"/>
          <a:srcRect/>
          <a:stretch>
            <a:fillRect/>
          </a:stretch>
        </p:blipFill>
        <p:spPr>
          <a:xfrm>
            <a:off x="7086600" y="2286000"/>
            <a:ext cx="1676400" cy="3352800"/>
          </a:xfrm>
        </p:spPr>
      </p:pic>
      <p:pic>
        <p:nvPicPr>
          <p:cNvPr id="17415" name="Picture 2"/>
          <p:cNvPicPr>
            <a:picLocks noChangeAspect="1" noChangeArrowheads="1"/>
          </p:cNvPicPr>
          <p:nvPr/>
        </p:nvPicPr>
        <p:blipFill>
          <a:blip r:embed="rId5" cstate="screen"/>
          <a:srcRect/>
          <a:stretch>
            <a:fillRect/>
          </a:stretch>
        </p:blipFill>
        <p:spPr bwMode="auto">
          <a:xfrm>
            <a:off x="4724400" y="2895600"/>
            <a:ext cx="2201863" cy="2286000"/>
          </a:xfrm>
          <a:prstGeom prst="rect">
            <a:avLst/>
          </a:prstGeom>
          <a:noFill/>
          <a:ln w="9525">
            <a:noFill/>
            <a:miter lim="800000"/>
            <a:headEnd/>
            <a:tailEnd/>
          </a:ln>
        </p:spPr>
      </p:pic>
      <p:pic>
        <p:nvPicPr>
          <p:cNvPr id="9" name="R7">
            <a:hlinkClick r:id="" action="ppaction://media"/>
          </p:cNvPr>
          <p:cNvPicPr>
            <a:picLocks noRot="1" noChangeAspect="1"/>
          </p:cNvPicPr>
          <p:nvPr>
            <a:wavAudioFile r:embed="rId1" name="R7"/>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s-MX" smtClean="0"/>
              <a:t>¿Manos con o sin guantes?</a:t>
            </a:r>
          </a:p>
        </p:txBody>
      </p:sp>
      <p:sp>
        <p:nvSpPr>
          <p:cNvPr id="18435" name="Text Placeholder 2"/>
          <p:cNvSpPr>
            <a:spLocks noGrp="1"/>
          </p:cNvSpPr>
          <p:nvPr>
            <p:ph type="body" idx="1"/>
          </p:nvPr>
        </p:nvSpPr>
        <p:spPr>
          <a:xfrm>
            <a:off x="381000" y="1371600"/>
            <a:ext cx="4040188" cy="803275"/>
          </a:xfrm>
        </p:spPr>
        <p:txBody>
          <a:bodyPr/>
          <a:lstStyle/>
          <a:p>
            <a:pPr algn="ctr"/>
            <a:r>
              <a:rPr lang="es-MX" dirty="0" smtClean="0"/>
              <a:t>Muchas arrugas donde se esconden bacterias</a:t>
            </a:r>
          </a:p>
        </p:txBody>
      </p:sp>
      <p:pic>
        <p:nvPicPr>
          <p:cNvPr id="18436" name="Content Placeholder 6" descr="IMG_0197.JPG"/>
          <p:cNvPicPr>
            <a:picLocks noGrp="1" noChangeAspect="1"/>
          </p:cNvPicPr>
          <p:nvPr>
            <p:ph sz="half" idx="2"/>
          </p:nvPr>
        </p:nvPicPr>
        <p:blipFill>
          <a:blip r:embed="rId4" cstate="screen"/>
          <a:srcRect/>
          <a:stretch>
            <a:fillRect/>
          </a:stretch>
        </p:blipFill>
        <p:spPr>
          <a:xfrm>
            <a:off x="381000" y="2532063"/>
            <a:ext cx="4040188" cy="3030537"/>
          </a:xfrm>
        </p:spPr>
      </p:pic>
      <p:sp>
        <p:nvSpPr>
          <p:cNvPr id="18437" name="Text Placeholder 4"/>
          <p:cNvSpPr>
            <a:spLocks noGrp="1"/>
          </p:cNvSpPr>
          <p:nvPr>
            <p:ph type="body" sz="quarter" idx="3"/>
          </p:nvPr>
        </p:nvSpPr>
        <p:spPr>
          <a:xfrm>
            <a:off x="4645025" y="1143000"/>
            <a:ext cx="4270375" cy="1371600"/>
          </a:xfrm>
        </p:spPr>
        <p:txBody>
          <a:bodyPr/>
          <a:lstStyle/>
          <a:p>
            <a:pPr algn="ctr"/>
            <a:r>
              <a:rPr lang="es-MX" dirty="0" smtClean="0"/>
              <a:t>Mas superficie lisa en el guante, mas fácil de limpiar</a:t>
            </a:r>
          </a:p>
        </p:txBody>
      </p:sp>
      <p:pic>
        <p:nvPicPr>
          <p:cNvPr id="18438" name="Content Placeholder 7" descr="IMG_0209.JPG"/>
          <p:cNvPicPr>
            <a:picLocks noGrp="1" noChangeAspect="1"/>
          </p:cNvPicPr>
          <p:nvPr>
            <p:ph sz="quarter" idx="4"/>
          </p:nvPr>
        </p:nvPicPr>
        <p:blipFill>
          <a:blip r:embed="rId5" cstate="screen">
            <a:lum bright="20000" contrast="12000"/>
          </a:blip>
          <a:srcRect/>
          <a:stretch>
            <a:fillRect/>
          </a:stretch>
        </p:blipFill>
        <p:spPr>
          <a:xfrm>
            <a:off x="5410200" y="2590800"/>
            <a:ext cx="2670175" cy="2998788"/>
          </a:xfrm>
        </p:spPr>
      </p:pic>
      <p:pic>
        <p:nvPicPr>
          <p:cNvPr id="7" name="R8">
            <a:hlinkClick r:id="" action="ppaction://media"/>
          </p:cNvPr>
          <p:cNvPicPr>
            <a:picLocks noRot="1" noChangeAspect="1"/>
          </p:cNvPicPr>
          <p:nvPr>
            <a:wavAudioFile r:embed="rId1" name="R8"/>
          </p:nvPr>
        </p:nvPicPr>
        <p:blipFill>
          <a:blip r:embed="rId6"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381000"/>
            <a:ext cx="7772400" cy="1143000"/>
          </a:xfrm>
        </p:spPr>
        <p:txBody>
          <a:bodyPr/>
          <a:lstStyle/>
          <a:p>
            <a:r>
              <a:rPr lang="es-MX" smtClean="0"/>
              <a:t>En manos sucias crecen bacterias</a:t>
            </a:r>
          </a:p>
        </p:txBody>
      </p:sp>
      <p:sp>
        <p:nvSpPr>
          <p:cNvPr id="19459" name="Content Placeholder 2"/>
          <p:cNvSpPr>
            <a:spLocks noGrp="1"/>
          </p:cNvSpPr>
          <p:nvPr>
            <p:ph sz="half" idx="1"/>
          </p:nvPr>
        </p:nvSpPr>
        <p:spPr>
          <a:xfrm>
            <a:off x="533400" y="2209800"/>
            <a:ext cx="4038600" cy="3048000"/>
          </a:xfrm>
        </p:spPr>
        <p:txBody>
          <a:bodyPr/>
          <a:lstStyle/>
          <a:p>
            <a:r>
              <a:rPr lang="es-MX" dirty="0" smtClean="0"/>
              <a:t>De la vaca al ordeñador y de este a otra vaca</a:t>
            </a:r>
          </a:p>
          <a:p>
            <a:r>
              <a:rPr lang="es-MX" dirty="0" smtClean="0"/>
              <a:t>Del equipo al ordeñador y de este a otra vaca</a:t>
            </a:r>
          </a:p>
        </p:txBody>
      </p:sp>
      <p:pic>
        <p:nvPicPr>
          <p:cNvPr id="19460" name="Content Placeholder 4" descr="IMG_0201.JPG"/>
          <p:cNvPicPr>
            <a:picLocks noGrp="1" noChangeAspect="1"/>
          </p:cNvPicPr>
          <p:nvPr>
            <p:ph sz="half" idx="2"/>
          </p:nvPr>
        </p:nvPicPr>
        <p:blipFill>
          <a:blip r:embed="rId4" cstate="screen"/>
          <a:srcRect/>
          <a:stretch>
            <a:fillRect/>
          </a:stretch>
        </p:blipFill>
        <p:spPr>
          <a:xfrm>
            <a:off x="5334000" y="1860550"/>
            <a:ext cx="2895600" cy="3967163"/>
          </a:xfrm>
        </p:spPr>
      </p:pic>
      <p:pic>
        <p:nvPicPr>
          <p:cNvPr id="5" name="R9">
            <a:hlinkClick r:id="" action="ppaction://media"/>
          </p:cNvPr>
          <p:cNvPicPr>
            <a:picLocks noRot="1" noChangeAspect="1"/>
          </p:cNvPicPr>
          <p:nvPr>
            <a:wavAudioFile r:embed="rId1" name="R9"/>
          </p:nvPr>
        </p:nvPicPr>
        <p:blipFill>
          <a:blip r:embed="rId5" cstate="screen"/>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jribbon">
  <a:themeElements>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fontScheme name="ejribb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jribbon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ejribbon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ejribbon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ejribbon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ejribbon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ejribbon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Data\Microsoft\Templates\ejribbon.pot</Template>
  <TotalTime>7083</TotalTime>
  <Words>5401</Words>
  <Application>Microsoft Office PowerPoint</Application>
  <PresentationFormat>On-screen Show (4:3)</PresentationFormat>
  <Paragraphs>487</Paragraphs>
  <Slides>63</Slides>
  <Notes>63</Notes>
  <HiddenSlides>0</HiddenSlides>
  <MMClips>62</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ejribbon</vt:lpstr>
      <vt:lpstr>Defendiendo la Calidad de la Leche en la Ordeña</vt:lpstr>
      <vt:lpstr>Lo que tiene que saber el ordeñador</vt:lpstr>
      <vt:lpstr>Objetivo 1: Obtener la más alta calidad de los productos</vt:lpstr>
      <vt:lpstr>Para obtener leche de alta calidad-5 pasos</vt:lpstr>
      <vt:lpstr>Paso 1:Higiene en la ordeña</vt:lpstr>
      <vt:lpstr>Al iniciar la ordeña hágalo con las manos limpias y lávelas frecuentemente</vt:lpstr>
      <vt:lpstr>Lave sus manos</vt:lpstr>
      <vt:lpstr>¿Manos con o sin guantes?</vt:lpstr>
      <vt:lpstr>En manos sucias crecen bacterias</vt:lpstr>
      <vt:lpstr>El lavado no es suficiente</vt:lpstr>
      <vt:lpstr>Pueden tener bacterias, pero son fácil de limpiar</vt:lpstr>
      <vt:lpstr>Paso 2:Mantenimiento del equipo de ordeña</vt:lpstr>
      <vt:lpstr>Paso 3: Sellado del pezón después de la ordeña</vt:lpstr>
      <vt:lpstr>Paso 4: Tratamiento de las vacas</vt:lpstr>
      <vt:lpstr>Paso 5: Eliminar vacas con mastitis crónicas</vt:lpstr>
      <vt:lpstr>Objetivo 2: Cuidar muy bien a las vacas e identifíquelas cuando estas se encuentren enfermas</vt:lpstr>
      <vt:lpstr>Identificando vacas enfermas</vt:lpstr>
      <vt:lpstr>Observe más allá de los síntomas típicos </vt:lpstr>
      <vt:lpstr>Enfermedad de Fiebre Aftosa</vt:lpstr>
      <vt:lpstr>Enfermedad de Fiebre Aftosa</vt:lpstr>
      <vt:lpstr>Epidemia de Fiebre Aftosa</vt:lpstr>
      <vt:lpstr>Razones de pérdidas</vt:lpstr>
      <vt:lpstr>Evaluación visual de tetas y ubre</vt:lpstr>
      <vt:lpstr>Revise patas y piernas</vt:lpstr>
      <vt:lpstr>Identificación de algo incorrecto</vt:lpstr>
      <vt:lpstr>Objetivo 3: Producir carne y leche libre de antibióticos</vt:lpstr>
      <vt:lpstr>Antibiótico</vt:lpstr>
      <vt:lpstr>Antibiótico usado</vt:lpstr>
      <vt:lpstr>Antibiótico usado para la mastitis</vt:lpstr>
      <vt:lpstr>Registros</vt:lpstr>
      <vt:lpstr>Los registros ayudan a…</vt:lpstr>
      <vt:lpstr>¿Cual es la diferencia entre el residuo de antibióticos y la resistencia a ellos ?</vt:lpstr>
      <vt:lpstr>Residuos de antibiótico</vt:lpstr>
      <vt:lpstr>Resistencia a los antibióticos</vt:lpstr>
      <vt:lpstr>Principales preocupaciones con uso de antibióticos</vt:lpstr>
      <vt:lpstr>Consecuencias de los residuos</vt:lpstr>
      <vt:lpstr>  para infractores de residuos en la carne (Abril 15-22, 2010)</vt:lpstr>
      <vt:lpstr>Su trabajo – Reducir riesgos por residuos</vt:lpstr>
      <vt:lpstr>Si cualquier antibiótico es usado en algún tratamiento</vt:lpstr>
      <vt:lpstr>Dos tiempos para el “retiro”</vt:lpstr>
      <vt:lpstr>Comunicación</vt:lpstr>
      <vt:lpstr>Almacene los medicamentos correctamente</vt:lpstr>
      <vt:lpstr>Su trabajo –  Reducir una resistencia potencial</vt:lpstr>
      <vt:lpstr>¿Animales que hacen resistencia a bacterias automáticamente causan problemas en la gente?</vt:lpstr>
      <vt:lpstr>Cascada de eventos que deben ocurrir como para que la gente sea dañada</vt:lpstr>
      <vt:lpstr>En resumen</vt:lpstr>
      <vt:lpstr>Objetivo 4: Usted como parte de la bioseguridad </vt:lpstr>
      <vt:lpstr>¿Qué es la bioseguridad?</vt:lpstr>
      <vt:lpstr>La bioseguridad nos ayuda a prevenir contagios</vt:lpstr>
      <vt:lpstr>Tenga siempre ropa limpia</vt:lpstr>
      <vt:lpstr>Botas</vt:lpstr>
      <vt:lpstr>Al tener visitantes</vt:lpstr>
      <vt:lpstr>Cierre las puertas</vt:lpstr>
      <vt:lpstr>Reporte</vt:lpstr>
      <vt:lpstr>Siga los procedimientos de limpieza para cada equipo</vt:lpstr>
      <vt:lpstr>Explique los procedimientos para cada área</vt:lpstr>
      <vt:lpstr>Recuerde, si usted observa algo inusual – REPORTELO!</vt:lpstr>
      <vt:lpstr>Protéjase, proteja a su familia y a sus animales</vt:lpstr>
      <vt:lpstr>Proteja sus animales en casa</vt:lpstr>
      <vt:lpstr>Si usted viaja fuera de los E.U. debe comprender que deberá mantenerse lejos de su establo por un tiempo considerable antes de volver a entrar</vt:lpstr>
      <vt:lpstr>Juntos lo haremos posible “Conseguir tus metas”</vt:lpstr>
      <vt:lpstr>Slide 62</vt:lpstr>
      <vt:lpstr>Este proyecto se realizó con la colaboración de: Servicio de Extensión de la Texas AgriLife  Universidad Estatal de Nuevo México  Universidad de Idaho  Financiamiento proporcionado por el Centro Nacional de Sanidad Animal de Relaciones Exteriores y Defensa de Enfermedades Zoonóticas, así como el Departamento de Seguridad Nacional y el Centro de Ciencia y Tecnología de Excelencia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Gateway Client</dc:creator>
  <cp:lastModifiedBy>ejordan</cp:lastModifiedBy>
  <cp:revision>448</cp:revision>
  <cp:lastPrinted>1601-01-01T00:00:00Z</cp:lastPrinted>
  <dcterms:created xsi:type="dcterms:W3CDTF">2003-10-07T15:50:12Z</dcterms:created>
  <dcterms:modified xsi:type="dcterms:W3CDTF">2011-08-04T13:45:40Z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