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ppt/notesSlides/notesSlide62.xml" ContentType="application/vnd.openxmlformats-officedocument.presentationml.notesSlide+xml"/>
  <Override PartName="/docProps/app.xml" ContentType="application/vnd.openxmlformats-officedocument.extended-properties+xml"/>
  <Default Extension="WAV" ContentType="audio/wav"/>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4"/>
  </p:notesMasterIdLst>
  <p:sldIdLst>
    <p:sldId id="256" r:id="rId2"/>
    <p:sldId id="268" r:id="rId3"/>
    <p:sldId id="315" r:id="rId4"/>
    <p:sldId id="278" r:id="rId5"/>
    <p:sldId id="288" r:id="rId6"/>
    <p:sldId id="310" r:id="rId7"/>
    <p:sldId id="309" r:id="rId8"/>
    <p:sldId id="312" r:id="rId9"/>
    <p:sldId id="311" r:id="rId10"/>
    <p:sldId id="313" r:id="rId11"/>
    <p:sldId id="305" r:id="rId12"/>
    <p:sldId id="306" r:id="rId13"/>
    <p:sldId id="307" r:id="rId14"/>
    <p:sldId id="308" r:id="rId15"/>
    <p:sldId id="316" r:id="rId16"/>
    <p:sldId id="279" r:id="rId17"/>
    <p:sldId id="327" r:id="rId18"/>
    <p:sldId id="328" r:id="rId19"/>
    <p:sldId id="329" r:id="rId20"/>
    <p:sldId id="330" r:id="rId21"/>
    <p:sldId id="331" r:id="rId22"/>
    <p:sldId id="332" r:id="rId23"/>
    <p:sldId id="333" r:id="rId24"/>
    <p:sldId id="334" r:id="rId25"/>
    <p:sldId id="317" r:id="rId26"/>
    <p:sldId id="258" r:id="rId27"/>
    <p:sldId id="265" r:id="rId28"/>
    <p:sldId id="274" r:id="rId29"/>
    <p:sldId id="297" r:id="rId30"/>
    <p:sldId id="298" r:id="rId31"/>
    <p:sldId id="260" r:id="rId32"/>
    <p:sldId id="261" r:id="rId33"/>
    <p:sldId id="262" r:id="rId34"/>
    <p:sldId id="259" r:id="rId35"/>
    <p:sldId id="263" r:id="rId36"/>
    <p:sldId id="264" r:id="rId37"/>
    <p:sldId id="269" r:id="rId38"/>
    <p:sldId id="299" r:id="rId39"/>
    <p:sldId id="272" r:id="rId40"/>
    <p:sldId id="271" r:id="rId41"/>
    <p:sldId id="273" r:id="rId42"/>
    <p:sldId id="275" r:id="rId43"/>
    <p:sldId id="276" r:id="rId44"/>
    <p:sldId id="277" r:id="rId45"/>
    <p:sldId id="267" r:id="rId46"/>
    <p:sldId id="318" r:id="rId47"/>
    <p:sldId id="282" r:id="rId48"/>
    <p:sldId id="284" r:id="rId49"/>
    <p:sldId id="285" r:id="rId50"/>
    <p:sldId id="286" r:id="rId51"/>
    <p:sldId id="289" r:id="rId52"/>
    <p:sldId id="290" r:id="rId53"/>
    <p:sldId id="291" r:id="rId54"/>
    <p:sldId id="292" r:id="rId55"/>
    <p:sldId id="293" r:id="rId56"/>
    <p:sldId id="300" r:id="rId57"/>
    <p:sldId id="281" r:id="rId58"/>
    <p:sldId id="301" r:id="rId59"/>
    <p:sldId id="302" r:id="rId60"/>
    <p:sldId id="314" r:id="rId61"/>
    <p:sldId id="325" r:id="rId62"/>
    <p:sldId id="326" r:id="rId63"/>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evin Lager" initials="kjl" lastIdx="38" clrIdx="0"/>
  <p:cmAuthor id="1" name="ejordan" initials="e" lastIdx="10" clrIdx="1"/>
  <p:cmAuthor id="2" name="rbruno" initials="RB" lastIdx="15"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FF99"/>
    <a:srgbClr val="FF0000"/>
    <a:srgbClr val="6161FF"/>
    <a:srgbClr val="8181FF"/>
    <a:srgbClr val="FF9933"/>
    <a:srgbClr val="FFFF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064" autoAdjust="0"/>
    <p:restoredTop sz="72437" autoAdjust="0"/>
  </p:normalViewPr>
  <p:slideViewPr>
    <p:cSldViewPr>
      <p:cViewPr varScale="1">
        <p:scale>
          <a:sx n="74" d="100"/>
          <a:sy n="74" d="100"/>
        </p:scale>
        <p:origin x="-69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a:defRPr sz="1300">
                <a:cs typeface="+mn-cs"/>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6661" tIns="48331" rIns="96661" bIns="48331" rtlCol="0"/>
          <a:lstStyle>
            <a:lvl1pPr algn="r">
              <a:defRPr sz="1300" smtClean="0">
                <a:cs typeface="+mn-cs"/>
              </a:defRPr>
            </a:lvl1pPr>
          </a:lstStyle>
          <a:p>
            <a:pPr>
              <a:defRPr/>
            </a:pPr>
            <a:fld id="{A5FA71C8-5BB5-4514-B718-81E42A6CC796}" type="datetimeFigureOut">
              <a:rPr lang="en-US"/>
              <a:pPr>
                <a:defRPr/>
              </a:pPr>
              <a:t>8/4/2011</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6661" tIns="48331" rIns="96661" bIns="48331"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120188"/>
            <a:ext cx="3170238" cy="479425"/>
          </a:xfrm>
          <a:prstGeom prst="rect">
            <a:avLst/>
          </a:prstGeom>
        </p:spPr>
        <p:txBody>
          <a:bodyPr vert="horz" lIns="96661" tIns="48331" rIns="96661" bIns="48331" rtlCol="0" anchor="b"/>
          <a:lstStyle>
            <a:lvl1pPr algn="l">
              <a:defRPr sz="1300">
                <a:cs typeface="+mn-cs"/>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6661" tIns="48331" rIns="96661" bIns="48331" rtlCol="0" anchor="b"/>
          <a:lstStyle>
            <a:lvl1pPr algn="r">
              <a:defRPr sz="1300" smtClean="0">
                <a:cs typeface="+mn-cs"/>
              </a:defRPr>
            </a:lvl1pPr>
          </a:lstStyle>
          <a:p>
            <a:pPr>
              <a:defRPr/>
            </a:pPr>
            <a:fld id="{FA65EB1F-7018-40E5-9388-739D3C23C964}" type="slidenum">
              <a:rPr lang="en-US"/>
              <a:pPr>
                <a:defRPr/>
              </a:pPr>
              <a:t>‹#›</a:t>
            </a:fld>
            <a:endParaRPr lang="en-US"/>
          </a:p>
        </p:txBody>
      </p:sp>
    </p:spTree>
    <p:extLst>
      <p:ext uri="{BB962C8B-B14F-4D97-AF65-F5344CB8AC3E}">
        <p14:creationId xmlns:p14="http://schemas.microsoft.com/office/powerpoint/2010/main" xmlns="" val="329873670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Since the terrorist attack of 9-11 the world has changed. Now more than ever, today’s farm workers play a key role in producing, defending, and protecting our food supply. Key steps for employees in the parlor to create a line of defense for the milk supply while performing their regular duties follow. </a:t>
            </a:r>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But</a:t>
            </a:r>
            <a:r>
              <a:rPr lang="en-US" baseline="0" dirty="0" smtClean="0"/>
              <a:t> don’t let gloves give you a false sense of security. When you touch a pipe in the parlor you can still pick up dirt and “germs” on your gloved hand and transfer it to another object, such as a drying cloth, or the next cow you are milking unless you wash your hands thoroughly.</a:t>
            </a:r>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Step 2 is to Maintain Milking Equipment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Develop and follow a milking equipment check list. Vary the list depending upon parlor size, type of parlor, equipment installed, and number of cows milked. Some tasks such as sanitizing and washing the equipment will be done daily, while others will be weekly, monthly, quarterly, or annually.</a:t>
            </a:r>
          </a:p>
          <a:p>
            <a:r>
              <a:rPr lang="en-US" sz="1200" kern="1200" dirty="0" smtClean="0">
                <a:solidFill>
                  <a:schemeClr val="tx1"/>
                </a:solidFill>
                <a:latin typeface="+mn-lt"/>
                <a:ea typeface="+mn-ea"/>
                <a:cs typeface="+mn-cs"/>
              </a:rPr>
              <a:t>Replace rubber and plastic parts regularly based on manufacturer’s recommendations and specifications, even if they don’t look “worn out”. Notify a supervisor if equipment needs repair.</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Step 3 is to dip all teats after milking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Apply a teat dip to each and every teat immediately after removing the milking claw.  Cover the entire teat.  Dipping results in more complete coverage and is preferred to other methods. </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The 4</a:t>
            </a:r>
            <a:r>
              <a:rPr lang="en-US" sz="1200" b="1" kern="1200" baseline="30000" dirty="0" smtClean="0">
                <a:solidFill>
                  <a:schemeClr val="tx1"/>
                </a:solidFill>
                <a:latin typeface="+mn-lt"/>
                <a:ea typeface="+mn-ea"/>
                <a:cs typeface="+mn-cs"/>
              </a:rPr>
              <a:t>th</a:t>
            </a:r>
            <a:r>
              <a:rPr lang="en-US" sz="1200" b="1" kern="1200" dirty="0" smtClean="0">
                <a:solidFill>
                  <a:schemeClr val="tx1"/>
                </a:solidFill>
                <a:latin typeface="+mn-lt"/>
                <a:ea typeface="+mn-ea"/>
                <a:cs typeface="+mn-cs"/>
              </a:rPr>
              <a:t> step is to treat all cows with mastitis</a:t>
            </a:r>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Identify cows with mastitis.</a:t>
            </a:r>
            <a:r>
              <a:rPr lang="en-US" sz="1200" kern="1200" baseline="0" dirty="0" smtClean="0">
                <a:solidFill>
                  <a:schemeClr val="tx1"/>
                </a:solidFill>
                <a:latin typeface="+mn-lt"/>
                <a:ea typeface="+mn-ea"/>
                <a:cs typeface="+mn-cs"/>
              </a:rPr>
              <a:t>  Some signs of mastitis include: painful swelling of one or more quarters; off grade, watery, or bloody milk; and uneven milk out.  Do NOT put milk from cows with mastitis</a:t>
            </a:r>
            <a:r>
              <a:rPr lang="en-US" sz="1200" kern="1200" dirty="0" smtClean="0">
                <a:solidFill>
                  <a:schemeClr val="tx1"/>
                </a:solidFill>
                <a:latin typeface="+mn-lt"/>
                <a:ea typeface="+mn-ea"/>
                <a:cs typeface="+mn-cs"/>
              </a:rPr>
              <a:t> into the main tank. When a cow has mastitis, follow farm treatment protocols.  </a:t>
            </a:r>
          </a:p>
          <a:p>
            <a:r>
              <a:rPr lang="en-US" sz="1200" i="1" kern="1200" dirty="0" smtClean="0">
                <a:solidFill>
                  <a:schemeClr val="tx1"/>
                </a:solidFill>
                <a:latin typeface="+mn-lt"/>
                <a:ea typeface="+mn-ea"/>
                <a:cs typeface="+mn-cs"/>
              </a:rPr>
              <a:t>Always mark the cow that has been treated with antibiotics. </a:t>
            </a:r>
            <a:r>
              <a:rPr lang="en-US" sz="1200" kern="1200" dirty="0" smtClean="0">
                <a:solidFill>
                  <a:schemeClr val="tx1"/>
                </a:solidFill>
                <a:latin typeface="+mn-lt"/>
                <a:ea typeface="+mn-ea"/>
                <a:cs typeface="+mn-cs"/>
              </a:rPr>
              <a:t>Treat every quarter of every cow at dry off according to farm protocols.  Never stop mastitis therapies before the prescribed treatment period is complete. Record the treatments and the withdrawal times for meat and milk.</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Step 5</a:t>
            </a:r>
            <a:r>
              <a:rPr lang="en-US" sz="1200" b="1" kern="1200" baseline="0" dirty="0" smtClean="0">
                <a:solidFill>
                  <a:schemeClr val="tx1"/>
                </a:solidFill>
                <a:latin typeface="+mn-lt"/>
                <a:ea typeface="+mn-ea"/>
                <a:cs typeface="+mn-cs"/>
              </a:rPr>
              <a:t> is to</a:t>
            </a:r>
            <a:r>
              <a:rPr lang="en-US" sz="1200" b="1" kern="1200" dirty="0" smtClean="0">
                <a:solidFill>
                  <a:schemeClr val="tx1"/>
                </a:solidFill>
                <a:latin typeface="+mn-lt"/>
                <a:ea typeface="+mn-ea"/>
                <a:cs typeface="+mn-cs"/>
              </a:rPr>
              <a:t> cull chronic mastitis cows.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Each dairy farm manager or owner sets farm specific guidelines for identifying cows that have chronic mastitis.  If you see a problem cow in the parlor</a:t>
            </a:r>
            <a:r>
              <a:rPr lang="en-US" sz="1200" kern="1200" baseline="0" dirty="0" smtClean="0">
                <a:solidFill>
                  <a:schemeClr val="tx1"/>
                </a:solidFill>
                <a:latin typeface="+mn-lt"/>
                <a:ea typeface="+mn-ea"/>
                <a:cs typeface="+mn-cs"/>
              </a:rPr>
              <a:t> that hasn’t made the list to cull yet, tell your manager about her and her problem.  </a:t>
            </a:r>
            <a:r>
              <a:rPr lang="en-US" sz="1200" kern="1200" dirty="0" smtClean="0">
                <a:solidFill>
                  <a:schemeClr val="tx1"/>
                </a:solidFill>
                <a:latin typeface="+mn-lt"/>
                <a:ea typeface="+mn-ea"/>
                <a:cs typeface="+mn-cs"/>
              </a:rPr>
              <a:t>Review treatment records to insure that meat withdrawal times have been followed prior to sales. </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second overall goal is to take excellent</a:t>
            </a:r>
            <a:r>
              <a:rPr lang="en-US" baseline="0" dirty="0" smtClean="0"/>
              <a:t> care of the cows and identify when a cow is sick.  </a:t>
            </a:r>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Whenever employees move cattle, slow and easy works best.  Take time to look for abnormalities in behavior and appearance when moving the cows to and from the milking parlor. Once in the parlor, identify cows with mastitis, an inflammation of the udder usually caused by a microorganism. When stripping out foremilk, look for clots or any change in milk appearance.  Also, when handling the udder feel for hard spots or “hot” spots that may indicate an infection.  Check to see if all quarters have milked out evenly.  If not, examine the quarter with residual milk for mastitis.  Again do NOT put milk from cows with mastitis into the bulk tank.</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When checking a herd, you should always watch for symptoms beyond what you are used to seeing</a:t>
            </a:r>
            <a:r>
              <a:rPr lang="en-US" baseline="0" dirty="0" smtClean="0"/>
              <a:t> each day. </a:t>
            </a:r>
            <a:r>
              <a:rPr lang="en-US" sz="1200" kern="1200" dirty="0" smtClean="0">
                <a:solidFill>
                  <a:schemeClr val="tx1"/>
                </a:solidFill>
                <a:latin typeface="+mn-lt"/>
                <a:ea typeface="+mn-ea"/>
                <a:cs typeface="+mn-cs"/>
              </a:rPr>
              <a:t>Are there lame cows? Are some cows slow to come to the parlor or leave? Do you see lesions or blisters on the teats, udder, or mouth? Are the cows more restless in the milking parlor?  Tell the manager when something is wrong as all of these signs may indicate a herd health problem. Vaccinations protect cows against many common diseases. Early detection of any disease can prevent its spread and minimize the impact on the herd. </a:t>
            </a:r>
            <a:r>
              <a:rPr lang="en-US" baseline="0" dirty="0" smtClean="0"/>
              <a:t>Many dairy employees are immigrants and may travel out of the U.S.  In addition there is more and more international travel by citizens from around the globe.  This increases the potential to bring in foreign animal diseases.  One example of a foreign animal disease we don’t find in the U.S. is foot and mouth disease.  Early detection of any disease, including foreign animal diseases, can prevent its spread and minimizes the impact on the herd.  </a:t>
            </a:r>
            <a:endParaRPr lang="en-US" dirty="0"/>
          </a:p>
        </p:txBody>
      </p:sp>
      <p:sp>
        <p:nvSpPr>
          <p:cNvPr id="4" name="Slide Number Placeholder 3"/>
          <p:cNvSpPr>
            <a:spLocks noGrp="1"/>
          </p:cNvSpPr>
          <p:nvPr>
            <p:ph type="sldNum" sz="quarter" idx="10"/>
          </p:nvPr>
        </p:nvSpPr>
        <p:spPr/>
        <p:txBody>
          <a:bodyPr/>
          <a:lstStyle/>
          <a:p>
            <a:fld id="{D5CCC6FC-5C7D-4F1B-8A5F-CBE19B3B0216}"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Foot and Mouth Disease is caused by a virus.  It impacts cows, sheep, pigs, deer, and other cloven hoofed animals.  It is a very contagious virus.  Animals may have a fever and blister-like lesions on teats, tongue, lips, and between hooves.  Milk production decreases dramatically in dairy cows.</a:t>
            </a:r>
          </a:p>
          <a:p>
            <a:endParaRPr lang="en-US" dirty="0"/>
          </a:p>
        </p:txBody>
      </p:sp>
      <p:sp>
        <p:nvSpPr>
          <p:cNvPr id="4" name="Slide Number Placeholder 3"/>
          <p:cNvSpPr>
            <a:spLocks noGrp="1"/>
          </p:cNvSpPr>
          <p:nvPr>
            <p:ph type="sldNum" sz="quarter" idx="10"/>
          </p:nvPr>
        </p:nvSpPr>
        <p:spPr/>
        <p:txBody>
          <a:bodyPr/>
          <a:lstStyle/>
          <a:p>
            <a:fld id="{D5CCC6FC-5C7D-4F1B-8A5F-CBE19B3B0216}"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Foot and Mouth Disease was last reported in the United States in 1929, Canada in 1952, and Mexico in 1954.  It is still found in South America and parts of Asia, Europe, and Africa.</a:t>
            </a:r>
          </a:p>
          <a:p>
            <a:r>
              <a:rPr lang="en-US" sz="1200" kern="1200" dirty="0" smtClean="0">
                <a:solidFill>
                  <a:schemeClr val="tx1"/>
                </a:solidFill>
                <a:latin typeface="+mn-lt"/>
                <a:ea typeface="+mn-ea"/>
                <a:cs typeface="+mn-cs"/>
              </a:rPr>
              <a:t>Everyone in agriculture as well as our border security must work together to prevent the reintroduction of Foot and Mouth Disease.  </a:t>
            </a:r>
          </a:p>
          <a:p>
            <a:endParaRPr lang="en-US" dirty="0"/>
          </a:p>
        </p:txBody>
      </p:sp>
      <p:sp>
        <p:nvSpPr>
          <p:cNvPr id="4" name="Slide Number Placeholder 3"/>
          <p:cNvSpPr>
            <a:spLocks noGrp="1"/>
          </p:cNvSpPr>
          <p:nvPr>
            <p:ph type="sldNum" sz="quarter" idx="10"/>
          </p:nvPr>
        </p:nvSpPr>
        <p:spPr/>
        <p:txBody>
          <a:bodyPr/>
          <a:lstStyle/>
          <a:p>
            <a:fld id="{D5CCC6FC-5C7D-4F1B-8A5F-CBE19B3B0216}"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When everyone in the milking parlor works together they can achieve four goals to provide a safe, abundant milk supply for consumers. Those goals include:</a:t>
            </a:r>
          </a:p>
          <a:p>
            <a:pPr lvl="0"/>
            <a:r>
              <a:rPr lang="en-US" sz="1200" kern="1200" dirty="0" smtClean="0">
                <a:solidFill>
                  <a:schemeClr val="tx1"/>
                </a:solidFill>
                <a:latin typeface="+mn-lt"/>
                <a:ea typeface="+mn-ea"/>
                <a:cs typeface="+mn-cs"/>
              </a:rPr>
              <a:t>Harvest the highest quality product possible.</a:t>
            </a:r>
          </a:p>
          <a:p>
            <a:pPr lvl="0"/>
            <a:r>
              <a:rPr lang="en-US" sz="1200" kern="1200" dirty="0" smtClean="0">
                <a:solidFill>
                  <a:schemeClr val="tx1"/>
                </a:solidFill>
                <a:latin typeface="+mn-lt"/>
                <a:ea typeface="+mn-ea"/>
                <a:cs typeface="+mn-cs"/>
              </a:rPr>
              <a:t>Take good care of the cows and identify when they are sick.</a:t>
            </a:r>
          </a:p>
          <a:p>
            <a:pPr lvl="0"/>
            <a:r>
              <a:rPr lang="en-US" sz="1200" kern="1200" dirty="0" smtClean="0">
                <a:solidFill>
                  <a:schemeClr val="tx1"/>
                </a:solidFill>
                <a:latin typeface="+mn-lt"/>
                <a:ea typeface="+mn-ea"/>
                <a:cs typeface="+mn-cs"/>
              </a:rPr>
              <a:t>Produce meat and milk that is free of antibiotics.</a:t>
            </a:r>
          </a:p>
          <a:p>
            <a:pPr lvl="0"/>
            <a:r>
              <a:rPr lang="en-US" sz="1200" kern="1200" dirty="0" smtClean="0">
                <a:solidFill>
                  <a:schemeClr val="tx1"/>
                </a:solidFill>
                <a:latin typeface="+mn-lt"/>
                <a:ea typeface="+mn-ea"/>
                <a:cs typeface="+mn-cs"/>
              </a:rPr>
              <a:t>Ensure </a:t>
            </a:r>
            <a:r>
              <a:rPr lang="en-US" sz="1200" kern="1200" dirty="0" err="1" smtClean="0">
                <a:solidFill>
                  <a:schemeClr val="tx1"/>
                </a:solidFill>
                <a:latin typeface="+mn-lt"/>
                <a:ea typeface="+mn-ea"/>
                <a:cs typeface="+mn-cs"/>
              </a:rPr>
              <a:t>biosecurity</a:t>
            </a:r>
            <a:r>
              <a:rPr lang="en-US" sz="1200" kern="1200" dirty="0" smtClean="0">
                <a:solidFill>
                  <a:schemeClr val="tx1"/>
                </a:solidFill>
                <a:latin typeface="+mn-lt"/>
                <a:ea typeface="+mn-ea"/>
                <a:cs typeface="+mn-cs"/>
              </a:rPr>
              <a:t> on the farm to protect the herd, yourself and your family.</a:t>
            </a:r>
          </a:p>
          <a:p>
            <a:r>
              <a:rPr lang="en-US" sz="1200" kern="1200" dirty="0" smtClean="0">
                <a:solidFill>
                  <a:schemeClr val="tx1"/>
                </a:solidFill>
                <a:latin typeface="+mn-lt"/>
                <a:ea typeface="+mn-ea"/>
                <a:cs typeface="+mn-cs"/>
              </a:rPr>
              <a:t>To attain these goals takes pride and attention to detail. The process creates a layer of security for our agriculture products beyond what law enforcement can provide.</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Although the United Kingdom had been free of FMD for a number of years, in 2001 a major outbreak occurred there.  In all, 6 million animals were slaughtered at an estimated cost of 17 billion dollars before the country was declared FMD free again. </a:t>
            </a:r>
          </a:p>
          <a:p>
            <a:endParaRPr lang="en-US" dirty="0"/>
          </a:p>
        </p:txBody>
      </p:sp>
      <p:sp>
        <p:nvSpPr>
          <p:cNvPr id="4" name="Slide Number Placeholder 3"/>
          <p:cNvSpPr>
            <a:spLocks noGrp="1"/>
          </p:cNvSpPr>
          <p:nvPr>
            <p:ph type="sldNum" sz="quarter" idx="10"/>
          </p:nvPr>
        </p:nvSpPr>
        <p:spPr/>
        <p:txBody>
          <a:bodyPr/>
          <a:lstStyle/>
          <a:p>
            <a:fld id="{D5CCC6FC-5C7D-4F1B-8A5F-CBE19B3B0216}"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tremendous losses resulted because the disease is very contagious so many animals were affected.  Currently eradication programs are based on slaughter and destroying carcasses.  In addition, the United Kingdom lost their markets both nationally, because people reduced meat consumption even though FMD doesn’t cause disease in humans, and internationally because other countries banned</a:t>
            </a:r>
            <a:r>
              <a:rPr lang="en-US" sz="1200" kern="1200" baseline="0" dirty="0" smtClean="0">
                <a:solidFill>
                  <a:schemeClr val="tx1"/>
                </a:solidFill>
                <a:latin typeface="+mn-lt"/>
                <a:ea typeface="+mn-ea"/>
                <a:cs typeface="+mn-cs"/>
              </a:rPr>
              <a:t> importation of meat or milk from the United Kingdom to protect their</a:t>
            </a:r>
            <a:r>
              <a:rPr lang="en-US" sz="1200" kern="1200" dirty="0" smtClean="0">
                <a:solidFill>
                  <a:schemeClr val="tx1"/>
                </a:solidFill>
                <a:latin typeface="+mn-lt"/>
                <a:ea typeface="+mn-ea"/>
                <a:cs typeface="+mn-cs"/>
              </a:rPr>
              <a:t> livestock. </a:t>
            </a:r>
            <a:endParaRPr lang="en-US" dirty="0"/>
          </a:p>
        </p:txBody>
      </p:sp>
      <p:sp>
        <p:nvSpPr>
          <p:cNvPr id="4" name="Slide Number Placeholder 3"/>
          <p:cNvSpPr>
            <a:spLocks noGrp="1"/>
          </p:cNvSpPr>
          <p:nvPr>
            <p:ph type="sldNum" sz="quarter" idx="10"/>
          </p:nvPr>
        </p:nvSpPr>
        <p:spPr/>
        <p:txBody>
          <a:bodyPr/>
          <a:lstStyle/>
          <a:p>
            <a:fld id="{D5CCC6FC-5C7D-4F1B-8A5F-CBE19B3B0216}"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We must always look for signs of disease in our animals. When you are out in the herd visually evaluating an udder, consider whether the abnormal signs are mastitis,</a:t>
            </a:r>
            <a:r>
              <a:rPr lang="en-US" sz="1200" kern="1200" baseline="0" dirty="0" smtClean="0">
                <a:solidFill>
                  <a:schemeClr val="tx1"/>
                </a:solidFill>
                <a:latin typeface="+mn-lt"/>
                <a:ea typeface="+mn-ea"/>
                <a:cs typeface="+mn-cs"/>
              </a:rPr>
              <a:t> from trauma, or something you don’t recognize.  If there are unusual lesions on the teat, is it frost bite or something you don’t recognize?</a:t>
            </a:r>
            <a:r>
              <a:rPr lang="en-US" sz="1200" kern="1200" dirty="0" smtClean="0">
                <a:solidFill>
                  <a:schemeClr val="tx1"/>
                </a:solidFill>
                <a:latin typeface="+mn-lt"/>
                <a:ea typeface="+mn-ea"/>
                <a:cs typeface="+mn-cs"/>
              </a:rPr>
              <a:t> Early identification is the key to preventing the spread of any disease,</a:t>
            </a:r>
            <a:r>
              <a:rPr lang="en-US" sz="1200" kern="1200" baseline="0" dirty="0" smtClean="0">
                <a:solidFill>
                  <a:schemeClr val="tx1"/>
                </a:solidFill>
                <a:latin typeface="+mn-lt"/>
                <a:ea typeface="+mn-ea"/>
                <a:cs typeface="+mn-cs"/>
              </a:rPr>
              <a:t> whether it is an unusual foreign animal disease such as foot and mouth disease or a more common disease like BVD.</a:t>
            </a:r>
            <a:r>
              <a:rPr lang="en-US" sz="1200" kern="1200" dirty="0" smtClean="0">
                <a:solidFill>
                  <a:schemeClr val="tx1"/>
                </a:solidFill>
                <a:latin typeface="+mn-lt"/>
                <a:ea typeface="+mn-ea"/>
                <a:cs typeface="+mn-cs"/>
              </a:rPr>
              <a:t> Whenever there are unusual symptoms report them to the owner, manager, or veterinarian.</a:t>
            </a:r>
          </a:p>
          <a:p>
            <a:endParaRPr lang="en-US" dirty="0"/>
          </a:p>
        </p:txBody>
      </p:sp>
      <p:sp>
        <p:nvSpPr>
          <p:cNvPr id="4" name="Slide Number Placeholder 3"/>
          <p:cNvSpPr>
            <a:spLocks noGrp="1"/>
          </p:cNvSpPr>
          <p:nvPr>
            <p:ph type="sldNum" sz="quarter" idx="10"/>
          </p:nvPr>
        </p:nvSpPr>
        <p:spPr/>
        <p:txBody>
          <a:bodyPr/>
          <a:lstStyle/>
          <a:p>
            <a:fld id="{D5CCC6FC-5C7D-4F1B-8A5F-CBE19B3B0216}"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Whether</a:t>
            </a:r>
            <a:r>
              <a:rPr lang="en-US" baseline="0" dirty="0" smtClean="0"/>
              <a:t> working with the herd in the parlor or in pens, check the feet and legs.  Are the cows walking and standing normally or have a number of cows gotten “lame” and you see some lesions between the toes.  Whenever you see something you don’t recognize or have a lot of animals come down with something at once, report it immediately to the farm manager, owner, or veterinarian.</a:t>
            </a:r>
            <a:endParaRPr lang="en-US" dirty="0"/>
          </a:p>
        </p:txBody>
      </p:sp>
      <p:sp>
        <p:nvSpPr>
          <p:cNvPr id="4" name="Slide Number Placeholder 3"/>
          <p:cNvSpPr>
            <a:spLocks noGrp="1"/>
          </p:cNvSpPr>
          <p:nvPr>
            <p:ph type="sldNum" sz="quarter" idx="10"/>
          </p:nvPr>
        </p:nvSpPr>
        <p:spPr/>
        <p:txBody>
          <a:bodyPr/>
          <a:lstStyle/>
          <a:p>
            <a:fld id="{D5CCC6FC-5C7D-4F1B-8A5F-CBE19B3B0216}"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Foot and Mouth Disease can be confused with other diseases that we do have in this country such as vesicular </a:t>
            </a:r>
            <a:r>
              <a:rPr lang="en-US" sz="1200" kern="1200" dirty="0" err="1" smtClean="0">
                <a:solidFill>
                  <a:schemeClr val="tx1"/>
                </a:solidFill>
                <a:latin typeface="+mn-lt"/>
                <a:ea typeface="+mn-ea"/>
                <a:cs typeface="+mn-cs"/>
              </a:rPr>
              <a:t>stomatitis</a:t>
            </a:r>
            <a:r>
              <a:rPr lang="en-US" sz="1200" kern="1200" dirty="0" smtClean="0">
                <a:solidFill>
                  <a:schemeClr val="tx1"/>
                </a:solidFill>
                <a:latin typeface="+mn-lt"/>
                <a:ea typeface="+mn-ea"/>
                <a:cs typeface="+mn-cs"/>
              </a:rPr>
              <a:t>, bovine viral diarrhea, foot rot, or blue tongue.  Do NOT panic if you don’t recognize something, tell the owner, manager, or veterinarian so they can diagnose the problem. Again, early identification is the key to treating and preventing the spread of any disease.</a:t>
            </a:r>
          </a:p>
          <a:p>
            <a:endParaRPr lang="en-US" dirty="0"/>
          </a:p>
        </p:txBody>
      </p:sp>
      <p:sp>
        <p:nvSpPr>
          <p:cNvPr id="4" name="Slide Number Placeholder 3"/>
          <p:cNvSpPr>
            <a:spLocks noGrp="1"/>
          </p:cNvSpPr>
          <p:nvPr>
            <p:ph type="sldNum" sz="quarter" idx="10"/>
          </p:nvPr>
        </p:nvSpPr>
        <p:spPr/>
        <p:txBody>
          <a:bodyPr/>
          <a:lstStyle/>
          <a:p>
            <a:fld id="{D5CCC6FC-5C7D-4F1B-8A5F-CBE19B3B0216}"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third goal is to</a:t>
            </a:r>
            <a:r>
              <a:rPr lang="en-US" baseline="0" dirty="0" smtClean="0"/>
              <a:t> produce both meat and milk that is free of antibiotics.</a:t>
            </a:r>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An </a:t>
            </a:r>
            <a:r>
              <a:rPr lang="en-US" sz="1200" i="1" kern="1200" dirty="0" smtClean="0">
                <a:solidFill>
                  <a:schemeClr val="tx1"/>
                </a:solidFill>
                <a:latin typeface="+mn-lt"/>
                <a:ea typeface="+mn-ea"/>
                <a:cs typeface="+mn-cs"/>
              </a:rPr>
              <a:t>antibiotic</a:t>
            </a:r>
            <a:r>
              <a:rPr lang="en-US" sz="1200" kern="1200" dirty="0" smtClean="0">
                <a:solidFill>
                  <a:schemeClr val="tx1"/>
                </a:solidFill>
                <a:latin typeface="+mn-lt"/>
                <a:ea typeface="+mn-ea"/>
                <a:cs typeface="+mn-cs"/>
              </a:rPr>
              <a:t>  is a substance or compound that kills bacteria or inhibits their growth. Penicillin, a common antibiotic, was first discovered in 1928.  Other antibiotic discoveries have followed.  The therapeutic usage in food animals began shortly after their discovery. </a:t>
            </a:r>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Antibiotics are used both to treat and prevent diseases in food animals.  Approximately 87% of all antibiotics used in animals are for treatment of disease.  Antibiotics must be used prudently</a:t>
            </a:r>
            <a:r>
              <a:rPr lang="en-US" sz="1200" kern="1200" baseline="0" dirty="0" smtClean="0">
                <a:solidFill>
                  <a:schemeClr val="tx1"/>
                </a:solidFill>
                <a:latin typeface="+mn-lt"/>
                <a:ea typeface="+mn-ea"/>
                <a:cs typeface="+mn-cs"/>
              </a:rPr>
              <a:t> or their use may be restricted further.</a:t>
            </a:r>
            <a:endParaRPr lang="en-US" sz="1200" kern="1200" dirty="0" smtClean="0">
              <a:solidFill>
                <a:schemeClr val="tx1"/>
              </a:solidFill>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many different kinds of antibiotics or “tubes” used to treat cows.  Each has its own withdrawal period and recommended number of treatments.  Longer withdrawal periods are</a:t>
            </a:r>
            <a:r>
              <a:rPr lang="en-US" baseline="0" dirty="0" smtClean="0"/>
              <a:t> typical when the treatment is at the end of a cow’s lactation.</a:t>
            </a:r>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Whenever using an antibiotic to treat a cow for mastitis, at a minimum record the following information:</a:t>
            </a:r>
          </a:p>
          <a:p>
            <a:pPr lvl="0"/>
            <a:r>
              <a:rPr lang="en-US" sz="1200" kern="1200" dirty="0" smtClean="0">
                <a:solidFill>
                  <a:schemeClr val="tx1"/>
                </a:solidFill>
                <a:latin typeface="+mn-lt"/>
                <a:ea typeface="+mn-ea"/>
                <a:cs typeface="+mn-cs"/>
              </a:rPr>
              <a:t>Date, Cow ID, Quarter Infected, Diagnosis, Treatment, and Withdrawal time for meat and milk. Move the cow to a separate string or pen if possible to help make sure the milk from that cow is discarded until the withdrawal period is over.</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smtClean="0">
                <a:solidFill>
                  <a:schemeClr val="tx1"/>
                </a:solidFill>
                <a:latin typeface="+mn-lt"/>
                <a:ea typeface="+mn-ea"/>
                <a:cs typeface="+mn-cs"/>
              </a:rPr>
              <a:t>Our first Goal is to: Harvest the Highest Quality Product</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Records help a) identify new problems, b) assist the herd owner determine what may be the cause of an illness or disorder, c) provide information to evaluate whether treatments are working, d) track cows that need to be rechecked or withheld from the meat or milk supply.</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1" kern="1200" dirty="0" smtClean="0">
                <a:solidFill>
                  <a:schemeClr val="tx1"/>
                </a:solidFill>
                <a:latin typeface="+mn-lt"/>
                <a:ea typeface="+mn-ea"/>
                <a:cs typeface="+mn-cs"/>
              </a:rPr>
              <a:t>What’s the difference between an antibiotic </a:t>
            </a:r>
            <a:r>
              <a:rPr lang="en-US" sz="1200" b="1" i="1" u="sng" kern="1200" dirty="0" smtClean="0">
                <a:solidFill>
                  <a:schemeClr val="tx1"/>
                </a:solidFill>
                <a:latin typeface="+mn-lt"/>
                <a:ea typeface="+mn-ea"/>
                <a:cs typeface="+mn-cs"/>
              </a:rPr>
              <a:t>residue</a:t>
            </a:r>
            <a:r>
              <a:rPr lang="en-US" sz="1200" b="1" i="1" kern="1200" dirty="0" smtClean="0">
                <a:solidFill>
                  <a:schemeClr val="tx1"/>
                </a:solidFill>
                <a:latin typeface="+mn-lt"/>
                <a:ea typeface="+mn-ea"/>
                <a:cs typeface="+mn-cs"/>
              </a:rPr>
              <a:t> and antibiotic</a:t>
            </a:r>
            <a:r>
              <a:rPr lang="en-US" sz="1200" b="1" i="1" u="sng" kern="1200" dirty="0" smtClean="0">
                <a:solidFill>
                  <a:schemeClr val="tx1"/>
                </a:solidFill>
                <a:latin typeface="+mn-lt"/>
                <a:ea typeface="+mn-ea"/>
                <a:cs typeface="+mn-cs"/>
              </a:rPr>
              <a:t> resistance</a:t>
            </a:r>
            <a:r>
              <a:rPr lang="en-US" sz="1200" b="1" i="1"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An </a:t>
            </a:r>
            <a:r>
              <a:rPr lang="en-US" sz="1200" b="1" kern="1200" dirty="0" smtClean="0">
                <a:solidFill>
                  <a:schemeClr val="tx1"/>
                </a:solidFill>
                <a:latin typeface="+mn-lt"/>
                <a:ea typeface="+mn-ea"/>
                <a:cs typeface="+mn-cs"/>
              </a:rPr>
              <a:t>antibiotic residue </a:t>
            </a:r>
            <a:r>
              <a:rPr lang="en-US" sz="1200" kern="1200" dirty="0" smtClean="0">
                <a:solidFill>
                  <a:schemeClr val="tx1"/>
                </a:solidFill>
                <a:latin typeface="+mn-lt"/>
                <a:ea typeface="+mn-ea"/>
                <a:cs typeface="+mn-cs"/>
              </a:rPr>
              <a:t>is a detectable amount of antibiotics in either the meat, milk or both after using antibiotics to treat cows and calves with mastitis, pneumonia, </a:t>
            </a:r>
            <a:r>
              <a:rPr lang="en-US" sz="1200" kern="1200" dirty="0" err="1" smtClean="0">
                <a:solidFill>
                  <a:schemeClr val="tx1"/>
                </a:solidFill>
                <a:latin typeface="+mn-lt"/>
                <a:ea typeface="+mn-ea"/>
                <a:cs typeface="+mn-cs"/>
              </a:rPr>
              <a:t>metritis</a:t>
            </a:r>
            <a:r>
              <a:rPr lang="en-US" sz="1200" kern="1200" dirty="0" smtClean="0">
                <a:solidFill>
                  <a:schemeClr val="tx1"/>
                </a:solidFill>
                <a:latin typeface="+mn-lt"/>
                <a:ea typeface="+mn-ea"/>
                <a:cs typeface="+mn-cs"/>
              </a:rPr>
              <a:t>, diarrhea or other diseases.</a:t>
            </a:r>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Antibiotic resistance </a:t>
            </a:r>
            <a:r>
              <a:rPr lang="en-US" sz="1200" kern="1200" dirty="0" smtClean="0">
                <a:solidFill>
                  <a:schemeClr val="tx1"/>
                </a:solidFill>
                <a:latin typeface="+mn-lt"/>
                <a:ea typeface="+mn-ea"/>
                <a:cs typeface="+mn-cs"/>
              </a:rPr>
              <a:t>is when an antimicrobial substance, like an antibiotic, is no longer effective in killing or inhibiting the growth of bacteria that once was susceptible to it. </a:t>
            </a:r>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Antibiotic resistance has been one of the main issues since the discovery of antibiotics.  The first report of antibiotic resistance was the result of indiscriminate use reported in 1946. </a:t>
            </a:r>
          </a:p>
          <a:p>
            <a:r>
              <a:rPr lang="en-US" sz="1200" kern="1200" dirty="0" smtClean="0">
                <a:solidFill>
                  <a:schemeClr val="tx1"/>
                </a:solidFill>
                <a:latin typeface="+mn-lt"/>
                <a:ea typeface="+mn-ea"/>
                <a:cs typeface="+mn-cs"/>
              </a:rPr>
              <a:t>There are several concerns with antibiotic use.   </a:t>
            </a:r>
          </a:p>
          <a:p>
            <a:pPr lvl="0"/>
            <a:r>
              <a:rPr lang="en-US" sz="1200" kern="1200" dirty="0" smtClean="0">
                <a:solidFill>
                  <a:schemeClr val="tx1"/>
                </a:solidFill>
                <a:latin typeface="+mn-lt"/>
                <a:ea typeface="+mn-ea"/>
                <a:cs typeface="+mn-cs"/>
              </a:rPr>
              <a:t>First,</a:t>
            </a:r>
            <a:r>
              <a:rPr lang="en-US" sz="1200" kern="1200" baseline="0" dirty="0" smtClean="0">
                <a:solidFill>
                  <a:schemeClr val="tx1"/>
                </a:solidFill>
                <a:latin typeface="+mn-lt"/>
                <a:ea typeface="+mn-ea"/>
                <a:cs typeface="+mn-cs"/>
              </a:rPr>
              <a:t> f</a:t>
            </a:r>
            <a:r>
              <a:rPr lang="en-US" sz="1200" kern="1200" dirty="0" smtClean="0">
                <a:solidFill>
                  <a:schemeClr val="tx1"/>
                </a:solidFill>
                <a:latin typeface="+mn-lt"/>
                <a:ea typeface="+mn-ea"/>
                <a:cs typeface="+mn-cs"/>
              </a:rPr>
              <a:t>ood safety – Is there an antibiotic residue in milk, meat, eggs, etc. Some people have an allergic reaction to antibiotics.</a:t>
            </a:r>
          </a:p>
          <a:p>
            <a:pPr lvl="0"/>
            <a:r>
              <a:rPr lang="en-US" sz="1200" kern="1200" dirty="0" smtClean="0">
                <a:solidFill>
                  <a:schemeClr val="tx1"/>
                </a:solidFill>
                <a:latin typeface="+mn-lt"/>
                <a:ea typeface="+mn-ea"/>
                <a:cs typeface="+mn-cs"/>
              </a:rPr>
              <a:t>Second, public perception that many bacteria that cause illness in humans are becoming resistant to antibiotics.</a:t>
            </a:r>
          </a:p>
          <a:p>
            <a:pPr lvl="0"/>
            <a:r>
              <a:rPr lang="en-US" sz="1200" kern="1200" dirty="0" smtClean="0">
                <a:solidFill>
                  <a:schemeClr val="tx1"/>
                </a:solidFill>
                <a:latin typeface="+mn-lt"/>
                <a:ea typeface="+mn-ea"/>
                <a:cs typeface="+mn-cs"/>
              </a:rPr>
              <a:t>Finally there is concern that antibiotics used on livestock have created part of the resistance problem.</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i="1" kern="1200" dirty="0" smtClean="0">
                <a:solidFill>
                  <a:schemeClr val="tx1"/>
                </a:solidFill>
                <a:latin typeface="+mn-lt"/>
                <a:ea typeface="+mn-ea"/>
                <a:cs typeface="+mn-cs"/>
              </a:rPr>
              <a:t>What are the consequences of residues in meat or milk? </a:t>
            </a:r>
            <a:r>
              <a:rPr lang="en-US" sz="1200" kern="1200" dirty="0" smtClean="0">
                <a:solidFill>
                  <a:schemeClr val="tx1"/>
                </a:solidFill>
                <a:latin typeface="+mn-lt"/>
                <a:ea typeface="+mn-ea"/>
                <a:cs typeface="+mn-cs"/>
              </a:rPr>
              <a:t>At the slaughter plant a carcass is condemned and discarded.  If a milk tank tests positive for an antibiotic residue the milk is discarded. Either way the producer does not get paid.  The violation is reported to USDA or FDA. For meat residues, there is a residue violator list posted on the web. Producers may lose their ability to sell milk or cows for beef depending upon the number of violations and the antibiotics identified.</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During 2009, over 99.9% of all milk tanker trucks were negative for antibiotics. On the meat side, the results aren’t acceptable either. The total number of animals slaughtered was not reported by FSIS; however over half of the cattle found in violation during one week in 2010 were from dairy cows. In addition, veal calves had over a third of the animals on the positive residue list that week.  </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Your job is to reduce the risk of residues. </a:t>
            </a:r>
            <a:r>
              <a:rPr lang="en-US" sz="1200" kern="1200" dirty="0" smtClean="0">
                <a:solidFill>
                  <a:schemeClr val="tx1"/>
                </a:solidFill>
                <a:latin typeface="+mn-lt"/>
                <a:ea typeface="+mn-ea"/>
                <a:cs typeface="+mn-cs"/>
              </a:rPr>
              <a:t>When treating an animal read and follow directions on the label or from the farm veterinarian. Record the treatment. </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If any antibiotics are used in treatments…Mark the cow, follow discard protocols for milk, and </a:t>
            </a:r>
          </a:p>
          <a:p>
            <a:pPr lvl="0"/>
            <a:r>
              <a:rPr lang="en-US" sz="1200" kern="1200" dirty="0" smtClean="0">
                <a:solidFill>
                  <a:schemeClr val="tx1"/>
                </a:solidFill>
                <a:latin typeface="+mn-lt"/>
                <a:ea typeface="+mn-ea"/>
                <a:cs typeface="+mn-cs"/>
              </a:rPr>
              <a:t>note the MEAT withdrawal time. </a:t>
            </a:r>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i="1" kern="1200" dirty="0" smtClean="0">
                <a:solidFill>
                  <a:schemeClr val="tx1"/>
                </a:solidFill>
                <a:latin typeface="+mn-lt"/>
                <a:ea typeface="+mn-ea"/>
                <a:cs typeface="+mn-cs"/>
              </a:rPr>
              <a:t>Remember there are two “withdrawal” times - </a:t>
            </a:r>
            <a:r>
              <a:rPr lang="en-US" sz="1200" kern="1200" dirty="0" smtClean="0">
                <a:solidFill>
                  <a:schemeClr val="tx1"/>
                </a:solidFill>
                <a:latin typeface="+mn-lt"/>
                <a:ea typeface="+mn-ea"/>
                <a:cs typeface="+mn-cs"/>
              </a:rPr>
              <a:t>one for</a:t>
            </a:r>
            <a:r>
              <a:rPr lang="en-US" sz="1200" b="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milk and one for meat. They may be</a:t>
            </a:r>
            <a:r>
              <a:rPr lang="en-US" sz="1200" kern="1200" baseline="0" dirty="0" smtClean="0">
                <a:solidFill>
                  <a:schemeClr val="tx1"/>
                </a:solidFill>
                <a:latin typeface="+mn-lt"/>
                <a:ea typeface="+mn-ea"/>
                <a:cs typeface="+mn-cs"/>
              </a:rPr>
              <a:t> different lengths.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Today we will review five steps to harvesting high quality products as recommended by NMC.  These include: 1) using proper, sanitary milking procedures, 2) maintaining the milking equipment, 3) dipping ALL teats after milking, 4) detecting</a:t>
            </a:r>
            <a:r>
              <a:rPr lang="en-US" sz="1200" kern="1200" baseline="0" dirty="0" smtClean="0">
                <a:solidFill>
                  <a:schemeClr val="tx1"/>
                </a:solidFill>
                <a:latin typeface="+mn-lt"/>
                <a:ea typeface="+mn-ea"/>
                <a:cs typeface="+mn-cs"/>
              </a:rPr>
              <a:t> and </a:t>
            </a:r>
            <a:r>
              <a:rPr lang="en-US" sz="1200" kern="1200" dirty="0" smtClean="0">
                <a:solidFill>
                  <a:schemeClr val="tx1"/>
                </a:solidFill>
                <a:latin typeface="+mn-lt"/>
                <a:ea typeface="+mn-ea"/>
                <a:cs typeface="+mn-cs"/>
              </a:rPr>
              <a:t>treating cows with mastitis, as needed, during lactation and at dry off, and 5) culling cows with chronic mastitis.</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Communication is the key to preventing residues. Communicate to and between employees, owners, and veterinarians. Label all antibiotics properly. </a:t>
            </a:r>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Store drugs properly in a clean, temperature controlled, location.  Maintain an accurate inventory.</a:t>
            </a:r>
            <a:r>
              <a:rPr lang="en-US" sz="1200" b="1" kern="1200" dirty="0" smtClean="0">
                <a:solidFill>
                  <a:schemeClr val="tx1"/>
                </a:solidFill>
                <a:latin typeface="+mn-lt"/>
                <a:ea typeface="+mn-ea"/>
                <a:cs typeface="+mn-cs"/>
              </a:rPr>
              <a:t>  </a:t>
            </a:r>
            <a:r>
              <a:rPr lang="en-US" sz="1200" b="0" kern="1200" dirty="0" smtClean="0">
                <a:solidFill>
                  <a:schemeClr val="tx1"/>
                </a:solidFill>
                <a:latin typeface="+mn-lt"/>
                <a:ea typeface="+mn-ea"/>
                <a:cs typeface="+mn-cs"/>
              </a:rPr>
              <a:t>Separate</a:t>
            </a:r>
            <a:r>
              <a:rPr lang="en-US" sz="1200" b="0" kern="1200" baseline="0" dirty="0" smtClean="0">
                <a:solidFill>
                  <a:schemeClr val="tx1"/>
                </a:solidFill>
                <a:latin typeface="+mn-lt"/>
                <a:ea typeface="+mn-ea"/>
                <a:cs typeface="+mn-cs"/>
              </a:rPr>
              <a:t> lactating and non-lactating animal medications.  Keep all drugs locked with only select individuals having the key.</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Your job is to reduce the potential for antibiotic resistance to form in microbes. </a:t>
            </a:r>
            <a:r>
              <a:rPr lang="en-US" sz="1200" kern="1200" dirty="0" smtClean="0">
                <a:solidFill>
                  <a:schemeClr val="tx1"/>
                </a:solidFill>
                <a:latin typeface="+mn-lt"/>
                <a:ea typeface="+mn-ea"/>
                <a:cs typeface="+mn-cs"/>
              </a:rPr>
              <a:t>Follow the directions for the amount of antibiotic to be used, the number of times to treat, the route of treatment, and the amount of time between treatments. If a cow doesn’t respond, follow farm policy developed with the herd veterinarian for further diagnosis or treatment.</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a:t>
            </a:r>
            <a:r>
              <a:rPr lang="en-US" baseline="0" dirty="0" smtClean="0"/>
              <a:t> people wonder if  resistant bacteria from animals automatically cause people harm. </a:t>
            </a:r>
            <a:r>
              <a:rPr lang="en-US" sz="1200" kern="1200" dirty="0" smtClean="0">
                <a:solidFill>
                  <a:schemeClr val="tx1"/>
                </a:solidFill>
                <a:latin typeface="+mn-lt"/>
                <a:ea typeface="+mn-ea"/>
                <a:cs typeface="+mn-cs"/>
              </a:rPr>
              <a:t>A cascade of events must occur for people to be harmed by resistant bacteria. </a:t>
            </a:r>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There are at least eight different events in the cascade that must occur for a person to be harmed by the resistant microbe. 1) The resistant bacteria must live and multiply in the animal; 2) The resistant bacteria must be taken off the farm; 3) After arriving at the processing plant, the resistant bacteria must survive the sanitation steps during harvesting of the meat or pasteurization of milk; 4) The resistant bacteria must still be alive when eaten or contacted by a person; 5) Once the resistant bacteria is eaten or comes in contact with the person it must be able to multiply and  cause some type of an illness; 6) The ill person must be so sick that they go to a doctor; 7) The doctor must then prescribe a similar antibiotic to the patient; and 8) Finally the patient must get worse or fail to recover. </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To conclude goal 3 regarding antibiotics. What we all want is to produce a healthy, wholesome product. Our goals, when using any medication, should include: a product, meat or milk, free of residues; preventing antimicrobial resistance; and meat that is free from injection sites that detracts from beef quality.</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fourth goal is to ensure </a:t>
            </a:r>
            <a:r>
              <a:rPr lang="en-US" dirty="0" err="1" smtClean="0"/>
              <a:t>biosecurity</a:t>
            </a:r>
            <a:r>
              <a:rPr lang="en-US" dirty="0" smtClean="0"/>
              <a:t> on the farm so that you protect</a:t>
            </a:r>
            <a:r>
              <a:rPr lang="en-US" baseline="0" dirty="0" smtClean="0"/>
              <a:t> not only the farm, but yourself and your family.</a:t>
            </a:r>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err="1" smtClean="0">
                <a:solidFill>
                  <a:schemeClr val="tx1"/>
                </a:solidFill>
                <a:latin typeface="+mn-lt"/>
                <a:ea typeface="+mn-ea"/>
                <a:cs typeface="+mn-cs"/>
              </a:rPr>
              <a:t>Biosecurity</a:t>
            </a:r>
            <a:r>
              <a:rPr lang="en-US" sz="1200" kern="1200" dirty="0" smtClean="0">
                <a:solidFill>
                  <a:schemeClr val="tx1"/>
                </a:solidFill>
                <a:latin typeface="+mn-lt"/>
                <a:ea typeface="+mn-ea"/>
                <a:cs typeface="+mn-cs"/>
              </a:rPr>
              <a:t> encompasses all the steps taken to prevent infectious diseases from affecting a herd of animals and the people who care for them.</a:t>
            </a:r>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On a dairy, workers prevent the spread of disease by keeping supplies and equipment clean and well maintained. There are many  steps you can take to protect the farm and animals as well as yourself and your family. Always</a:t>
            </a:r>
            <a:r>
              <a:rPr lang="en-US" sz="1200" kern="1200" baseline="0" dirty="0" smtClean="0">
                <a:solidFill>
                  <a:schemeClr val="tx1"/>
                </a:solidFill>
                <a:latin typeface="+mn-lt"/>
                <a:ea typeface="+mn-ea"/>
                <a:cs typeface="+mn-cs"/>
              </a:rPr>
              <a:t> keep equipment clean.</a:t>
            </a:r>
            <a:endParaRPr lang="en-US" sz="1200" kern="1200" dirty="0" smtClean="0">
              <a:solidFill>
                <a:schemeClr val="tx1"/>
              </a:solidFill>
              <a:latin typeface="+mn-lt"/>
              <a:ea typeface="+mn-ea"/>
              <a:cs typeface="+mn-cs"/>
            </a:endParaRPr>
          </a:p>
          <a:p>
            <a:pPr lvl="0"/>
            <a:r>
              <a:rPr lang="en-US" sz="1200" b="1" kern="1200" dirty="0" smtClean="0">
                <a:solidFill>
                  <a:schemeClr val="tx1"/>
                </a:solidFill>
                <a:latin typeface="+mn-lt"/>
                <a:ea typeface="+mn-ea"/>
                <a:cs typeface="+mn-cs"/>
              </a:rPr>
              <a:t>Use separate tractors and loaders for feed and manure.  </a:t>
            </a:r>
            <a:r>
              <a:rPr lang="en-US" sz="1200" kern="1200" dirty="0" smtClean="0">
                <a:solidFill>
                  <a:schemeClr val="tx1"/>
                </a:solidFill>
                <a:latin typeface="+mn-lt"/>
                <a:ea typeface="+mn-ea"/>
                <a:cs typeface="+mn-cs"/>
              </a:rPr>
              <a:t>Bacteria live in manure; therefore feed contamination occurs if the same equipment is used for both.  If possible, use separate equipment for young stock as well. </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smtClean="0">
                <a:solidFill>
                  <a:schemeClr val="tx1"/>
                </a:solidFill>
                <a:latin typeface="+mn-lt"/>
                <a:ea typeface="+mn-ea"/>
                <a:cs typeface="+mn-cs"/>
              </a:rPr>
              <a:t>Always wear clean clothes.  </a:t>
            </a:r>
            <a:r>
              <a:rPr lang="en-US" sz="1200" kern="1200" dirty="0" smtClean="0">
                <a:solidFill>
                  <a:schemeClr val="tx1"/>
                </a:solidFill>
                <a:latin typeface="+mn-lt"/>
                <a:ea typeface="+mn-ea"/>
                <a:cs typeface="+mn-cs"/>
              </a:rPr>
              <a:t>Wear clean clothes to work each day.  If you work for multiple employers, change between jobs.  Wash clothes in the hottest temperature possible and tumble dry.</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Although not always found written in farm protocols, workers must start with clean hands and wash their hands frequently during milking. At a minimum wash hands before milking, during milking when needed, before and after treating a cow for mastitis, before taking a milk sample to culture, prior to eating, and at the end of milking. It takes just 20 seconds to wash your hands correctly.</a:t>
            </a:r>
            <a:r>
              <a:rPr lang="en-US" sz="1200" kern="1200" baseline="0" dirty="0" smtClean="0">
                <a:solidFill>
                  <a:schemeClr val="tx1"/>
                </a:solidFill>
                <a:latin typeface="+mn-lt"/>
                <a:ea typeface="+mn-ea"/>
                <a:cs typeface="+mn-cs"/>
              </a:rPr>
              <a:t>  Time well spent to control the spread of germs.</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smtClean="0">
                <a:solidFill>
                  <a:schemeClr val="tx1"/>
                </a:solidFill>
                <a:latin typeface="+mn-lt"/>
                <a:ea typeface="+mn-ea"/>
                <a:cs typeface="+mn-cs"/>
              </a:rPr>
              <a:t>Check your boots.  </a:t>
            </a:r>
            <a:r>
              <a:rPr lang="en-US" sz="1200" kern="1200" dirty="0" smtClean="0">
                <a:solidFill>
                  <a:schemeClr val="tx1"/>
                </a:solidFill>
                <a:latin typeface="+mn-lt"/>
                <a:ea typeface="+mn-ea"/>
                <a:cs typeface="+mn-cs"/>
              </a:rPr>
              <a:t>Make sure there is NO dirt on your boots.  Clean and disinfect boots between pens, particularly after working in the “sick” pen.  Work with the youngest animals on a farm first and the “sick” pen last.  Wash your boots before you leave the farm.  Preferably own two pairs of boots, one for work and one for off-farm.</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smtClean="0">
                <a:solidFill>
                  <a:schemeClr val="tx1"/>
                </a:solidFill>
                <a:latin typeface="+mn-lt"/>
                <a:ea typeface="+mn-ea"/>
                <a:cs typeface="+mn-cs"/>
              </a:rPr>
              <a:t>Question visitors.  </a:t>
            </a:r>
            <a:r>
              <a:rPr lang="en-US" sz="1200" kern="1200" dirty="0" smtClean="0">
                <a:solidFill>
                  <a:schemeClr val="tx1"/>
                </a:solidFill>
                <a:latin typeface="+mn-lt"/>
                <a:ea typeface="+mn-ea"/>
                <a:cs typeface="+mn-cs"/>
              </a:rPr>
              <a:t>Ask visitors to report to the office or to the owner. Don’t assume people wandering around the farm should be there. Know farm protocols that restrict close contact or handling of animals by visitors.  Make sure visitors wear clean protective clothing and footwear when they enter </a:t>
            </a:r>
            <a:r>
              <a:rPr lang="en-US" sz="1200" kern="1200" smtClean="0">
                <a:solidFill>
                  <a:schemeClr val="tx1"/>
                </a:solidFill>
                <a:latin typeface="+mn-lt"/>
                <a:ea typeface="+mn-ea"/>
                <a:cs typeface="+mn-cs"/>
              </a:rPr>
              <a:t>the facilities. </a:t>
            </a:r>
            <a:r>
              <a:rPr lang="en-US" sz="1200" kern="1200" dirty="0" smtClean="0">
                <a:solidFill>
                  <a:schemeClr val="tx1"/>
                </a:solidFill>
                <a:latin typeface="+mn-lt"/>
                <a:ea typeface="+mn-ea"/>
                <a:cs typeface="+mn-cs"/>
              </a:rPr>
              <a:t>If you see someone you don’t recognize, TELL the boss. </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smtClean="0">
                <a:solidFill>
                  <a:schemeClr val="tx1"/>
                </a:solidFill>
                <a:latin typeface="+mn-lt"/>
                <a:ea typeface="+mn-ea"/>
                <a:cs typeface="+mn-cs"/>
              </a:rPr>
              <a:t>Lock gates and doors as directed. </a:t>
            </a:r>
            <a:r>
              <a:rPr lang="en-US" sz="1200" kern="1200" dirty="0" smtClean="0">
                <a:solidFill>
                  <a:schemeClr val="tx1"/>
                </a:solidFill>
                <a:latin typeface="+mn-lt"/>
                <a:ea typeface="+mn-ea"/>
                <a:cs typeface="+mn-cs"/>
              </a:rPr>
              <a:t>Keep drug storage areas locked to prevent theft and contamination of drugs. Develop a plan to secure bulk tanks</a:t>
            </a:r>
            <a:r>
              <a:rPr lang="en-US" sz="1200" b="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that allows haulers to pick up milk, but prevents outsiders from putting anything into the milk supply.  Discourage outsiders from accessing feed by using a perimeter fence.  Lock well houses to prevent water source contamination.  Secure hazardous chemicals to protect workers, children, pets and farm animals.</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smtClean="0">
                <a:solidFill>
                  <a:schemeClr val="tx1"/>
                </a:solidFill>
                <a:latin typeface="+mn-lt"/>
                <a:ea typeface="+mn-ea"/>
                <a:cs typeface="+mn-cs"/>
              </a:rPr>
              <a:t>Report anything out of the ordinary.  </a:t>
            </a:r>
            <a:r>
              <a:rPr lang="en-US" sz="1200" kern="1200" dirty="0" smtClean="0">
                <a:solidFill>
                  <a:schemeClr val="tx1"/>
                </a:solidFill>
                <a:latin typeface="+mn-lt"/>
                <a:ea typeface="+mn-ea"/>
                <a:cs typeface="+mn-cs"/>
              </a:rPr>
              <a:t>Follow farm procedures for reporting, treating and recording animals with mastitis, lameness or any other illness. Report suspicious activity of not only visitors, but other employees and service personnel.  For example, if a plane flies low over pens, notify your superior.  Note whether any spray comes in contact with the cows or feed storage areas.</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smtClean="0">
                <a:solidFill>
                  <a:schemeClr val="tx1"/>
                </a:solidFill>
                <a:latin typeface="+mn-lt"/>
                <a:ea typeface="+mn-ea"/>
                <a:cs typeface="+mn-cs"/>
              </a:rPr>
              <a:t>Clean and sanitize milking equipment.</a:t>
            </a:r>
            <a:r>
              <a:rPr lang="en-US" sz="1200" kern="1200" dirty="0" smtClean="0">
                <a:solidFill>
                  <a:schemeClr val="tx1"/>
                </a:solidFill>
                <a:latin typeface="+mn-lt"/>
                <a:ea typeface="+mn-ea"/>
                <a:cs typeface="+mn-cs"/>
              </a:rPr>
              <a:t> Follow the farm procedures to clean equipment before and after every milking. Sanitize the bulk tank after milk is picked up. Specific procedures vary for each farm and areas within a farm. Follow them. Keep children away from all cleaning compounds.  </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Other</a:t>
            </a:r>
            <a:r>
              <a:rPr lang="en-US" baseline="0" dirty="0" smtClean="0"/>
              <a:t> procedures may be needed for areas away from the parlor, but calves, heifers and cow pens all need to be kept clean following the specific procedures for that area. The same is true for breeding and feeding equipment.</a:t>
            </a:r>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smtClean="0">
                <a:solidFill>
                  <a:schemeClr val="tx1"/>
                </a:solidFill>
                <a:latin typeface="+mn-lt"/>
                <a:ea typeface="+mn-ea"/>
                <a:cs typeface="+mn-cs"/>
              </a:rPr>
              <a:t>Remember, if you see something unusual – REPORT IT! </a:t>
            </a:r>
            <a:r>
              <a:rPr lang="en-US" sz="1200" kern="1200" dirty="0" smtClean="0">
                <a:solidFill>
                  <a:schemeClr val="tx1"/>
                </a:solidFill>
                <a:latin typeface="+mn-lt"/>
                <a:ea typeface="+mn-ea"/>
                <a:cs typeface="+mn-cs"/>
              </a:rPr>
              <a:t>This can be lesions, a high number of animals sick, unknown visitors, or abnormal animal behavior.</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smtClean="0">
                <a:solidFill>
                  <a:schemeClr val="tx1"/>
                </a:solidFill>
                <a:latin typeface="+mn-lt"/>
                <a:ea typeface="+mn-ea"/>
                <a:cs typeface="+mn-cs"/>
              </a:rPr>
              <a:t>Protect yourself and your family.</a:t>
            </a:r>
            <a:r>
              <a:rPr lang="en-US" sz="1200" b="1" kern="1200" baseline="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Wash your hands and boots before leaving the farm at the end of the day.  </a:t>
            </a:r>
            <a:r>
              <a:rPr lang="en-US" sz="1200" kern="1200" dirty="0" smtClean="0">
                <a:solidFill>
                  <a:schemeClr val="tx1"/>
                </a:solidFill>
                <a:latin typeface="+mn-lt"/>
                <a:ea typeface="+mn-ea"/>
                <a:cs typeface="+mn-cs"/>
              </a:rPr>
              <a:t>Protect yourself, your family and your animals by washing your hands frequently - before you go to the farm, before you eat, and after you finish work.  Take at least 20 seconds and properly wash your hands.</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smtClean="0">
                <a:solidFill>
                  <a:schemeClr val="tx1"/>
                </a:solidFill>
                <a:latin typeface="+mn-lt"/>
                <a:ea typeface="+mn-ea"/>
                <a:cs typeface="+mn-cs"/>
              </a:rPr>
              <a:t>Protect your animals at home. </a:t>
            </a:r>
            <a:r>
              <a:rPr lang="en-US" sz="1200" kern="1200" dirty="0" smtClean="0">
                <a:solidFill>
                  <a:schemeClr val="tx1"/>
                </a:solidFill>
                <a:latin typeface="+mn-lt"/>
                <a:ea typeface="+mn-ea"/>
                <a:cs typeface="+mn-cs"/>
              </a:rPr>
              <a:t>Change your clothes before working with your animals. Keep a separate pair of boots for when you work at home.</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smtClean="0">
                <a:solidFill>
                  <a:schemeClr val="tx1"/>
                </a:solidFill>
                <a:latin typeface="+mn-lt"/>
                <a:ea typeface="+mn-ea"/>
                <a:cs typeface="+mn-cs"/>
              </a:rPr>
              <a:t>If you travel out of the U.S., realize you may need to stay off farms when you return for a period of time. </a:t>
            </a:r>
            <a:r>
              <a:rPr lang="en-US" sz="1200" kern="1200" dirty="0" smtClean="0">
                <a:solidFill>
                  <a:schemeClr val="tx1"/>
                </a:solidFill>
                <a:latin typeface="+mn-lt"/>
                <a:ea typeface="+mn-ea"/>
                <a:cs typeface="+mn-cs"/>
              </a:rPr>
              <a:t>How long will depend upon what country you go to, what diseases are currently active in that country, and whether you visit farms while travelling abroad. </a:t>
            </a:r>
            <a:r>
              <a:rPr lang="en-US" dirty="0" smtClean="0"/>
              <a:t>Currently the time is 5 days for travelers</a:t>
            </a:r>
            <a:r>
              <a:rPr lang="en-US" baseline="0" dirty="0" smtClean="0"/>
              <a:t> from countries with Foot and Mouth Disease. Other diseases may differ.</a:t>
            </a:r>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really six different steps to properly washing your hands.  First, you wet</a:t>
            </a:r>
            <a:r>
              <a:rPr lang="en-US" baseline="0" dirty="0" smtClean="0"/>
              <a:t> your hands.  Next you add soap.  Then you wash your hands thoroughly making sure you get the palm, heel of the hand, finger tips, nails, and back of the hand.  Steps 4 and 5 are rinse and dry.  Finally turn off the water with a paper towel, so you don’t contaminate your hands. </a:t>
            </a:r>
            <a:r>
              <a:rPr lang="en-US" dirty="0" smtClean="0"/>
              <a:t>Today we are going to use a product called “</a:t>
            </a:r>
            <a:r>
              <a:rPr lang="en-US" dirty="0" err="1" smtClean="0"/>
              <a:t>GloGerm</a:t>
            </a:r>
            <a:r>
              <a:rPr lang="es-ES" baseline="30000" dirty="0" smtClean="0"/>
              <a:t>®</a:t>
            </a:r>
            <a:r>
              <a:rPr lang="en-US" dirty="0" smtClean="0"/>
              <a:t>” to simulate how what</a:t>
            </a:r>
            <a:r>
              <a:rPr lang="en-US" baseline="0" dirty="0" smtClean="0"/>
              <a:t> goes on our hands is not so easy to wash off unless we follow these steps.  </a:t>
            </a:r>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Together We Can Meet the “Parlor Worker Goals”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pPr lvl="0"/>
            <a:r>
              <a:rPr lang="en-US" sz="1200" kern="1200" dirty="0" smtClean="0">
                <a:solidFill>
                  <a:schemeClr val="tx1"/>
                </a:solidFill>
                <a:latin typeface="+mn-lt"/>
                <a:ea typeface="+mn-ea"/>
                <a:cs typeface="+mn-cs"/>
              </a:rPr>
              <a:t>Harvest the highest quality product possible.</a:t>
            </a:r>
          </a:p>
          <a:p>
            <a:pPr lvl="0"/>
            <a:r>
              <a:rPr lang="en-US" sz="1200" kern="1200" dirty="0" smtClean="0">
                <a:solidFill>
                  <a:schemeClr val="tx1"/>
                </a:solidFill>
                <a:latin typeface="+mn-lt"/>
                <a:ea typeface="+mn-ea"/>
                <a:cs typeface="+mn-cs"/>
              </a:rPr>
              <a:t>Take good care of the cows and identify when they are sick.</a:t>
            </a:r>
          </a:p>
          <a:p>
            <a:pPr lvl="0"/>
            <a:r>
              <a:rPr lang="en-US" sz="1200" kern="1200" dirty="0" smtClean="0">
                <a:solidFill>
                  <a:schemeClr val="tx1"/>
                </a:solidFill>
                <a:latin typeface="+mn-lt"/>
                <a:ea typeface="+mn-ea"/>
                <a:cs typeface="+mn-cs"/>
              </a:rPr>
              <a:t>Produce meat and milk that is free of antibiotics.</a:t>
            </a:r>
          </a:p>
          <a:p>
            <a:pPr lvl="0"/>
            <a:r>
              <a:rPr lang="en-US" sz="1200" kern="1200" dirty="0" smtClean="0">
                <a:solidFill>
                  <a:schemeClr val="tx1"/>
                </a:solidFill>
                <a:latin typeface="+mn-lt"/>
                <a:ea typeface="+mn-ea"/>
                <a:cs typeface="+mn-cs"/>
              </a:rPr>
              <a:t>Ensure </a:t>
            </a:r>
            <a:r>
              <a:rPr lang="en-US" sz="1200" kern="1200" dirty="0" err="1" smtClean="0">
                <a:solidFill>
                  <a:schemeClr val="tx1"/>
                </a:solidFill>
                <a:latin typeface="+mn-lt"/>
                <a:ea typeface="+mn-ea"/>
                <a:cs typeface="+mn-cs"/>
              </a:rPr>
              <a:t>biosecurity</a:t>
            </a:r>
            <a:r>
              <a:rPr lang="en-US" sz="1200" kern="1200" dirty="0" smtClean="0">
                <a:solidFill>
                  <a:schemeClr val="tx1"/>
                </a:solidFill>
                <a:latin typeface="+mn-lt"/>
                <a:ea typeface="+mn-ea"/>
                <a:cs typeface="+mn-cs"/>
              </a:rPr>
              <a:t> on the farm to protect the herd, yourself, and your family. </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As a side benefit workers are part of the first responder defense system for our milk supply. You help make sure we have healthy cows that produce</a:t>
            </a:r>
            <a:r>
              <a:rPr lang="en-US" sz="1200" kern="1200" baseline="0" dirty="0" smtClean="0">
                <a:solidFill>
                  <a:schemeClr val="tx1"/>
                </a:solidFill>
                <a:latin typeface="+mn-lt"/>
                <a:ea typeface="+mn-ea"/>
                <a:cs typeface="+mn-cs"/>
              </a:rPr>
              <a:t> an abundant safe supply of milk and other dairy products to protect the people who eat our products.</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dirty="0" smtClean="0"/>
              <a:t>This project was a collaborative effort between:</a:t>
            </a:r>
            <a:br>
              <a:rPr lang="en-US" sz="1200" b="0" dirty="0" smtClean="0"/>
            </a:br>
            <a:r>
              <a:rPr lang="en-US" sz="1200" b="0" dirty="0" smtClean="0"/>
              <a:t> Texas </a:t>
            </a:r>
            <a:r>
              <a:rPr lang="en-US" sz="1200" b="0" dirty="0" err="1" smtClean="0"/>
              <a:t>AgriLife</a:t>
            </a:r>
            <a:r>
              <a:rPr lang="en-US" sz="1200" b="0" dirty="0" smtClean="0"/>
              <a:t> Extension Service</a:t>
            </a:r>
            <a:br>
              <a:rPr lang="en-US" sz="1200" b="0" dirty="0" smtClean="0"/>
            </a:br>
            <a:r>
              <a:rPr lang="en-US" sz="1200" b="0" dirty="0" smtClean="0"/>
              <a:t>New Mexico State University </a:t>
            </a:r>
            <a:br>
              <a:rPr lang="en-US" sz="1200" b="0" dirty="0" smtClean="0"/>
            </a:br>
            <a:r>
              <a:rPr lang="en-US" sz="1200" b="0" dirty="0" err="1" smtClean="0"/>
              <a:t>University</a:t>
            </a:r>
            <a:r>
              <a:rPr lang="en-US" sz="1200" b="0" dirty="0" smtClean="0"/>
              <a:t> of Idaho</a:t>
            </a:r>
            <a:br>
              <a:rPr lang="en-US" sz="1200" b="0" dirty="0" smtClean="0"/>
            </a:br>
            <a:r>
              <a:rPr lang="en-US" sz="1200" b="0" dirty="0" smtClean="0"/>
              <a:t/>
            </a:r>
            <a:br>
              <a:rPr lang="en-US" sz="1200" b="0" dirty="0" smtClean="0"/>
            </a:br>
            <a:r>
              <a:rPr lang="en-US" sz="1200" b="0" dirty="0" smtClean="0"/>
              <a:t>Funding was provided by the National Center for Foreign Animal and </a:t>
            </a:r>
            <a:r>
              <a:rPr lang="en-US" sz="1200" b="0" dirty="0" err="1" smtClean="0"/>
              <a:t>Zoonotic</a:t>
            </a:r>
            <a:r>
              <a:rPr lang="en-US" sz="1200" b="0" dirty="0" smtClean="0"/>
              <a:t> Disease Defense.</a:t>
            </a:r>
          </a:p>
          <a:p>
            <a:endParaRPr lang="en-US" sz="1200" b="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t>The  entities involved in the development of this material do not support one product over another and any mention </a:t>
            </a:r>
            <a:r>
              <a:rPr lang="en-US" sz="1200" smtClean="0"/>
              <a:t>herein was </a:t>
            </a:r>
            <a:r>
              <a:rPr lang="en-US" sz="1200" dirty="0" smtClean="0"/>
              <a:t>meant as an example, not an endorsement.</a:t>
            </a:r>
          </a:p>
          <a:p>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62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 many dairies the herd owner wants employees to wear gloves to minimize the spread of germs from one animal to the next.  Our hands have many cracks and crevices where the bacteria</a:t>
            </a:r>
            <a:r>
              <a:rPr lang="en-US" baseline="0" dirty="0" smtClean="0"/>
              <a:t> can hide, particularly when we work hard or during the winter when they become cracked and chaffed.  A gloved hand is a much smoother surface, which is much easier to clean.</a:t>
            </a:r>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dirty hand can spread germs from cow to </a:t>
            </a:r>
            <a:r>
              <a:rPr lang="en-US" dirty="0" err="1" smtClean="0"/>
              <a:t>milker</a:t>
            </a:r>
            <a:r>
              <a:rPr lang="en-US" dirty="0" smtClean="0"/>
              <a:t> to cow or from equipment or environment to </a:t>
            </a:r>
            <a:r>
              <a:rPr lang="en-US" dirty="0" err="1" smtClean="0"/>
              <a:t>milker</a:t>
            </a:r>
            <a:r>
              <a:rPr lang="en-US" baseline="0" dirty="0" smtClean="0"/>
              <a:t> to cow.  The person whose hand is in this picture had put some “</a:t>
            </a:r>
            <a:r>
              <a:rPr lang="en-US" baseline="0" dirty="0" err="1" smtClean="0"/>
              <a:t>GloGerm</a:t>
            </a:r>
            <a:r>
              <a:rPr lang="en-US" baseline="30000" dirty="0" smtClean="0"/>
              <a:t>®</a:t>
            </a:r>
            <a:r>
              <a:rPr lang="en-US" baseline="0" dirty="0" smtClean="0"/>
              <a:t>” on their hand and we looked at it under a black light.  See how the “</a:t>
            </a:r>
            <a:r>
              <a:rPr lang="en-US" baseline="0" dirty="0" err="1" smtClean="0"/>
              <a:t>GloGerm</a:t>
            </a:r>
            <a:r>
              <a:rPr lang="en-US" baseline="30000" dirty="0" smtClean="0"/>
              <a:t>®</a:t>
            </a:r>
            <a:r>
              <a:rPr lang="en-US" baseline="0" dirty="0" smtClean="0"/>
              <a:t>” gets in the crevices and in the area around the blister on the middle finger.</a:t>
            </a:r>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a:t>
            </a:r>
            <a:r>
              <a:rPr lang="en-US" baseline="0" dirty="0" smtClean="0"/>
              <a:t> illustrates the effects of using all six steps to wash either a bare hand or the gloved hand.  Note that there is still a “</a:t>
            </a:r>
            <a:r>
              <a:rPr lang="en-US" baseline="0" dirty="0" err="1" smtClean="0"/>
              <a:t>glo</a:t>
            </a:r>
            <a:r>
              <a:rPr lang="en-US" baseline="0" dirty="0" smtClean="0"/>
              <a:t>” on the heel of the hand and on the tips of the finger on the bare hands after washing the first time.  After a second wash almost everything came off, except a spot on the heel of the hand that was “missed”.  It was easier to get everything off and have a clean hand when wearing gloves.</a:t>
            </a:r>
            <a:endParaRPr lang="en-US" dirty="0"/>
          </a:p>
        </p:txBody>
      </p:sp>
      <p:sp>
        <p:nvSpPr>
          <p:cNvPr id="4" name="Slide Number Placeholder 3"/>
          <p:cNvSpPr>
            <a:spLocks noGrp="1"/>
          </p:cNvSpPr>
          <p:nvPr>
            <p:ph type="sldNum" sz="quarter" idx="10"/>
          </p:nvPr>
        </p:nvSpPr>
        <p:spPr/>
        <p:txBody>
          <a:bodyPr/>
          <a:lstStyle/>
          <a:p>
            <a:pPr>
              <a:defRPr/>
            </a:pPr>
            <a:fld id="{FA65EB1F-7018-40E5-9388-739D3C23C964}"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4" name="Group 15"/>
          <p:cNvGrpSpPr>
            <a:grpSpLocks/>
          </p:cNvGrpSpPr>
          <p:nvPr/>
        </p:nvGrpSpPr>
        <p:grpSpPr bwMode="auto">
          <a:xfrm>
            <a:off x="0" y="0"/>
            <a:ext cx="9144000" cy="6918325"/>
            <a:chOff x="0" y="0"/>
            <a:chExt cx="5760" cy="4358"/>
          </a:xfrm>
        </p:grpSpPr>
        <p:sp>
          <p:nvSpPr>
            <p:cNvPr id="5" name="Rectangle 2"/>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cs typeface="+mn-cs"/>
              </a:endParaRPr>
            </a:p>
          </p:txBody>
        </p:sp>
        <p:sp>
          <p:nvSpPr>
            <p:cNvPr id="6" name="Freeform 3"/>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cs typeface="+mn-cs"/>
              </a:endParaRPr>
            </a:p>
          </p:txBody>
        </p:sp>
        <p:sp>
          <p:nvSpPr>
            <p:cNvPr id="7" name="Freeform 4"/>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cs typeface="+mn-cs"/>
              </a:endParaRPr>
            </a:p>
          </p:txBody>
        </p:sp>
        <p:sp>
          <p:nvSpPr>
            <p:cNvPr id="8" name="Freeform 5"/>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cs typeface="+mn-cs"/>
              </a:endParaRPr>
            </a:p>
          </p:txBody>
        </p:sp>
        <p:sp>
          <p:nvSpPr>
            <p:cNvPr id="9" name="Freeform 6"/>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cs typeface="+mn-cs"/>
              </a:endParaRPr>
            </a:p>
          </p:txBody>
        </p:sp>
        <p:sp>
          <p:nvSpPr>
            <p:cNvPr id="10" name="Freeform 7"/>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cs typeface="+mn-cs"/>
              </a:endParaRPr>
            </a:p>
          </p:txBody>
        </p:sp>
        <p:sp>
          <p:nvSpPr>
            <p:cNvPr id="11" name="Freeform 8"/>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cs typeface="+mn-cs"/>
              </a:endParaRPr>
            </a:p>
          </p:txBody>
        </p:sp>
        <p:sp>
          <p:nvSpPr>
            <p:cNvPr id="12" name="Freeform 9"/>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cs typeface="+mn-cs"/>
              </a:endParaRPr>
            </a:p>
          </p:txBody>
        </p:sp>
      </p:grpSp>
      <p:pic>
        <p:nvPicPr>
          <p:cNvPr id="13" name="Picture 19" descr="AgriLife%20EXTENSION%20logo%20(2-color)"/>
          <p:cNvPicPr>
            <a:picLocks noChangeAspect="1" noChangeArrowheads="1"/>
          </p:cNvPicPr>
          <p:nvPr userDrawn="1"/>
        </p:nvPicPr>
        <p:blipFill>
          <a:blip r:embed="rId2" cstate="screen"/>
          <a:srcRect/>
          <a:stretch>
            <a:fillRect/>
          </a:stretch>
        </p:blipFill>
        <p:spPr bwMode="auto">
          <a:xfrm>
            <a:off x="6553200" y="6172200"/>
            <a:ext cx="2362200" cy="577850"/>
          </a:xfrm>
          <a:prstGeom prst="rect">
            <a:avLst/>
          </a:prstGeom>
          <a:noFill/>
          <a:ln w="9525">
            <a:noFill/>
            <a:miter lim="800000"/>
            <a:headEnd/>
            <a:tailEnd/>
          </a:ln>
        </p:spPr>
      </p:pic>
      <p:pic>
        <p:nvPicPr>
          <p:cNvPr id="14" name="Picture 27" descr="FAZD-Center-logo-Nov-2008.jpg"/>
          <p:cNvPicPr>
            <a:picLocks noChangeAspect="1"/>
          </p:cNvPicPr>
          <p:nvPr userDrawn="1"/>
        </p:nvPicPr>
        <p:blipFill>
          <a:blip r:embed="rId3" cstate="screen"/>
          <a:srcRect/>
          <a:stretch>
            <a:fillRect/>
          </a:stretch>
        </p:blipFill>
        <p:spPr bwMode="auto">
          <a:xfrm>
            <a:off x="304800" y="5867400"/>
            <a:ext cx="2097088" cy="873125"/>
          </a:xfrm>
          <a:prstGeom prst="rect">
            <a:avLst/>
          </a:prstGeom>
          <a:noFill/>
          <a:ln w="9525">
            <a:noFill/>
            <a:miter lim="800000"/>
            <a:headEnd/>
            <a:tailEnd/>
          </a:ln>
        </p:spPr>
      </p:pic>
      <p:sp>
        <p:nvSpPr>
          <p:cNvPr id="3082" name="Rectangle 10"/>
          <p:cNvSpPr>
            <a:spLocks noGrp="1" noChangeArrowheads="1"/>
          </p:cNvSpPr>
          <p:nvPr>
            <p:ph type="ctrTitle"/>
          </p:nvPr>
        </p:nvSpPr>
        <p:spPr>
          <a:xfrm>
            <a:off x="685800" y="2286000"/>
            <a:ext cx="7772400" cy="1143000"/>
          </a:xfrm>
        </p:spPr>
        <p:txBody>
          <a:bodyPr/>
          <a:lstStyle>
            <a:lvl1pPr>
              <a:defRPr b="1"/>
            </a:lvl1pPr>
          </a:lstStyle>
          <a:p>
            <a:r>
              <a:rPr lang="en-US" dirty="0"/>
              <a:t>Click to edit Master title style</a:t>
            </a:r>
          </a:p>
        </p:txBody>
      </p:sp>
      <p:sp>
        <p:nvSpPr>
          <p:cNvPr id="3083" name="Rectangle 11"/>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5" name="Rectangle 16"/>
          <p:cNvSpPr>
            <a:spLocks noGrp="1" noChangeArrowheads="1"/>
          </p:cNvSpPr>
          <p:nvPr>
            <p:ph type="dt" sz="quarter" idx="10"/>
          </p:nvPr>
        </p:nvSpPr>
        <p:spPr/>
        <p:txBody>
          <a:bodyPr/>
          <a:lstStyle>
            <a:lvl1pPr>
              <a:spcBef>
                <a:spcPct val="0"/>
              </a:spcBef>
              <a:defRPr sz="2500" baseline="0" dirty="0" smtClean="0">
                <a:solidFill>
                  <a:srgbClr val="FFFF00"/>
                </a:solidFill>
              </a:defRPr>
            </a:lvl1pPr>
          </a:lstStyle>
          <a:p>
            <a:pPr>
              <a:defRPr/>
            </a:pPr>
            <a:r>
              <a:rPr lang="en-US"/>
              <a:t>FAZD Logo</a:t>
            </a:r>
          </a:p>
        </p:txBody>
      </p:sp>
      <p:sp>
        <p:nvSpPr>
          <p:cNvPr id="16" name="Rectangle 17"/>
          <p:cNvSpPr>
            <a:spLocks noGrp="1" noChangeArrowheads="1"/>
          </p:cNvSpPr>
          <p:nvPr>
            <p:ph type="ftr" sz="quarter" idx="11"/>
          </p:nvPr>
        </p:nvSpPr>
        <p:spPr/>
        <p:txBody>
          <a:bodyPr/>
          <a:lstStyle>
            <a:lvl1pPr>
              <a:spcBef>
                <a:spcPct val="0"/>
              </a:spcBef>
              <a:defRPr/>
            </a:lvl1pPr>
          </a:lstStyle>
          <a:p>
            <a:pPr>
              <a:defRPr/>
            </a:pPr>
            <a:endParaRPr lang="en-US"/>
          </a:p>
        </p:txBody>
      </p:sp>
      <p:sp>
        <p:nvSpPr>
          <p:cNvPr id="17" name="Rectangle 18"/>
          <p:cNvSpPr>
            <a:spLocks noGrp="1" noChangeArrowheads="1"/>
          </p:cNvSpPr>
          <p:nvPr>
            <p:ph type="sldNum" sz="quarter" idx="12"/>
          </p:nvPr>
        </p:nvSpPr>
        <p:spPr/>
        <p:txBody>
          <a:bodyPr/>
          <a:lstStyle>
            <a:lvl1pPr>
              <a:spcBef>
                <a:spcPct val="0"/>
              </a:spcBef>
              <a:defRPr/>
            </a:lvl1pPr>
          </a:lstStyle>
          <a:p>
            <a:pPr>
              <a:defRPr/>
            </a:pPr>
            <a:fld id="{7970D59E-6D55-4747-9DB6-C2CF52A457A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2CC9AB39-BA47-4B53-964A-B51BE92D30A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373D63-35C0-4DCA-BA34-C7EE1E151BC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ED3AED-1A66-49D4-892F-4C54D4C8652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r>
              <a:rPr lang="en-US"/>
              <a:t>FAZD Logo</a:t>
            </a: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5BA743C-645C-41A1-AA14-CEA2A01FB1C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r>
              <a:rPr lang="en-US"/>
              <a:t>FAZD Logo</a:t>
            </a: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D2CFF0DE-94B3-429D-B9F3-9D9814FB3A2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D00C5C81-2F31-4C07-94B5-523DA110469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Rectangle 12"/>
          <p:cNvSpPr>
            <a:spLocks noGrp="1" noChangeArrowheads="1"/>
          </p:cNvSpPr>
          <p:nvPr>
            <p:ph type="dt" sz="half" idx="10"/>
          </p:nvPr>
        </p:nvSpPr>
        <p:spPr>
          <a:ln/>
        </p:spPr>
        <p:txBody>
          <a:bodyPr/>
          <a:lstStyle>
            <a:lvl1pPr>
              <a:defRPr/>
            </a:lvl1pPr>
          </a:lstStyle>
          <a:p>
            <a:pPr>
              <a:defRPr/>
            </a:pPr>
            <a:r>
              <a:rPr lang="en-US"/>
              <a:t>FAZD Logo</a:t>
            </a: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E8DF9098-9B0D-42CF-8EEA-83E263A9BCB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6FDD2719-9671-415B-AF24-77A79F421D4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7394C1E0-43D2-4541-9AF7-4C1E6E201B1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36536D84-5E3F-4740-BD45-7BAD6B5DB5C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99E9B40-6B69-4365-95FB-DD05EA63509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0" y="0"/>
            <a:ext cx="9144000" cy="6918325"/>
            <a:chOff x="0" y="0"/>
            <a:chExt cx="5760" cy="4358"/>
          </a:xfrm>
        </p:grpSpPr>
        <p:sp>
          <p:nvSpPr>
            <p:cNvPr id="2050" name="Rectangle 2"/>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cs typeface="+mn-cs"/>
              </a:endParaRPr>
            </a:p>
          </p:txBody>
        </p:sp>
        <p:sp>
          <p:nvSpPr>
            <p:cNvPr id="2051" name="Freeform 3"/>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cs typeface="+mn-cs"/>
              </a:endParaRPr>
            </a:p>
          </p:txBody>
        </p:sp>
        <p:sp>
          <p:nvSpPr>
            <p:cNvPr id="2052" name="Freeform 4"/>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cs typeface="+mn-cs"/>
              </a:endParaRPr>
            </a:p>
          </p:txBody>
        </p:sp>
        <p:sp>
          <p:nvSpPr>
            <p:cNvPr id="2053" name="Freeform 5"/>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cs typeface="+mn-cs"/>
              </a:endParaRPr>
            </a:p>
          </p:txBody>
        </p:sp>
        <p:sp>
          <p:nvSpPr>
            <p:cNvPr id="2054" name="Freeform 6"/>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cs typeface="+mn-cs"/>
              </a:endParaRPr>
            </a:p>
          </p:txBody>
        </p:sp>
        <p:sp>
          <p:nvSpPr>
            <p:cNvPr id="2055" name="Freeform 7"/>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cs typeface="+mn-cs"/>
              </a:endParaRPr>
            </a:p>
          </p:txBody>
        </p:sp>
        <p:sp>
          <p:nvSpPr>
            <p:cNvPr id="2056" name="Freeform 8"/>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cs typeface="+mn-cs"/>
              </a:endParaRPr>
            </a:p>
          </p:txBody>
        </p:sp>
        <p:sp>
          <p:nvSpPr>
            <p:cNvPr id="2057" name="Freeform 9"/>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cs typeface="+mn-cs"/>
              </a:endParaRPr>
            </a:p>
          </p:txBody>
        </p:sp>
      </p:grpSp>
      <p:sp>
        <p:nvSpPr>
          <p:cNvPr id="1027" name="Rectangle 10"/>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60"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sz="2500" baseline="0" dirty="0" smtClean="0">
                <a:solidFill>
                  <a:srgbClr val="FFFF00"/>
                </a:solidFill>
                <a:cs typeface="+mn-cs"/>
              </a:defRPr>
            </a:lvl1pPr>
          </a:lstStyle>
          <a:p>
            <a:pPr>
              <a:defRPr/>
            </a:pPr>
            <a:r>
              <a:rPr lang="en-US"/>
              <a:t>FAZD Logo</a:t>
            </a:r>
          </a:p>
        </p:txBody>
      </p:sp>
      <p:sp>
        <p:nvSpPr>
          <p:cNvPr id="206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spcBef>
                <a:spcPct val="50000"/>
              </a:spcBef>
              <a:defRPr sz="1400">
                <a:cs typeface="+mn-cs"/>
              </a:defRPr>
            </a:lvl1pPr>
          </a:lstStyle>
          <a:p>
            <a:pPr>
              <a:defRPr/>
            </a:pPr>
            <a:endParaRPr lang="en-US"/>
          </a:p>
        </p:txBody>
      </p:sp>
      <p:sp>
        <p:nvSpPr>
          <p:cNvPr id="2062"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sz="1400">
                <a:cs typeface="+mn-cs"/>
              </a:defRPr>
            </a:lvl1pPr>
          </a:lstStyle>
          <a:p>
            <a:pPr>
              <a:defRPr/>
            </a:pPr>
            <a:fld id="{486818BD-9A7F-4992-8484-860C3373E2A4}" type="slidenum">
              <a:rPr lang="en-US"/>
              <a:pPr>
                <a:defRPr/>
              </a:pPr>
              <a:t>‹#›</a:t>
            </a:fld>
            <a:endParaRPr lang="en-US"/>
          </a:p>
        </p:txBody>
      </p:sp>
      <p:sp>
        <p:nvSpPr>
          <p:cNvPr id="1031" name="Rectangle 15"/>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32" name="Picture 17" descr="AgriLife%20EXTENSION%20logo%20(2-color)"/>
          <p:cNvPicPr>
            <a:picLocks noChangeAspect="1" noChangeArrowheads="1"/>
          </p:cNvPicPr>
          <p:nvPr userDrawn="1"/>
        </p:nvPicPr>
        <p:blipFill>
          <a:blip r:embed="rId14" cstate="screen"/>
          <a:srcRect/>
          <a:stretch>
            <a:fillRect/>
          </a:stretch>
        </p:blipFill>
        <p:spPr bwMode="auto">
          <a:xfrm>
            <a:off x="6629400" y="6096000"/>
            <a:ext cx="2362200" cy="577850"/>
          </a:xfrm>
          <a:prstGeom prst="rect">
            <a:avLst/>
          </a:prstGeom>
          <a:noFill/>
          <a:ln w="9525">
            <a:noFill/>
            <a:miter lim="800000"/>
            <a:headEnd/>
            <a:tailEnd/>
          </a:ln>
        </p:spPr>
      </p:pic>
      <p:pic>
        <p:nvPicPr>
          <p:cNvPr id="1033" name="Picture 16" descr="FAZD-Center-logo-Nov-2008.jpg"/>
          <p:cNvPicPr>
            <a:picLocks noChangeAspect="1"/>
          </p:cNvPicPr>
          <p:nvPr userDrawn="1"/>
        </p:nvPicPr>
        <p:blipFill>
          <a:blip r:embed="rId15" cstate="screen"/>
          <a:srcRect/>
          <a:stretch>
            <a:fillRect/>
          </a:stretch>
        </p:blipFill>
        <p:spPr bwMode="auto">
          <a:xfrm>
            <a:off x="304800" y="5867400"/>
            <a:ext cx="2097088" cy="873125"/>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674" r:id="rId1"/>
    <p:sldLayoutId id="2147483671" r:id="rId2"/>
    <p:sldLayoutId id="2147483672" r:id="rId3"/>
    <p:sldLayoutId id="2147483675" r:id="rId4"/>
    <p:sldLayoutId id="2147483673" r:id="rId5"/>
    <p:sldLayoutId id="2147483676" r:id="rId6"/>
    <p:sldLayoutId id="2147483677" r:id="rId7"/>
    <p:sldLayoutId id="2147483678" r:id="rId8"/>
    <p:sldLayoutId id="2147483679" r:id="rId9"/>
    <p:sldLayoutId id="2147483680" r:id="rId10"/>
    <p:sldLayoutId id="2147483681" r:id="rId11"/>
    <p:sldLayoutId id="2147483682" r:id="rId12"/>
  </p:sldLayoutIdLst>
  <p:txStyles>
    <p:titleStyle>
      <a:lvl1pPr algn="ctr" rtl="0" eaLnBrk="0" fontAlgn="base" hangingPunct="0">
        <a:spcBef>
          <a:spcPct val="0"/>
        </a:spcBef>
        <a:spcAft>
          <a:spcPct val="0"/>
        </a:spcAft>
        <a:defRPr sz="4400">
          <a:solidFill>
            <a:srgbClr val="FFFF00"/>
          </a:solidFill>
          <a:latin typeface="Comic Sans MS" pitchFamily="66" charset="0"/>
          <a:ea typeface="+mj-ea"/>
          <a:cs typeface="+mj-cs"/>
        </a:defRPr>
      </a:lvl1pPr>
      <a:lvl2pPr algn="ctr" rtl="0" eaLnBrk="0" fontAlgn="base" hangingPunct="0">
        <a:spcBef>
          <a:spcPct val="0"/>
        </a:spcBef>
        <a:spcAft>
          <a:spcPct val="0"/>
        </a:spcAft>
        <a:defRPr sz="4400">
          <a:solidFill>
            <a:srgbClr val="FFFF00"/>
          </a:solidFill>
          <a:latin typeface="Comic Sans MS" pitchFamily="66" charset="0"/>
        </a:defRPr>
      </a:lvl2pPr>
      <a:lvl3pPr algn="ctr" rtl="0" eaLnBrk="0" fontAlgn="base" hangingPunct="0">
        <a:spcBef>
          <a:spcPct val="0"/>
        </a:spcBef>
        <a:spcAft>
          <a:spcPct val="0"/>
        </a:spcAft>
        <a:defRPr sz="4400">
          <a:solidFill>
            <a:srgbClr val="FFFF00"/>
          </a:solidFill>
          <a:latin typeface="Comic Sans MS" pitchFamily="66" charset="0"/>
        </a:defRPr>
      </a:lvl3pPr>
      <a:lvl4pPr algn="ctr" rtl="0" eaLnBrk="0" fontAlgn="base" hangingPunct="0">
        <a:spcBef>
          <a:spcPct val="0"/>
        </a:spcBef>
        <a:spcAft>
          <a:spcPct val="0"/>
        </a:spcAft>
        <a:defRPr sz="4400">
          <a:solidFill>
            <a:srgbClr val="FFFF00"/>
          </a:solidFill>
          <a:latin typeface="Comic Sans MS" pitchFamily="66" charset="0"/>
        </a:defRPr>
      </a:lvl4pPr>
      <a:lvl5pPr algn="ctr" rtl="0" eaLnBrk="0" fontAlgn="base" hangingPunct="0">
        <a:spcBef>
          <a:spcPct val="0"/>
        </a:spcBef>
        <a:spcAft>
          <a:spcPct val="0"/>
        </a:spcAft>
        <a:defRPr sz="4400">
          <a:solidFill>
            <a:srgbClr val="FFFF00"/>
          </a:solidFill>
          <a:latin typeface="Comic Sans MS" pitchFamily="66" charset="0"/>
        </a:defRPr>
      </a:lvl5pPr>
      <a:lvl6pPr marL="457200" algn="ctr" rtl="0" fontAlgn="base">
        <a:spcBef>
          <a:spcPct val="0"/>
        </a:spcBef>
        <a:spcAft>
          <a:spcPct val="0"/>
        </a:spcAft>
        <a:defRPr sz="4400">
          <a:solidFill>
            <a:srgbClr val="FFFF00"/>
          </a:solidFill>
          <a:latin typeface="Times New Roman" pitchFamily="18" charset="0"/>
        </a:defRPr>
      </a:lvl6pPr>
      <a:lvl7pPr marL="914400" algn="ctr" rtl="0" fontAlgn="base">
        <a:spcBef>
          <a:spcPct val="0"/>
        </a:spcBef>
        <a:spcAft>
          <a:spcPct val="0"/>
        </a:spcAft>
        <a:defRPr sz="4400">
          <a:solidFill>
            <a:srgbClr val="FFFF00"/>
          </a:solidFill>
          <a:latin typeface="Times New Roman" pitchFamily="18" charset="0"/>
        </a:defRPr>
      </a:lvl7pPr>
      <a:lvl8pPr marL="1371600" algn="ctr" rtl="0" fontAlgn="base">
        <a:spcBef>
          <a:spcPct val="0"/>
        </a:spcBef>
        <a:spcAft>
          <a:spcPct val="0"/>
        </a:spcAft>
        <a:defRPr sz="4400">
          <a:solidFill>
            <a:srgbClr val="FFFF00"/>
          </a:solidFill>
          <a:latin typeface="Times New Roman" pitchFamily="18" charset="0"/>
        </a:defRPr>
      </a:lvl8pPr>
      <a:lvl9pPr marL="1828800" algn="ctr" rtl="0" fontAlgn="base">
        <a:spcBef>
          <a:spcPct val="0"/>
        </a:spcBef>
        <a:spcAft>
          <a:spcPct val="0"/>
        </a:spcAft>
        <a:defRPr sz="4400">
          <a:solidFill>
            <a:srgbClr val="FFFF00"/>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Comic Sans MS" pitchFamily="66"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omic Sans MS" pitchFamily="66" charset="0"/>
        </a:defRPr>
      </a:lvl2pPr>
      <a:lvl3pPr marL="1143000" indent="-228600" algn="l" rtl="0" eaLnBrk="0" fontAlgn="base" hangingPunct="0">
        <a:spcBef>
          <a:spcPct val="20000"/>
        </a:spcBef>
        <a:spcAft>
          <a:spcPct val="0"/>
        </a:spcAft>
        <a:buChar char="•"/>
        <a:defRPr sz="2400">
          <a:solidFill>
            <a:schemeClr val="tx1"/>
          </a:solidFill>
          <a:latin typeface="Comic Sans MS" pitchFamily="66" charset="0"/>
        </a:defRPr>
      </a:lvl3pPr>
      <a:lvl4pPr marL="1600200" indent="-228600" algn="l" rtl="0" eaLnBrk="0" fontAlgn="base" hangingPunct="0">
        <a:spcBef>
          <a:spcPct val="20000"/>
        </a:spcBef>
        <a:spcAft>
          <a:spcPct val="0"/>
        </a:spcAft>
        <a:buChar char="–"/>
        <a:defRPr sz="2000">
          <a:solidFill>
            <a:schemeClr val="tx1"/>
          </a:solidFill>
          <a:latin typeface="Comic Sans MS" pitchFamily="66" charset="0"/>
        </a:defRPr>
      </a:lvl4pPr>
      <a:lvl5pPr marL="2057400" indent="-228600" algn="l" rtl="0" eaLnBrk="0" fontAlgn="base" hangingPunct="0">
        <a:spcBef>
          <a:spcPct val="20000"/>
        </a:spcBef>
        <a:spcAft>
          <a:spcPct val="0"/>
        </a:spcAft>
        <a:buChar char="»"/>
        <a:defRPr sz="2000">
          <a:solidFill>
            <a:schemeClr val="tx1"/>
          </a:solidFill>
          <a:latin typeface="Comic Sans MS" pitchFamily="66"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microsoft.com/office/2007/relationships/media" Target="../media/media1.WAV"/><Relationship Id="rId2" Type="http://schemas.openxmlformats.org/officeDocument/2006/relationships/slideLayout" Target="../slideLayouts/slideLayout1.xml"/><Relationship Id="rId1" Type="http://schemas.openxmlformats.org/officeDocument/2006/relationships/audio" Target="../media/media1.WAV"/><Relationship Id="rId6" Type="http://schemas.openxmlformats.org/officeDocument/2006/relationships/image" Target="../media/image4.tiff"/><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10.xml"/><Relationship Id="rId7" Type="http://schemas.microsoft.com/office/2007/relationships/media" Target="../media/media11.WAV"/><Relationship Id="rId2" Type="http://schemas.openxmlformats.org/officeDocument/2006/relationships/slideLayout" Target="../slideLayouts/slideLayout6.xml"/><Relationship Id="rId1" Type="http://schemas.openxmlformats.org/officeDocument/2006/relationships/audio" Target="../media/media11.WAV"/><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2.png"/><Relationship Id="rId2" Type="http://schemas.openxmlformats.org/officeDocument/2006/relationships/slideLayout" Target="../slideLayouts/slideLayout4.xml"/><Relationship Id="rId1" Type="http://schemas.openxmlformats.org/officeDocument/2006/relationships/audio" Target="../media/media12.WAV"/><Relationship Id="rId6" Type="http://schemas.microsoft.com/office/2007/relationships/media" Target="../media/media12.WAV"/><Relationship Id="rId5" Type="http://schemas.openxmlformats.org/officeDocument/2006/relationships/image" Target="../media/image31.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2.xml"/><Relationship Id="rId7" Type="http://schemas.microsoft.com/office/2007/relationships/media" Target="../media/media13.WAV"/><Relationship Id="rId2" Type="http://schemas.openxmlformats.org/officeDocument/2006/relationships/slideLayout" Target="../slideLayouts/slideLayout4.xml"/><Relationship Id="rId1" Type="http://schemas.openxmlformats.org/officeDocument/2006/relationships/audio" Target="../media/media13.WAV"/><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audio" Target="../media/media14.WAV"/><Relationship Id="rId6" Type="http://schemas.openxmlformats.org/officeDocument/2006/relationships/image" Target="../media/image37.png"/><Relationship Id="rId5" Type="http://schemas.microsoft.com/office/2007/relationships/media" Target="../media/media14.WAV"/><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audio" Target="../media/media15.WAV"/><Relationship Id="rId6" Type="http://schemas.openxmlformats.org/officeDocument/2006/relationships/image" Target="../media/image39.png"/><Relationship Id="rId5" Type="http://schemas.microsoft.com/office/2007/relationships/media" Target="../media/media15.WAV"/><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audio" Target="../media/media16.WAV"/><Relationship Id="rId5" Type="http://schemas.openxmlformats.org/officeDocument/2006/relationships/image" Target="../media/image40.png"/><Relationship Id="rId4" Type="http://schemas.microsoft.com/office/2007/relationships/media" Target="../media/media16.WAV"/></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43.png"/><Relationship Id="rId2" Type="http://schemas.openxmlformats.org/officeDocument/2006/relationships/slideLayout" Target="../slideLayouts/slideLayout4.xml"/><Relationship Id="rId1" Type="http://schemas.openxmlformats.org/officeDocument/2006/relationships/audio" Target="../media/media17.WAV"/><Relationship Id="rId6" Type="http://schemas.microsoft.com/office/2007/relationships/media" Target="../media/media17.WAV"/><Relationship Id="rId5" Type="http://schemas.openxmlformats.org/officeDocument/2006/relationships/image" Target="../media/image42.pn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audio" Target="../media/media18.WAV"/><Relationship Id="rId6" Type="http://schemas.openxmlformats.org/officeDocument/2006/relationships/image" Target="../media/image45.png"/><Relationship Id="rId5" Type="http://schemas.microsoft.com/office/2007/relationships/media" Target="../media/media18.WAV"/><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audio" Target="../media/media19.WAV"/><Relationship Id="rId6" Type="http://schemas.microsoft.com/office/2007/relationships/media" Target="../media/media19.WAV"/><Relationship Id="rId5" Type="http://schemas.openxmlformats.org/officeDocument/2006/relationships/image" Target="../media/image47.pn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19.xml"/><Relationship Id="rId7" Type="http://schemas.microsoft.com/office/2007/relationships/media" Target="../media/media20.WAV"/><Relationship Id="rId2" Type="http://schemas.openxmlformats.org/officeDocument/2006/relationships/slideLayout" Target="../slideLayouts/slideLayout2.xml"/><Relationship Id="rId1" Type="http://schemas.openxmlformats.org/officeDocument/2006/relationships/audio" Target="../media/media20.WAV"/><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media/media2.WAV"/><Relationship Id="rId5" Type="http://schemas.openxmlformats.org/officeDocument/2006/relationships/image" Target="../media/image6.png"/><Relationship Id="rId4" Type="http://schemas.microsoft.com/office/2007/relationships/media" Target="../media/media2.WAV"/></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audio" Target="../media/media21.WAV"/><Relationship Id="rId6" Type="http://schemas.openxmlformats.org/officeDocument/2006/relationships/image" Target="../media/image54.png"/><Relationship Id="rId5" Type="http://schemas.microsoft.com/office/2007/relationships/media" Target="../media/media21.WAV"/><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audio" Target="../media/media22.WAV"/><Relationship Id="rId6" Type="http://schemas.openxmlformats.org/officeDocument/2006/relationships/image" Target="../media/image56.png"/><Relationship Id="rId5" Type="http://schemas.microsoft.com/office/2007/relationships/media" Target="../media/media22.WAV"/><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59.png"/><Relationship Id="rId2" Type="http://schemas.openxmlformats.org/officeDocument/2006/relationships/slideLayout" Target="../slideLayouts/slideLayout6.xml"/><Relationship Id="rId1" Type="http://schemas.openxmlformats.org/officeDocument/2006/relationships/audio" Target="../media/media23.WAV"/><Relationship Id="rId6" Type="http://schemas.microsoft.com/office/2007/relationships/media" Target="../media/media23.WAV"/><Relationship Id="rId5" Type="http://schemas.openxmlformats.org/officeDocument/2006/relationships/image" Target="../media/image58.jpeg"/><Relationship Id="rId4" Type="http://schemas.openxmlformats.org/officeDocument/2006/relationships/image" Target="../media/image57.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62.png"/><Relationship Id="rId2" Type="http://schemas.openxmlformats.org/officeDocument/2006/relationships/slideLayout" Target="../slideLayouts/slideLayout6.xml"/><Relationship Id="rId1" Type="http://schemas.openxmlformats.org/officeDocument/2006/relationships/audio" Target="../media/media24.WAV"/><Relationship Id="rId6" Type="http://schemas.microsoft.com/office/2007/relationships/media" Target="../media/media24.WAV"/><Relationship Id="rId5" Type="http://schemas.openxmlformats.org/officeDocument/2006/relationships/image" Target="../media/image61.jpeg"/><Relationship Id="rId4" Type="http://schemas.openxmlformats.org/officeDocument/2006/relationships/image" Target="../media/image60.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audio" Target="../media/media25.WAV"/><Relationship Id="rId6" Type="http://schemas.openxmlformats.org/officeDocument/2006/relationships/image" Target="../media/image64.png"/><Relationship Id="rId5" Type="http://schemas.microsoft.com/office/2007/relationships/media" Target="../media/media25.WAV"/><Relationship Id="rId4" Type="http://schemas.openxmlformats.org/officeDocument/2006/relationships/image" Target="../media/image63.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audio" Target="../media/media26.WAV"/><Relationship Id="rId5" Type="http://schemas.openxmlformats.org/officeDocument/2006/relationships/image" Target="../media/image65.png"/><Relationship Id="rId4" Type="http://schemas.microsoft.com/office/2007/relationships/media" Target="../media/media26.WAV"/></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audio" Target="../media/media27.WAV"/><Relationship Id="rId5" Type="http://schemas.openxmlformats.org/officeDocument/2006/relationships/image" Target="../media/image66.png"/><Relationship Id="rId4" Type="http://schemas.microsoft.com/office/2007/relationships/media" Target="../media/media27.WAV"/></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69.png"/><Relationship Id="rId2" Type="http://schemas.openxmlformats.org/officeDocument/2006/relationships/slideLayout" Target="../slideLayouts/slideLayout2.xml"/><Relationship Id="rId1" Type="http://schemas.openxmlformats.org/officeDocument/2006/relationships/audio" Target="../media/media28.WAV"/><Relationship Id="rId6" Type="http://schemas.microsoft.com/office/2007/relationships/media" Target="../media/media28.WAV"/><Relationship Id="rId5" Type="http://schemas.openxmlformats.org/officeDocument/2006/relationships/image" Target="../media/image68.png"/><Relationship Id="rId4" Type="http://schemas.openxmlformats.org/officeDocument/2006/relationships/image" Target="../media/image67.jpeg"/></Relationships>
</file>

<file path=ppt/slides/_rels/slide2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notesSlide" Target="../notesSlides/notesSlide28.xml"/><Relationship Id="rId7" Type="http://schemas.openxmlformats.org/officeDocument/2006/relationships/image" Target="../media/image73.png"/><Relationship Id="rId2" Type="http://schemas.openxmlformats.org/officeDocument/2006/relationships/slideLayout" Target="../slideLayouts/slideLayout2.xml"/><Relationship Id="rId1" Type="http://schemas.openxmlformats.org/officeDocument/2006/relationships/audio" Target="../media/media29.WAV"/><Relationship Id="rId6"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image" Target="../media/image75.png"/><Relationship Id="rId4" Type="http://schemas.openxmlformats.org/officeDocument/2006/relationships/image" Target="../media/image70.png"/><Relationship Id="rId9" Type="http://schemas.microsoft.com/office/2007/relationships/media" Target="../media/media29.WAV"/></Relationships>
</file>

<file path=ppt/slides/_rels/slide2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notesSlide" Target="../notesSlides/notesSlide29.xml"/><Relationship Id="rId7" Type="http://schemas.openxmlformats.org/officeDocument/2006/relationships/image" Target="../media/image79.jpeg"/><Relationship Id="rId2" Type="http://schemas.openxmlformats.org/officeDocument/2006/relationships/slideLayout" Target="../slideLayouts/slideLayout4.xml"/><Relationship Id="rId1" Type="http://schemas.openxmlformats.org/officeDocument/2006/relationships/audio" Target="../media/media30.WAV"/><Relationship Id="rId6" Type="http://schemas.openxmlformats.org/officeDocument/2006/relationships/image" Target="../media/image78.jpeg"/><Relationship Id="rId5" Type="http://schemas.openxmlformats.org/officeDocument/2006/relationships/image" Target="../media/image77.png"/><Relationship Id="rId10" Type="http://schemas.openxmlformats.org/officeDocument/2006/relationships/image" Target="../media/image81.png"/><Relationship Id="rId4" Type="http://schemas.openxmlformats.org/officeDocument/2006/relationships/image" Target="../media/image76.jpeg"/><Relationship Id="rId9" Type="http://schemas.microsoft.com/office/2007/relationships/media" Target="../media/media30.WAV"/></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media/media3.WAV"/><Relationship Id="rId5" Type="http://schemas.openxmlformats.org/officeDocument/2006/relationships/image" Target="../media/image7.png"/><Relationship Id="rId4" Type="http://schemas.microsoft.com/office/2007/relationships/media" Target="../media/media3.WAV"/></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audio" Target="../media/media31.WAV"/><Relationship Id="rId6" Type="http://schemas.openxmlformats.org/officeDocument/2006/relationships/image" Target="../media/image83.png"/><Relationship Id="rId5" Type="http://schemas.microsoft.com/office/2007/relationships/media" Target="../media/media31.WAV"/><Relationship Id="rId4" Type="http://schemas.openxmlformats.org/officeDocument/2006/relationships/image" Target="../media/image82.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audio" Target="../media/media32.WAV"/><Relationship Id="rId5" Type="http://schemas.openxmlformats.org/officeDocument/2006/relationships/image" Target="../media/image84.png"/><Relationship Id="rId4" Type="http://schemas.microsoft.com/office/2007/relationships/media" Target="../media/media32.WAV"/></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audio" Target="../media/media33.WAV"/><Relationship Id="rId6" Type="http://schemas.openxmlformats.org/officeDocument/2006/relationships/image" Target="../media/image86.png"/><Relationship Id="rId5" Type="http://schemas.microsoft.com/office/2007/relationships/media" Target="../media/media33.WAV"/><Relationship Id="rId4" Type="http://schemas.openxmlformats.org/officeDocument/2006/relationships/image" Target="../media/image85.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89.png"/><Relationship Id="rId2" Type="http://schemas.openxmlformats.org/officeDocument/2006/relationships/slideLayout" Target="../slideLayouts/slideLayout2.xml"/><Relationship Id="rId1" Type="http://schemas.openxmlformats.org/officeDocument/2006/relationships/audio" Target="../media/media34.WAV"/><Relationship Id="rId6" Type="http://schemas.microsoft.com/office/2007/relationships/media" Target="../media/media34.WAV"/><Relationship Id="rId5" Type="http://schemas.openxmlformats.org/officeDocument/2006/relationships/image" Target="../media/image88.jpeg"/><Relationship Id="rId4" Type="http://schemas.openxmlformats.org/officeDocument/2006/relationships/image" Target="../media/image87.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audio" Target="../media/media35.WAV"/><Relationship Id="rId5" Type="http://schemas.openxmlformats.org/officeDocument/2006/relationships/image" Target="../media/image90.png"/><Relationship Id="rId4" Type="http://schemas.microsoft.com/office/2007/relationships/media" Target="../media/media35.WAV"/></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93.png"/><Relationship Id="rId2" Type="http://schemas.openxmlformats.org/officeDocument/2006/relationships/slideLayout" Target="../slideLayouts/slideLayout2.xml"/><Relationship Id="rId1" Type="http://schemas.openxmlformats.org/officeDocument/2006/relationships/audio" Target="../media/media36.WAV"/><Relationship Id="rId6" Type="http://schemas.microsoft.com/office/2007/relationships/media" Target="../media/media36.WAV"/><Relationship Id="rId5" Type="http://schemas.openxmlformats.org/officeDocument/2006/relationships/image" Target="../media/image92.png"/><Relationship Id="rId4" Type="http://schemas.openxmlformats.org/officeDocument/2006/relationships/image" Target="../media/image91.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audio" Target="../media/media37.WAV"/><Relationship Id="rId5" Type="http://schemas.openxmlformats.org/officeDocument/2006/relationships/image" Target="../media/image94.png"/><Relationship Id="rId4" Type="http://schemas.microsoft.com/office/2007/relationships/media" Target="../media/media37.WAV"/></Relationships>
</file>

<file path=ppt/slides/_rels/slide3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40.WAV"/><Relationship Id="rId7" Type="http://schemas.microsoft.com/office/2007/relationships/media" Target="../media/media38.WAV"/><Relationship Id="rId12" Type="http://schemas.openxmlformats.org/officeDocument/2006/relationships/image" Target="../media/image97.png"/><Relationship Id="rId2" Type="http://schemas.openxmlformats.org/officeDocument/2006/relationships/audio" Target="../media/media39.WAV"/><Relationship Id="rId1" Type="http://schemas.openxmlformats.org/officeDocument/2006/relationships/audio" Target="../media/media38.WAV"/><Relationship Id="rId6" Type="http://schemas.openxmlformats.org/officeDocument/2006/relationships/image" Target="../media/image95.png"/><Relationship Id="rId11" Type="http://schemas.microsoft.com/office/2007/relationships/media" Target="../media/media40.WAV"/><Relationship Id="rId5" Type="http://schemas.openxmlformats.org/officeDocument/2006/relationships/notesSlide" Target="../notesSlides/notesSlide37.xml"/><Relationship Id="rId10" Type="http://schemas.openxmlformats.org/officeDocument/2006/relationships/image" Target="../media/image96.png"/><Relationship Id="rId4" Type="http://schemas.openxmlformats.org/officeDocument/2006/relationships/slideLayout" Target="../slideLayouts/slideLayout4.xml"/><Relationship Id="rId9" Type="http://schemas.microsoft.com/office/2007/relationships/media" Target="../media/media39.WAV"/></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100.png"/><Relationship Id="rId2" Type="http://schemas.openxmlformats.org/officeDocument/2006/relationships/slideLayout" Target="../slideLayouts/slideLayout4.xml"/><Relationship Id="rId1" Type="http://schemas.openxmlformats.org/officeDocument/2006/relationships/audio" Target="../media/media41.WAV"/><Relationship Id="rId6" Type="http://schemas.microsoft.com/office/2007/relationships/media" Target="../media/media41.WAV"/><Relationship Id="rId5" Type="http://schemas.openxmlformats.org/officeDocument/2006/relationships/image" Target="../media/image99.jpeg"/><Relationship Id="rId4" Type="http://schemas.openxmlformats.org/officeDocument/2006/relationships/image" Target="../media/image98.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103.png"/><Relationship Id="rId2" Type="http://schemas.openxmlformats.org/officeDocument/2006/relationships/slideLayout" Target="../slideLayouts/slideLayout6.xml"/><Relationship Id="rId1" Type="http://schemas.openxmlformats.org/officeDocument/2006/relationships/audio" Target="../media/media42.WAV"/><Relationship Id="rId6" Type="http://schemas.microsoft.com/office/2007/relationships/media" Target="../media/media42.WAV"/><Relationship Id="rId5" Type="http://schemas.openxmlformats.org/officeDocument/2006/relationships/image" Target="../media/image102.png"/><Relationship Id="rId4" Type="http://schemas.openxmlformats.org/officeDocument/2006/relationships/image" Target="../media/image10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media/media4.WAV"/><Relationship Id="rId5" Type="http://schemas.openxmlformats.org/officeDocument/2006/relationships/image" Target="../media/image8.png"/><Relationship Id="rId4" Type="http://schemas.microsoft.com/office/2007/relationships/media" Target="../media/media4.WAV"/></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audio" Target="../media/media43.WAV"/><Relationship Id="rId6" Type="http://schemas.openxmlformats.org/officeDocument/2006/relationships/image" Target="../media/image105.png"/><Relationship Id="rId5" Type="http://schemas.microsoft.com/office/2007/relationships/media" Target="../media/media43.WAV"/><Relationship Id="rId4" Type="http://schemas.openxmlformats.org/officeDocument/2006/relationships/image" Target="../media/image104.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audio" Target="../media/media44.WAV"/><Relationship Id="rId6" Type="http://schemas.openxmlformats.org/officeDocument/2006/relationships/image" Target="../media/image107.png"/><Relationship Id="rId5" Type="http://schemas.microsoft.com/office/2007/relationships/media" Target="../media/media44.WAV"/><Relationship Id="rId4" Type="http://schemas.openxmlformats.org/officeDocument/2006/relationships/image" Target="../media/image106.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audio" Target="../media/media45.WAV"/><Relationship Id="rId5" Type="http://schemas.openxmlformats.org/officeDocument/2006/relationships/image" Target="../media/image108.png"/><Relationship Id="rId4" Type="http://schemas.microsoft.com/office/2007/relationships/media" Target="../media/media45.WAV"/></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audio" Target="../media/media46.WAV"/><Relationship Id="rId6" Type="http://schemas.openxmlformats.org/officeDocument/2006/relationships/image" Target="../media/image110.png"/><Relationship Id="rId5" Type="http://schemas.microsoft.com/office/2007/relationships/media" Target="../media/media46.WAV"/><Relationship Id="rId4" Type="http://schemas.openxmlformats.org/officeDocument/2006/relationships/image" Target="../media/image109.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audio" Target="../media/media47.WAV"/><Relationship Id="rId5" Type="http://schemas.openxmlformats.org/officeDocument/2006/relationships/image" Target="../media/image111.png"/><Relationship Id="rId4" Type="http://schemas.microsoft.com/office/2007/relationships/media" Target="../media/media47.WAV"/></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audio" Target="../media/media48.WAV"/><Relationship Id="rId5" Type="http://schemas.openxmlformats.org/officeDocument/2006/relationships/image" Target="../media/image112.png"/><Relationship Id="rId4" Type="http://schemas.microsoft.com/office/2007/relationships/media" Target="../media/media48.WAV"/></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audio" Target="../media/media49.WAV"/><Relationship Id="rId6" Type="http://schemas.openxmlformats.org/officeDocument/2006/relationships/image" Target="../media/image114.png"/><Relationship Id="rId5" Type="http://schemas.microsoft.com/office/2007/relationships/media" Target="../media/media49.WAV"/><Relationship Id="rId4" Type="http://schemas.openxmlformats.org/officeDocument/2006/relationships/image" Target="../media/image113.png"/></Relationships>
</file>

<file path=ppt/slides/_rels/slide47.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notesSlide" Target="../notesSlides/notesSlide47.xml"/><Relationship Id="rId7" Type="http://schemas.microsoft.com/office/2007/relationships/media" Target="../media/media50.WAV"/><Relationship Id="rId2" Type="http://schemas.openxmlformats.org/officeDocument/2006/relationships/slideLayout" Target="../slideLayouts/slideLayout4.xml"/><Relationship Id="rId1" Type="http://schemas.openxmlformats.org/officeDocument/2006/relationships/audio" Target="../media/media50.WAV"/><Relationship Id="rId6" Type="http://schemas.openxmlformats.org/officeDocument/2006/relationships/image" Target="../media/image117.jpeg"/><Relationship Id="rId5" Type="http://schemas.openxmlformats.org/officeDocument/2006/relationships/image" Target="../media/image116.png"/><Relationship Id="rId4" Type="http://schemas.openxmlformats.org/officeDocument/2006/relationships/image" Target="../media/image115.jpeg"/></Relationships>
</file>

<file path=ppt/slides/_rels/slide4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notesSlide" Target="../notesSlides/notesSlide48.xml"/><Relationship Id="rId7" Type="http://schemas.microsoft.com/office/2007/relationships/media" Target="../media/media51.WAV"/><Relationship Id="rId2" Type="http://schemas.openxmlformats.org/officeDocument/2006/relationships/slideLayout" Target="../slideLayouts/slideLayout4.xml"/><Relationship Id="rId1" Type="http://schemas.openxmlformats.org/officeDocument/2006/relationships/audio" Target="../media/media51.WAV"/><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4.xml"/><Relationship Id="rId1" Type="http://schemas.openxmlformats.org/officeDocument/2006/relationships/audio" Target="../media/media52.WAV"/><Relationship Id="rId6" Type="http://schemas.openxmlformats.org/officeDocument/2006/relationships/image" Target="../media/image84.png"/><Relationship Id="rId5" Type="http://schemas.microsoft.com/office/2007/relationships/media" Target="../media/media52.WAV"/><Relationship Id="rId4" Type="http://schemas.openxmlformats.org/officeDocument/2006/relationships/image" Target="../media/image122.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audio" Target="../media/media5.WAV"/><Relationship Id="rId6" Type="http://schemas.openxmlformats.org/officeDocument/2006/relationships/image" Target="../media/image10.png"/><Relationship Id="rId5" Type="http://schemas.microsoft.com/office/2007/relationships/media" Target="../media/media5.WAV"/><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8" Type="http://schemas.microsoft.com/office/2007/relationships/media" Target="../media/media53.WAV"/><Relationship Id="rId3" Type="http://schemas.openxmlformats.org/officeDocument/2006/relationships/notesSlide" Target="../notesSlides/notesSlide50.xml"/><Relationship Id="rId7" Type="http://schemas.openxmlformats.org/officeDocument/2006/relationships/image" Target="../media/image126.jpeg"/><Relationship Id="rId2" Type="http://schemas.openxmlformats.org/officeDocument/2006/relationships/slideLayout" Target="../slideLayouts/slideLayout4.xml"/><Relationship Id="rId1" Type="http://schemas.openxmlformats.org/officeDocument/2006/relationships/audio" Target="../media/media53.WAV"/><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 Id="rId9" Type="http://schemas.openxmlformats.org/officeDocument/2006/relationships/image" Target="../media/image84.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4.xml"/><Relationship Id="rId1" Type="http://schemas.openxmlformats.org/officeDocument/2006/relationships/audio" Target="../media/media54.WAV"/><Relationship Id="rId6" Type="http://schemas.openxmlformats.org/officeDocument/2006/relationships/image" Target="../media/image84.png"/><Relationship Id="rId5" Type="http://schemas.microsoft.com/office/2007/relationships/media" Target="../media/media54.WAV"/><Relationship Id="rId4" Type="http://schemas.openxmlformats.org/officeDocument/2006/relationships/image" Target="../media/image127.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84.png"/><Relationship Id="rId2" Type="http://schemas.openxmlformats.org/officeDocument/2006/relationships/slideLayout" Target="../slideLayouts/slideLayout4.xml"/><Relationship Id="rId1" Type="http://schemas.openxmlformats.org/officeDocument/2006/relationships/audio" Target="../media/media55.WAV"/><Relationship Id="rId6" Type="http://schemas.microsoft.com/office/2007/relationships/media" Target="../media/media55.WAV"/><Relationship Id="rId5" Type="http://schemas.openxmlformats.org/officeDocument/2006/relationships/image" Target="../media/image129.jpeg"/><Relationship Id="rId4" Type="http://schemas.openxmlformats.org/officeDocument/2006/relationships/image" Target="../media/image128.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4.xml"/><Relationship Id="rId1" Type="http://schemas.openxmlformats.org/officeDocument/2006/relationships/audio" Target="../media/media56.WAV"/><Relationship Id="rId6" Type="http://schemas.openxmlformats.org/officeDocument/2006/relationships/image" Target="../media/image84.png"/><Relationship Id="rId5" Type="http://schemas.microsoft.com/office/2007/relationships/media" Target="../media/media56.WAV"/><Relationship Id="rId4" Type="http://schemas.openxmlformats.org/officeDocument/2006/relationships/image" Target="../media/image130.png"/></Relationships>
</file>

<file path=ppt/slides/_rels/slide54.xml.rels><?xml version="1.0" encoding="UTF-8" standalone="yes"?>
<Relationships xmlns="http://schemas.openxmlformats.org/package/2006/relationships"><Relationship Id="rId8" Type="http://schemas.microsoft.com/office/2007/relationships/media" Target="../media/media57.WAV"/><Relationship Id="rId3" Type="http://schemas.openxmlformats.org/officeDocument/2006/relationships/notesSlide" Target="../notesSlides/notesSlide54.xml"/><Relationship Id="rId7" Type="http://schemas.openxmlformats.org/officeDocument/2006/relationships/image" Target="../media/image134.jpeg"/><Relationship Id="rId2" Type="http://schemas.openxmlformats.org/officeDocument/2006/relationships/slideLayout" Target="../slideLayouts/slideLayout4.xml"/><Relationship Id="rId1" Type="http://schemas.openxmlformats.org/officeDocument/2006/relationships/audio" Target="../media/media57.WAV"/><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 Id="rId9" Type="http://schemas.openxmlformats.org/officeDocument/2006/relationships/image" Target="../media/image84.png"/></Relationships>
</file>

<file path=ppt/slides/_rels/slide55.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notesSlide" Target="../notesSlides/notesSlide55.xml"/><Relationship Id="rId7" Type="http://schemas.openxmlformats.org/officeDocument/2006/relationships/image" Target="../media/image138.jpeg"/><Relationship Id="rId2" Type="http://schemas.openxmlformats.org/officeDocument/2006/relationships/slideLayout" Target="../slideLayouts/slideLayout5.xml"/><Relationship Id="rId1" Type="http://schemas.openxmlformats.org/officeDocument/2006/relationships/audio" Target="../media/media58.WAV"/><Relationship Id="rId6" Type="http://schemas.openxmlformats.org/officeDocument/2006/relationships/image" Target="../media/image137.jpeg"/><Relationship Id="rId11" Type="http://schemas.openxmlformats.org/officeDocument/2006/relationships/image" Target="../media/image84.png"/><Relationship Id="rId5" Type="http://schemas.openxmlformats.org/officeDocument/2006/relationships/image" Target="../media/image136.jpeg"/><Relationship Id="rId10" Type="http://schemas.microsoft.com/office/2007/relationships/media" Target="../media/media58.WAV"/><Relationship Id="rId4" Type="http://schemas.openxmlformats.org/officeDocument/2006/relationships/image" Target="../media/image135.jpeg"/><Relationship Id="rId9" Type="http://schemas.openxmlformats.org/officeDocument/2006/relationships/image" Target="../media/image140.jpeg"/></Relationships>
</file>

<file path=ppt/slides/_rels/slide5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notesSlide" Target="../notesSlides/notesSlide56.xml"/><Relationship Id="rId7" Type="http://schemas.microsoft.com/office/2007/relationships/media" Target="../media/media59.WAV"/><Relationship Id="rId2" Type="http://schemas.openxmlformats.org/officeDocument/2006/relationships/slideLayout" Target="../slideLayouts/slideLayout4.xml"/><Relationship Id="rId1" Type="http://schemas.openxmlformats.org/officeDocument/2006/relationships/audio" Target="../media/media59.WAV"/><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4.xml"/><Relationship Id="rId1" Type="http://schemas.openxmlformats.org/officeDocument/2006/relationships/audio" Target="../media/media60.WAV"/><Relationship Id="rId6" Type="http://schemas.openxmlformats.org/officeDocument/2006/relationships/image" Target="../media/image84.png"/><Relationship Id="rId5" Type="http://schemas.microsoft.com/office/2007/relationships/media" Target="../media/media60.WAV"/><Relationship Id="rId4" Type="http://schemas.openxmlformats.org/officeDocument/2006/relationships/image" Target="../media/image9.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4.xml"/><Relationship Id="rId1" Type="http://schemas.openxmlformats.org/officeDocument/2006/relationships/audio" Target="../media/media61.WAV"/><Relationship Id="rId6" Type="http://schemas.openxmlformats.org/officeDocument/2006/relationships/image" Target="../media/image84.png"/><Relationship Id="rId5" Type="http://schemas.microsoft.com/office/2007/relationships/media" Target="../media/media61.WAV"/><Relationship Id="rId4" Type="http://schemas.openxmlformats.org/officeDocument/2006/relationships/image" Target="../media/image144.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4.xml"/><Relationship Id="rId1" Type="http://schemas.openxmlformats.org/officeDocument/2006/relationships/audio" Target="../media/media62.WAV"/><Relationship Id="rId5" Type="http://schemas.openxmlformats.org/officeDocument/2006/relationships/image" Target="../media/image84.png"/><Relationship Id="rId4" Type="http://schemas.microsoft.com/office/2007/relationships/media" Target="../media/media62.WAV"/></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3.png"/><Relationship Id="rId2" Type="http://schemas.openxmlformats.org/officeDocument/2006/relationships/slideLayout" Target="../slideLayouts/slideLayout6.xml"/><Relationship Id="rId1" Type="http://schemas.openxmlformats.org/officeDocument/2006/relationships/audio" Target="../media/media6.WAV"/><Relationship Id="rId6" Type="http://schemas.microsoft.com/office/2007/relationships/media" Target="../media/media6.WAV"/><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audio" Target="../media/media63.WAV"/><Relationship Id="rId5" Type="http://schemas.openxmlformats.org/officeDocument/2006/relationships/image" Target="../media/image84.png"/><Relationship Id="rId4" Type="http://schemas.microsoft.com/office/2007/relationships/media" Target="../media/media63.WAV"/></Relationships>
</file>

<file path=ppt/slides/_rels/slide6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notesSlide" Target="../notesSlides/notesSlide61.xml"/><Relationship Id="rId7" Type="http://schemas.openxmlformats.org/officeDocument/2006/relationships/image" Target="../media/image148.png"/><Relationship Id="rId2" Type="http://schemas.openxmlformats.org/officeDocument/2006/relationships/slideLayout" Target="../slideLayouts/slideLayout8.xml"/><Relationship Id="rId1" Type="http://schemas.openxmlformats.org/officeDocument/2006/relationships/audio" Target="../media/media64.WAV"/><Relationship Id="rId6" Type="http://schemas.openxmlformats.org/officeDocument/2006/relationships/image" Target="../media/image147.jpeg"/><Relationship Id="rId11" Type="http://schemas.openxmlformats.org/officeDocument/2006/relationships/image" Target="../media/image84.png"/><Relationship Id="rId5" Type="http://schemas.openxmlformats.org/officeDocument/2006/relationships/image" Target="../media/image146.png"/><Relationship Id="rId10" Type="http://schemas.microsoft.com/office/2007/relationships/media" Target="../media/media64.WAV"/><Relationship Id="rId4" Type="http://schemas.openxmlformats.org/officeDocument/2006/relationships/image" Target="../media/image145.jpeg"/><Relationship Id="rId9" Type="http://schemas.openxmlformats.org/officeDocument/2006/relationships/image" Target="../media/image4.tiff"/></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4.tiff"/><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6.xml"/><Relationship Id="rId7" Type="http://schemas.microsoft.com/office/2007/relationships/media" Target="../media/media7.WAV"/><Relationship Id="rId2" Type="http://schemas.openxmlformats.org/officeDocument/2006/relationships/audio" Target="../media/media8.WAV"/><Relationship Id="rId1" Type="http://schemas.openxmlformats.org/officeDocument/2006/relationships/audio" Target="../media/media7.WAV"/><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6.png"/><Relationship Id="rId4" Type="http://schemas.openxmlformats.org/officeDocument/2006/relationships/notesSlide" Target="../notesSlides/notesSlide7.xml"/><Relationship Id="rId9" Type="http://schemas.microsoft.com/office/2007/relationships/media" Target="../media/media8.WAV"/></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audio" Target="../media/media9.WAV"/><Relationship Id="rId6" Type="http://schemas.openxmlformats.org/officeDocument/2006/relationships/image" Target="../media/image18.png"/><Relationship Id="rId5" Type="http://schemas.microsoft.com/office/2007/relationships/media" Target="../media/media9.WAV"/><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notesSlide" Target="../notesSlides/notesSlide9.xml"/><Relationship Id="rId7" Type="http://schemas.openxmlformats.org/officeDocument/2006/relationships/image" Target="../media/image22.jpeg"/><Relationship Id="rId2" Type="http://schemas.openxmlformats.org/officeDocument/2006/relationships/slideLayout" Target="../slideLayouts/slideLayout6.xml"/><Relationship Id="rId1" Type="http://schemas.openxmlformats.org/officeDocument/2006/relationships/audio" Target="../media/media10.WAV"/><Relationship Id="rId6" Type="http://schemas.openxmlformats.org/officeDocument/2006/relationships/image" Target="../media/image21.jpeg"/><Relationship Id="rId11" Type="http://schemas.openxmlformats.org/officeDocument/2006/relationships/image" Target="../media/image25.png"/><Relationship Id="rId5" Type="http://schemas.openxmlformats.org/officeDocument/2006/relationships/image" Target="../media/image20.jpeg"/><Relationship Id="rId10" Type="http://schemas.microsoft.com/office/2007/relationships/media" Target="../media/media10.WAV"/><Relationship Id="rId4" Type="http://schemas.openxmlformats.org/officeDocument/2006/relationships/image" Target="../media/image19.jpeg"/><Relationship Id="rId9"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685800" y="457200"/>
            <a:ext cx="7772400" cy="1905000"/>
          </a:xfrm>
        </p:spPr>
        <p:txBody>
          <a:bodyPr/>
          <a:lstStyle/>
          <a:p>
            <a:pPr eaLnBrk="1" hangingPunct="1"/>
            <a:r>
              <a:rPr lang="en-US" b="0" dirty="0" smtClean="0"/>
              <a:t>Defending the Milk Supply</a:t>
            </a:r>
            <a:br>
              <a:rPr lang="en-US" b="0" dirty="0" smtClean="0"/>
            </a:br>
            <a:r>
              <a:rPr lang="en-US" b="0" dirty="0" smtClean="0"/>
              <a:t>in the Parlor</a:t>
            </a:r>
          </a:p>
        </p:txBody>
      </p:sp>
      <p:sp>
        <p:nvSpPr>
          <p:cNvPr id="11267" name="Rectangle 3"/>
          <p:cNvSpPr>
            <a:spLocks noGrp="1" noChangeArrowheads="1"/>
          </p:cNvSpPr>
          <p:nvPr>
            <p:ph type="subTitle" idx="1"/>
          </p:nvPr>
        </p:nvSpPr>
        <p:spPr>
          <a:xfrm>
            <a:off x="304800" y="2362200"/>
            <a:ext cx="8686800" cy="1752600"/>
          </a:xfrm>
        </p:spPr>
        <p:txBody>
          <a:bodyPr/>
          <a:lstStyle/>
          <a:p>
            <a:pPr eaLnBrk="1" hangingPunct="1"/>
            <a:r>
              <a:rPr lang="en-US" sz="2800" dirty="0" smtClean="0"/>
              <a:t>Ellen Jordan, PhD; Ralph Bruno, DVM, MS; Juan  Hernandez-Rivera,  PhD; and Kevin Lager, MS </a:t>
            </a:r>
          </a:p>
          <a:p>
            <a:pPr eaLnBrk="1" hangingPunct="1"/>
            <a:r>
              <a:rPr lang="en-US" sz="2800" dirty="0" smtClean="0"/>
              <a:t>- </a:t>
            </a:r>
            <a:r>
              <a:rPr lang="en-US" sz="2400" dirty="0" smtClean="0"/>
              <a:t>Texas </a:t>
            </a:r>
            <a:r>
              <a:rPr lang="en-US" sz="2400" dirty="0" err="1" smtClean="0"/>
              <a:t>AgriLife</a:t>
            </a:r>
            <a:r>
              <a:rPr lang="en-US" sz="2400" dirty="0" smtClean="0"/>
              <a:t> Extension Service</a:t>
            </a:r>
          </a:p>
          <a:p>
            <a:pPr eaLnBrk="1" hangingPunct="1"/>
            <a:r>
              <a:rPr lang="en-US" sz="2800" dirty="0" err="1" smtClean="0"/>
              <a:t>Mireille</a:t>
            </a:r>
            <a:r>
              <a:rPr lang="en-US" sz="2800" dirty="0" smtClean="0"/>
              <a:t> </a:t>
            </a:r>
            <a:r>
              <a:rPr lang="en-US" sz="2800" dirty="0" err="1" smtClean="0"/>
              <a:t>Chahine</a:t>
            </a:r>
            <a:r>
              <a:rPr lang="en-US" sz="2800" dirty="0" smtClean="0"/>
              <a:t>, PhD </a:t>
            </a:r>
            <a:r>
              <a:rPr lang="en-US" sz="2400" dirty="0" smtClean="0"/>
              <a:t>– University of Idaho</a:t>
            </a:r>
          </a:p>
          <a:p>
            <a:pPr eaLnBrk="1" hangingPunct="1"/>
            <a:r>
              <a:rPr lang="en-US" sz="2800" dirty="0" smtClean="0"/>
              <a:t>Robert </a:t>
            </a:r>
            <a:r>
              <a:rPr lang="en-US" sz="2800" dirty="0" err="1" smtClean="0"/>
              <a:t>Hagevoort</a:t>
            </a:r>
            <a:r>
              <a:rPr lang="en-US" sz="2800" dirty="0" smtClean="0"/>
              <a:t>, PhD </a:t>
            </a:r>
            <a:r>
              <a:rPr lang="en-US" sz="2400" dirty="0" smtClean="0"/>
              <a:t>– New Mexico State University</a:t>
            </a:r>
          </a:p>
          <a:p>
            <a:pPr eaLnBrk="1" hangingPunct="1"/>
            <a:endParaRPr lang="en-US" sz="2400" dirty="0" smtClean="0"/>
          </a:p>
          <a:p>
            <a:pPr eaLnBrk="1" hangingPunct="1"/>
            <a:r>
              <a:rPr lang="en-US" sz="1200" dirty="0" smtClean="0"/>
              <a:t>The  entities involved in the development of this material do not support one product over another and any mention herein is meant as an example, not an endorsement.</a:t>
            </a:r>
          </a:p>
          <a:p>
            <a:pPr eaLnBrk="1" hangingPunct="1"/>
            <a:endParaRPr lang="en-US" sz="1200" dirty="0" smtClean="0"/>
          </a:p>
        </p:txBody>
      </p:sp>
      <p:pic>
        <p:nvPicPr>
          <p:cNvPr id="11268" name="Picture 5" descr="FAZD-Center-logo-Nov-2008.jpg"/>
          <p:cNvPicPr>
            <a:picLocks noChangeAspect="1"/>
          </p:cNvPicPr>
          <p:nvPr/>
        </p:nvPicPr>
        <p:blipFill>
          <a:blip r:embed="rId4" cstate="screen"/>
          <a:srcRect/>
          <a:stretch>
            <a:fillRect/>
          </a:stretch>
        </p:blipFill>
        <p:spPr bwMode="auto">
          <a:xfrm>
            <a:off x="304800" y="5832475"/>
            <a:ext cx="2097088" cy="873125"/>
          </a:xfrm>
          <a:prstGeom prst="rect">
            <a:avLst/>
          </a:prstGeom>
          <a:noFill/>
          <a:ln w="9525">
            <a:noFill/>
            <a:miter lim="800000"/>
            <a:headEnd/>
            <a:tailEnd/>
          </a:ln>
        </p:spPr>
      </p:pic>
      <p:pic>
        <p:nvPicPr>
          <p:cNvPr id="5" name="Picture 4" descr="NMlogo.jpg"/>
          <p:cNvPicPr>
            <a:picLocks noChangeAspect="1"/>
          </p:cNvPicPr>
          <p:nvPr/>
        </p:nvPicPr>
        <p:blipFill>
          <a:blip r:embed="rId5" cstate="screen"/>
          <a:stretch>
            <a:fillRect/>
          </a:stretch>
        </p:blipFill>
        <p:spPr>
          <a:xfrm>
            <a:off x="2590800" y="5878944"/>
            <a:ext cx="1466402" cy="839355"/>
          </a:xfrm>
          <a:prstGeom prst="rect">
            <a:avLst/>
          </a:prstGeom>
        </p:spPr>
      </p:pic>
      <p:pic>
        <p:nvPicPr>
          <p:cNvPr id="6" name="Picture 5" descr="Univ of IdahoExt-GoldSilver_poster1.TIF"/>
          <p:cNvPicPr>
            <a:picLocks noChangeAspect="1"/>
          </p:cNvPicPr>
          <p:nvPr/>
        </p:nvPicPr>
        <p:blipFill>
          <a:blip r:embed="rId6" cstate="screen"/>
          <a:stretch>
            <a:fillRect/>
          </a:stretch>
        </p:blipFill>
        <p:spPr>
          <a:xfrm>
            <a:off x="4256442" y="6185343"/>
            <a:ext cx="2133600" cy="520257"/>
          </a:xfrm>
          <a:prstGeom prst="rect">
            <a:avLst/>
          </a:prstGeom>
        </p:spPr>
      </p:pic>
      <p:pic>
        <p:nvPicPr>
          <p:cNvPr id="10" name="S1">
            <a:hlinkClick r:id="" action="ppaction://media"/>
          </p:cNvPr>
          <p:cNvPicPr>
            <a:picLocks noChangeAspect="1"/>
          </p:cNvPicPr>
          <p:nvPr>
            <a:audioFile r:link="rId1"/>
            <p:extLst>
              <p:ext uri="{DAA4B4D4-6D71-4841-9C94-3DE7FCFB9230}">
                <p14:media xmlns:p14="http://schemas.microsoft.com/office/powerpoint/2010/main" xmlns="" r:embed="rId7"/>
              </p:ext>
            </p:extLst>
          </p:nvPr>
        </p:nvPicPr>
        <p:blipFill>
          <a:blip r:embed="rId8" cstate="screen"/>
          <a:stretch>
            <a:fillRect/>
          </a:stretch>
        </p:blipFill>
        <p:spPr>
          <a:xfrm>
            <a:off x="4648200" y="4876800"/>
            <a:ext cx="304800" cy="304800"/>
          </a:xfrm>
          <a:prstGeom prst="rect">
            <a:avLst/>
          </a:prstGeom>
        </p:spPr>
      </p:pic>
    </p:spTree>
  </p:cSld>
  <p:clrMapOvr>
    <a:masterClrMapping/>
  </p:clrMapOvr>
  <p:transition advTm="38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0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0" dirty="0" smtClean="0"/>
              <a:t>Gloved Hands Can Still Carry Bacteria, but Easier to Clean</a:t>
            </a:r>
            <a:endParaRPr lang="en-US" b="0" dirty="0"/>
          </a:p>
        </p:txBody>
      </p:sp>
      <p:sp>
        <p:nvSpPr>
          <p:cNvPr id="3" name="Text Placeholder 2"/>
          <p:cNvSpPr>
            <a:spLocks noGrp="1"/>
          </p:cNvSpPr>
          <p:nvPr>
            <p:ph type="body" idx="1"/>
          </p:nvPr>
        </p:nvSpPr>
        <p:spPr>
          <a:xfrm>
            <a:off x="531812" y="1874838"/>
            <a:ext cx="4040188" cy="639762"/>
          </a:xfrm>
        </p:spPr>
        <p:txBody>
          <a:bodyPr/>
          <a:lstStyle/>
          <a:p>
            <a:r>
              <a:rPr lang="en-US" dirty="0" smtClean="0"/>
              <a:t>Touching objects in parlor transfers “</a:t>
            </a:r>
            <a:r>
              <a:rPr lang="en-US" dirty="0" err="1" smtClean="0"/>
              <a:t>GloGerm</a:t>
            </a:r>
            <a:r>
              <a:rPr lang="en-US" dirty="0" smtClean="0"/>
              <a:t>®”</a:t>
            </a:r>
            <a:endParaRPr lang="en-US" dirty="0"/>
          </a:p>
        </p:txBody>
      </p:sp>
      <p:pic>
        <p:nvPicPr>
          <p:cNvPr id="7" name="Content Placeholder 6" descr="IMG_0211.JPG"/>
          <p:cNvPicPr>
            <a:picLocks noGrp="1" noChangeAspect="1"/>
          </p:cNvPicPr>
          <p:nvPr>
            <p:ph sz="half" idx="2"/>
          </p:nvPr>
        </p:nvPicPr>
        <p:blipFill>
          <a:blip r:embed="rId4" cstate="screen"/>
          <a:srcRect/>
          <a:stretch>
            <a:fillRect/>
          </a:stretch>
        </p:blipFill>
        <p:spPr>
          <a:xfrm>
            <a:off x="533400" y="2438400"/>
            <a:ext cx="2514600" cy="3444244"/>
          </a:xfrm>
        </p:spPr>
      </p:pic>
      <p:sp>
        <p:nvSpPr>
          <p:cNvPr id="5" name="Text Placeholder 4"/>
          <p:cNvSpPr>
            <a:spLocks noGrp="1"/>
          </p:cNvSpPr>
          <p:nvPr>
            <p:ph type="body" sz="quarter" idx="3"/>
          </p:nvPr>
        </p:nvSpPr>
        <p:spPr>
          <a:xfrm>
            <a:off x="4572000" y="1722438"/>
            <a:ext cx="4191000" cy="639762"/>
          </a:xfrm>
        </p:spPr>
        <p:txBody>
          <a:bodyPr/>
          <a:lstStyle/>
          <a:p>
            <a:r>
              <a:rPr lang="en-US" dirty="0" smtClean="0"/>
              <a:t>The “</a:t>
            </a:r>
            <a:r>
              <a:rPr lang="en-US" dirty="0" err="1" smtClean="0"/>
              <a:t>GloGerm</a:t>
            </a:r>
            <a:r>
              <a:rPr lang="en-US" dirty="0" smtClean="0"/>
              <a:t>®” transfers</a:t>
            </a:r>
          </a:p>
          <a:p>
            <a:r>
              <a:rPr lang="en-US" dirty="0" smtClean="0"/>
              <a:t>to gloves, too</a:t>
            </a:r>
            <a:endParaRPr lang="en-US" dirty="0"/>
          </a:p>
        </p:txBody>
      </p:sp>
      <p:pic>
        <p:nvPicPr>
          <p:cNvPr id="8" name="Content Placeholder 7" descr="IMG_0214.JPG"/>
          <p:cNvPicPr>
            <a:picLocks noGrp="1" noChangeAspect="1"/>
          </p:cNvPicPr>
          <p:nvPr>
            <p:ph sz="quarter" idx="4"/>
          </p:nvPr>
        </p:nvPicPr>
        <p:blipFill>
          <a:blip r:embed="rId5" cstate="screen"/>
          <a:srcRect t="-1451"/>
          <a:stretch>
            <a:fillRect/>
          </a:stretch>
        </p:blipFill>
        <p:spPr>
          <a:xfrm>
            <a:off x="3048000" y="2368929"/>
            <a:ext cx="3124200" cy="3498471"/>
          </a:xfrm>
        </p:spPr>
      </p:pic>
      <p:pic>
        <p:nvPicPr>
          <p:cNvPr id="9" name="Picture 8" descr="IMG_0218.JPG"/>
          <p:cNvPicPr>
            <a:picLocks noChangeAspect="1"/>
          </p:cNvPicPr>
          <p:nvPr/>
        </p:nvPicPr>
        <p:blipFill>
          <a:blip r:embed="rId6" cstate="screen"/>
          <a:srcRect/>
          <a:stretch>
            <a:fillRect/>
          </a:stretch>
        </p:blipFill>
        <p:spPr>
          <a:xfrm>
            <a:off x="6096000" y="2427515"/>
            <a:ext cx="2667000" cy="3428999"/>
          </a:xfrm>
          <a:prstGeom prst="rect">
            <a:avLst/>
          </a:prstGeom>
        </p:spPr>
      </p:pic>
      <p:pic>
        <p:nvPicPr>
          <p:cNvPr id="11" name="s10">
            <a:hlinkClick r:id="" action="ppaction://media"/>
          </p:cNvPr>
          <p:cNvPicPr>
            <a:picLocks noChangeAspect="1"/>
          </p:cNvPicPr>
          <p:nvPr>
            <a:audioFile r:link="rId1"/>
            <p:extLst>
              <p:ext uri="{DAA4B4D4-6D71-4841-9C94-3DE7FCFB9230}">
                <p14:media xmlns:p14="http://schemas.microsoft.com/office/powerpoint/2010/main" xmlns="" r:embed="rId7"/>
              </p:ext>
            </p:extLst>
          </p:nvPr>
        </p:nvPicPr>
        <p:blipFill>
          <a:blip r:embed="rId8" cstate="screen"/>
          <a:stretch>
            <a:fillRect/>
          </a:stretch>
        </p:blipFill>
        <p:spPr>
          <a:xfrm>
            <a:off x="4191000" y="6324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5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2" presetClass="entr" presetSubtype="4" fill="hold" nodeType="withEffect">
                                  <p:stCondLst>
                                    <p:cond delay="5500"/>
                                  </p:stCondLst>
                                  <p:childTnLst>
                                    <p:set>
                                      <p:cBhvr>
                                        <p:cTn id="8" dur="1" fill="hold">
                                          <p:stCondLst>
                                            <p:cond delay="0"/>
                                          </p:stCondLst>
                                        </p:cTn>
                                        <p:tgtEl>
                                          <p:spTgt spid="7"/>
                                        </p:tgtEl>
                                        <p:attrNameLst>
                                          <p:attrName>style.visibility</p:attrName>
                                        </p:attrNameLst>
                                      </p:cBhvr>
                                      <p:to>
                                        <p:strVal val="visible"/>
                                      </p:to>
                                    </p:set>
                                    <p:anim calcmode="lin" valueType="num">
                                      <p:cBhvr additive="base">
                                        <p:cTn id="9" dur="500" fill="hold"/>
                                        <p:tgtEl>
                                          <p:spTgt spid="7"/>
                                        </p:tgtEl>
                                        <p:attrNameLst>
                                          <p:attrName>ppt_x</p:attrName>
                                        </p:attrNameLst>
                                      </p:cBhvr>
                                      <p:tavLst>
                                        <p:tav tm="0">
                                          <p:val>
                                            <p:strVal val="#ppt_x"/>
                                          </p:val>
                                        </p:tav>
                                        <p:tav tm="100000">
                                          <p:val>
                                            <p:strVal val="#ppt_x"/>
                                          </p:val>
                                        </p:tav>
                                      </p:tavLst>
                                    </p:anim>
                                    <p:anim calcmode="lin" valueType="num">
                                      <p:cBhvr additive="base">
                                        <p:cTn id="10" dur="500" fill="hold"/>
                                        <p:tgtEl>
                                          <p:spTgt spid="7"/>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700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1" presetClass="entr" presetSubtype="0" fill="hold" grpId="0" nodeType="withEffect">
                                  <p:stCondLst>
                                    <p:cond delay="900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par>
                                <p:cTn id="17" presetID="1" presetClass="entr" presetSubtype="0" fill="hold" grpId="0" nodeType="withEffect">
                                  <p:stCondLst>
                                    <p:cond delay="900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par>
                                <p:cTn id="19" presetID="3" presetClass="entr" presetSubtype="10" fill="hold" nodeType="withEffect">
                                  <p:stCondLst>
                                    <p:cond delay="900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childTnLst>
                          </p:cTn>
                        </p:par>
                        <p:par>
                          <p:cTn id="22" fill="hold">
                            <p:stCondLst>
                              <p:cond delay="9500"/>
                            </p:stCondLst>
                            <p:childTnLst>
                              <p:par>
                                <p:cTn id="23" presetID="1" presetClass="mediacall" presetSubtype="0" fill="hold" nodeType="afterEffect">
                                  <p:stCondLst>
                                    <p:cond delay="0"/>
                                  </p:stCondLst>
                                  <p:childTnLst>
                                    <p:cmd type="call" cmd="playFrom(0.0)">
                                      <p:cBhvr>
                                        <p:cTn id="24" dur="1821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5"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bldLst>
      <p:bldP spid="3" grpId="0" build="p"/>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b="0" dirty="0" smtClean="0"/>
              <a:t>Step 2: </a:t>
            </a:r>
            <a:br>
              <a:rPr lang="en-US" b="0" dirty="0" smtClean="0"/>
            </a:br>
            <a:r>
              <a:rPr lang="en-US" b="0" dirty="0" smtClean="0"/>
              <a:t>Maintain Milk Equipment</a:t>
            </a:r>
            <a:endParaRPr lang="en-US" b="0" dirty="0"/>
          </a:p>
        </p:txBody>
      </p:sp>
      <p:sp>
        <p:nvSpPr>
          <p:cNvPr id="3" name="Content Placeholder 2"/>
          <p:cNvSpPr>
            <a:spLocks noGrp="1"/>
          </p:cNvSpPr>
          <p:nvPr>
            <p:ph sz="half" idx="1"/>
          </p:nvPr>
        </p:nvSpPr>
        <p:spPr>
          <a:xfrm>
            <a:off x="304800" y="1600200"/>
            <a:ext cx="4648200" cy="4114800"/>
          </a:xfrm>
        </p:spPr>
        <p:txBody>
          <a:bodyPr/>
          <a:lstStyle/>
          <a:p>
            <a:pPr>
              <a:buNone/>
            </a:pPr>
            <a:r>
              <a:rPr lang="en-US" dirty="0" smtClean="0"/>
              <a:t>	Follow farm procedures for:</a:t>
            </a:r>
          </a:p>
          <a:p>
            <a:pPr lvl="1"/>
            <a:r>
              <a:rPr lang="en-US" dirty="0" smtClean="0"/>
              <a:t>Daily</a:t>
            </a:r>
          </a:p>
          <a:p>
            <a:pPr lvl="1"/>
            <a:r>
              <a:rPr lang="en-US" dirty="0" smtClean="0"/>
              <a:t>Weekly</a:t>
            </a:r>
          </a:p>
          <a:p>
            <a:pPr lvl="1"/>
            <a:r>
              <a:rPr lang="en-US" dirty="0" smtClean="0"/>
              <a:t>Monthly</a:t>
            </a:r>
          </a:p>
          <a:p>
            <a:pPr lvl="1"/>
            <a:r>
              <a:rPr lang="en-US" dirty="0" smtClean="0"/>
              <a:t>Quarterly</a:t>
            </a:r>
          </a:p>
          <a:p>
            <a:pPr lvl="1"/>
            <a:r>
              <a:rPr lang="en-US" dirty="0" smtClean="0"/>
              <a:t>Annual</a:t>
            </a:r>
          </a:p>
          <a:p>
            <a:pPr>
              <a:buNone/>
            </a:pPr>
            <a:r>
              <a:rPr lang="en-US" dirty="0" smtClean="0"/>
              <a:t>	Equipment maintenance and cleaning</a:t>
            </a:r>
          </a:p>
          <a:p>
            <a:endParaRPr lang="en-US" dirty="0"/>
          </a:p>
        </p:txBody>
      </p:sp>
      <p:pic>
        <p:nvPicPr>
          <p:cNvPr id="8" name="Content Placeholder 5" descr="parlor set-up for cleaning.jpg"/>
          <p:cNvPicPr>
            <a:picLocks noChangeAspect="1"/>
          </p:cNvPicPr>
          <p:nvPr/>
        </p:nvPicPr>
        <p:blipFill>
          <a:blip r:embed="rId4" cstate="screen"/>
          <a:stretch>
            <a:fillRect/>
          </a:stretch>
        </p:blipFill>
        <p:spPr bwMode="auto">
          <a:xfrm>
            <a:off x="5029200" y="1828800"/>
            <a:ext cx="3810000" cy="2540000"/>
          </a:xfrm>
          <a:prstGeom prst="rect">
            <a:avLst/>
          </a:prstGeom>
          <a:noFill/>
          <a:ln w="9525">
            <a:noFill/>
            <a:miter lim="800000"/>
            <a:headEnd/>
            <a:tailEnd/>
          </a:ln>
        </p:spPr>
      </p:pic>
      <p:pic>
        <p:nvPicPr>
          <p:cNvPr id="7" name="Content Placeholder 6" descr="IMG_0398.JPG"/>
          <p:cNvPicPr>
            <a:picLocks noGrp="1" noChangeAspect="1"/>
          </p:cNvPicPr>
          <p:nvPr>
            <p:ph sz="half" idx="2"/>
          </p:nvPr>
        </p:nvPicPr>
        <p:blipFill>
          <a:blip r:embed="rId5" cstate="screen"/>
          <a:srcRect/>
          <a:stretch>
            <a:fillRect/>
          </a:stretch>
        </p:blipFill>
        <p:spPr>
          <a:xfrm>
            <a:off x="4800600" y="3657600"/>
            <a:ext cx="2577737" cy="2114550"/>
          </a:xfrm>
        </p:spPr>
      </p:pic>
      <p:pic>
        <p:nvPicPr>
          <p:cNvPr id="9" name="s11">
            <a:hlinkClick r:id="" action="ppaction://media"/>
          </p:cNvPr>
          <p:cNvPicPr>
            <a:picLocks noChangeAspect="1"/>
          </p:cNvPicPr>
          <p:nvPr>
            <a:audioFile r:link="rId1"/>
            <p:extLst>
              <p:ext uri="{DAA4B4D4-6D71-4841-9C94-3DE7FCFB9230}">
                <p14:media xmlns:p14="http://schemas.microsoft.com/office/powerpoint/2010/main" xmlns="" r:embed="rId6"/>
              </p:ext>
            </p:extLst>
          </p:nvPr>
        </p:nvPicPr>
        <p:blipFill>
          <a:blip r:embed="rId7" cstate="screen"/>
          <a:stretch>
            <a:fillRect/>
          </a:stretch>
        </p:blipFill>
        <p:spPr>
          <a:xfrm>
            <a:off x="4343400" y="60198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2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b="0" dirty="0" smtClean="0"/>
              <a:t>Step 3:</a:t>
            </a:r>
            <a:br>
              <a:rPr lang="en-US" b="0" dirty="0" smtClean="0"/>
            </a:br>
            <a:r>
              <a:rPr lang="en-US" b="0" dirty="0" smtClean="0"/>
              <a:t>Dip Teats After Milking</a:t>
            </a:r>
            <a:endParaRPr lang="en-US" b="0" dirty="0"/>
          </a:p>
        </p:txBody>
      </p:sp>
      <p:pic>
        <p:nvPicPr>
          <p:cNvPr id="8" name="Content Placeholder 7" descr="NederendsHansSprayWandTeatDipping.JPG"/>
          <p:cNvPicPr>
            <a:picLocks noGrp="1" noChangeAspect="1"/>
          </p:cNvPicPr>
          <p:nvPr>
            <p:ph sz="half" idx="1"/>
          </p:nvPr>
        </p:nvPicPr>
        <p:blipFill>
          <a:blip r:embed="rId4" cstate="screen"/>
          <a:srcRect/>
          <a:stretch>
            <a:fillRect/>
          </a:stretch>
        </p:blipFill>
        <p:spPr>
          <a:xfrm>
            <a:off x="3429000" y="4038600"/>
            <a:ext cx="2971800" cy="2819400"/>
          </a:xfrm>
        </p:spPr>
      </p:pic>
      <p:pic>
        <p:nvPicPr>
          <p:cNvPr id="9" name="Picture 8" descr="NederendsHansTeatDipping1.JPG"/>
          <p:cNvPicPr>
            <a:picLocks noChangeAspect="1"/>
          </p:cNvPicPr>
          <p:nvPr/>
        </p:nvPicPr>
        <p:blipFill>
          <a:blip r:embed="rId5" cstate="screen"/>
          <a:stretch>
            <a:fillRect/>
          </a:stretch>
        </p:blipFill>
        <p:spPr>
          <a:xfrm>
            <a:off x="50800" y="3048000"/>
            <a:ext cx="3454400" cy="2590800"/>
          </a:xfrm>
          <a:prstGeom prst="rect">
            <a:avLst/>
          </a:prstGeom>
        </p:spPr>
      </p:pic>
      <p:sp>
        <p:nvSpPr>
          <p:cNvPr id="10" name="TextBox 9"/>
          <p:cNvSpPr txBox="1"/>
          <p:nvPr/>
        </p:nvSpPr>
        <p:spPr>
          <a:xfrm>
            <a:off x="2133600" y="1600200"/>
            <a:ext cx="4114800" cy="1754326"/>
          </a:xfrm>
          <a:prstGeom prst="rect">
            <a:avLst/>
          </a:prstGeom>
          <a:noFill/>
        </p:spPr>
        <p:txBody>
          <a:bodyPr wrap="square" rtlCol="0">
            <a:spAutoFit/>
          </a:bodyPr>
          <a:lstStyle/>
          <a:p>
            <a:r>
              <a:rPr lang="en-US" sz="3600" dirty="0" smtClean="0">
                <a:latin typeface="Comic Sans MS" pitchFamily="66" charset="0"/>
              </a:rPr>
              <a:t>Dip ALL teats</a:t>
            </a:r>
          </a:p>
          <a:p>
            <a:r>
              <a:rPr lang="en-US" sz="3600" dirty="0" smtClean="0">
                <a:latin typeface="Comic Sans MS" pitchFamily="66" charset="0"/>
              </a:rPr>
              <a:t>Cover entire teat</a:t>
            </a:r>
          </a:p>
          <a:p>
            <a:endParaRPr lang="en-US" sz="3600" dirty="0"/>
          </a:p>
        </p:txBody>
      </p:sp>
      <p:pic>
        <p:nvPicPr>
          <p:cNvPr id="7" name="Picture 2" descr="C:\Documents and Settings\rbruno\My Documents\Ralph_Bruno\PicturesRB\Dairy_Pictures\Cow pics\Ralph pictures\Jer-Z-Boyz\DSC_0973.JPG"/>
          <p:cNvPicPr>
            <a:picLocks noChangeAspect="1" noChangeArrowheads="1"/>
          </p:cNvPicPr>
          <p:nvPr/>
        </p:nvPicPr>
        <p:blipFill>
          <a:blip r:embed="rId6" cstate="screen"/>
          <a:srcRect/>
          <a:stretch>
            <a:fillRect/>
          </a:stretch>
        </p:blipFill>
        <p:spPr bwMode="auto">
          <a:xfrm>
            <a:off x="6400800" y="1676400"/>
            <a:ext cx="2709496" cy="3276600"/>
          </a:xfrm>
          <a:prstGeom prst="rect">
            <a:avLst/>
          </a:prstGeom>
          <a:noFill/>
        </p:spPr>
      </p:pic>
      <p:pic>
        <p:nvPicPr>
          <p:cNvPr id="12" name="s12">
            <a:hlinkClick r:id="" action="ppaction://media"/>
          </p:cNvPr>
          <p:cNvPicPr>
            <a:picLocks noChangeAspect="1"/>
          </p:cNvPicPr>
          <p:nvPr>
            <a:audioFile r:link="rId1"/>
            <p:extLst>
              <p:ext uri="{DAA4B4D4-6D71-4841-9C94-3DE7FCFB9230}">
                <p14:media xmlns:p14="http://schemas.microsoft.com/office/powerpoint/2010/main" xmlns="" r:embed="rId7"/>
              </p:ext>
            </p:extLst>
          </p:nvPr>
        </p:nvPicPr>
        <p:blipFill>
          <a:blip r:embed="rId8" cstate="screen"/>
          <a:stretch>
            <a:fillRect/>
          </a:stretch>
        </p:blipFill>
        <p:spPr>
          <a:xfrm>
            <a:off x="5486400" y="31242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8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772400" cy="1143000"/>
          </a:xfrm>
        </p:spPr>
        <p:txBody>
          <a:bodyPr/>
          <a:lstStyle/>
          <a:p>
            <a:r>
              <a:rPr lang="en-US" b="0" dirty="0" smtClean="0"/>
              <a:t>Step 4: </a:t>
            </a:r>
            <a:br>
              <a:rPr lang="en-US" b="0" dirty="0" smtClean="0"/>
            </a:br>
            <a:r>
              <a:rPr lang="en-US" b="0" dirty="0" smtClean="0"/>
              <a:t>Treat Cows</a:t>
            </a:r>
            <a:endParaRPr lang="en-US" b="0" dirty="0"/>
          </a:p>
        </p:txBody>
      </p:sp>
      <p:sp>
        <p:nvSpPr>
          <p:cNvPr id="3" name="Content Placeholder 2"/>
          <p:cNvSpPr>
            <a:spLocks noGrp="1"/>
          </p:cNvSpPr>
          <p:nvPr>
            <p:ph sz="half" idx="1"/>
          </p:nvPr>
        </p:nvSpPr>
        <p:spPr>
          <a:xfrm>
            <a:off x="228600" y="1676400"/>
            <a:ext cx="4191000" cy="4114800"/>
          </a:xfrm>
        </p:spPr>
        <p:txBody>
          <a:bodyPr/>
          <a:lstStyle/>
          <a:p>
            <a:r>
              <a:rPr lang="en-US" dirty="0" smtClean="0"/>
              <a:t>Follow farm protocols for treating mastitis and for dry cow treatments</a:t>
            </a:r>
          </a:p>
          <a:p>
            <a:r>
              <a:rPr lang="en-US" dirty="0" smtClean="0"/>
              <a:t>Do NOT stop treatments early, give all treatments that were prescribed in farm protocol</a:t>
            </a:r>
            <a:endParaRPr lang="en-US" dirty="0"/>
          </a:p>
        </p:txBody>
      </p:sp>
      <p:pic>
        <p:nvPicPr>
          <p:cNvPr id="5" name="Content Placeholder 4" descr="SiEllenDairyPostedFlowChart.JPG"/>
          <p:cNvPicPr>
            <a:picLocks noGrp="1" noChangeAspect="1"/>
          </p:cNvPicPr>
          <p:nvPr>
            <p:ph sz="half" idx="2"/>
          </p:nvPr>
        </p:nvPicPr>
        <p:blipFill>
          <a:blip r:embed="rId4" cstate="screen"/>
          <a:stretch>
            <a:fillRect/>
          </a:stretch>
        </p:blipFill>
        <p:spPr>
          <a:xfrm>
            <a:off x="4368800" y="1809750"/>
            <a:ext cx="4699000" cy="3524250"/>
          </a:xfrm>
        </p:spPr>
      </p:pic>
      <p:pic>
        <p:nvPicPr>
          <p:cNvPr id="7" name="s1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screen"/>
          <a:stretch>
            <a:fillRect/>
          </a:stretch>
        </p:blipFill>
        <p:spPr>
          <a:xfrm>
            <a:off x="4191000" y="57912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45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Step 5:</a:t>
            </a:r>
            <a:br>
              <a:rPr lang="en-US" b="0" dirty="0" smtClean="0"/>
            </a:br>
            <a:r>
              <a:rPr lang="en-US" b="0" dirty="0" smtClean="0"/>
              <a:t>Cull Chronic Mastitis Cows</a:t>
            </a:r>
            <a:endParaRPr lang="en-US" b="0" dirty="0"/>
          </a:p>
        </p:txBody>
      </p:sp>
      <p:sp>
        <p:nvSpPr>
          <p:cNvPr id="3" name="Content Placeholder 2"/>
          <p:cNvSpPr>
            <a:spLocks noGrp="1"/>
          </p:cNvSpPr>
          <p:nvPr>
            <p:ph sz="half" idx="1"/>
          </p:nvPr>
        </p:nvSpPr>
        <p:spPr>
          <a:xfrm>
            <a:off x="685800" y="2286000"/>
            <a:ext cx="3810000" cy="4114800"/>
          </a:xfrm>
        </p:spPr>
        <p:txBody>
          <a:bodyPr/>
          <a:lstStyle/>
          <a:p>
            <a:r>
              <a:rPr lang="en-US" dirty="0" smtClean="0"/>
              <a:t>Farm manager/ owner create standard guidelines</a:t>
            </a:r>
          </a:p>
          <a:p>
            <a:r>
              <a:rPr lang="en-US" dirty="0" smtClean="0"/>
              <a:t>Identify problem cows and tell management</a:t>
            </a:r>
            <a:endParaRPr lang="en-US" dirty="0"/>
          </a:p>
        </p:txBody>
      </p:sp>
      <p:pic>
        <p:nvPicPr>
          <p:cNvPr id="5" name="Picture 2"/>
          <p:cNvPicPr>
            <a:picLocks noGrp="1" noChangeAspect="1" noChangeArrowheads="1"/>
          </p:cNvPicPr>
          <p:nvPr>
            <p:ph sz="half" idx="2"/>
          </p:nvPr>
        </p:nvPicPr>
        <p:blipFill>
          <a:blip r:embed="rId4" cstate="screen"/>
          <a:srcRect/>
          <a:stretch>
            <a:fillRect/>
          </a:stretch>
        </p:blipFill>
        <p:spPr bwMode="auto">
          <a:xfrm>
            <a:off x="4563730" y="2362200"/>
            <a:ext cx="4469848" cy="2471737"/>
          </a:xfrm>
          <a:prstGeom prst="rect">
            <a:avLst/>
          </a:prstGeom>
          <a:noFill/>
          <a:ln w="9525">
            <a:noFill/>
            <a:miter lim="800000"/>
            <a:headEnd/>
            <a:tailEnd/>
          </a:ln>
        </p:spPr>
      </p:pic>
      <p:pic>
        <p:nvPicPr>
          <p:cNvPr id="7" name="s14">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screen"/>
          <a:stretch>
            <a:fillRect/>
          </a:stretch>
        </p:blipFill>
        <p:spPr>
          <a:xfrm>
            <a:off x="4191000" y="52578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8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590800"/>
            <a:ext cx="7772400" cy="1143000"/>
          </a:xfrm>
        </p:spPr>
        <p:txBody>
          <a:bodyPr/>
          <a:lstStyle/>
          <a:p>
            <a:r>
              <a:rPr lang="en-US" b="0" dirty="0" smtClean="0"/>
              <a:t>Goal 2: Take Excellent Care of the Cows and Identify when the Cows Are Sick</a:t>
            </a:r>
            <a:endParaRPr lang="en-US" b="0" dirty="0"/>
          </a:p>
        </p:txBody>
      </p:sp>
      <p:pic>
        <p:nvPicPr>
          <p:cNvPr id="4" name="s15">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screen"/>
          <a:stretch>
            <a:fillRect/>
          </a:stretch>
        </p:blipFill>
        <p:spPr>
          <a:xfrm>
            <a:off x="4343400" y="47244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Identifying “Sick” Cows</a:t>
            </a:r>
            <a:br>
              <a:rPr lang="en-US" b="0" dirty="0" smtClean="0"/>
            </a:br>
            <a:r>
              <a:rPr lang="en-US" b="0" dirty="0" smtClean="0"/>
              <a:t>in the Parlor</a:t>
            </a:r>
            <a:endParaRPr lang="en-US" b="0" dirty="0"/>
          </a:p>
        </p:txBody>
      </p:sp>
      <p:sp>
        <p:nvSpPr>
          <p:cNvPr id="3" name="Content Placeholder 2"/>
          <p:cNvSpPr>
            <a:spLocks noGrp="1"/>
          </p:cNvSpPr>
          <p:nvPr>
            <p:ph sz="half" idx="1"/>
          </p:nvPr>
        </p:nvSpPr>
        <p:spPr>
          <a:xfrm>
            <a:off x="457200" y="1981200"/>
            <a:ext cx="5486400" cy="4114800"/>
          </a:xfrm>
        </p:spPr>
        <p:txBody>
          <a:bodyPr/>
          <a:lstStyle/>
          <a:p>
            <a:r>
              <a:rPr lang="en-US" dirty="0" smtClean="0"/>
              <a:t>Traditionally look for mastitis</a:t>
            </a:r>
          </a:p>
          <a:p>
            <a:pPr lvl="1"/>
            <a:r>
              <a:rPr lang="en-US" dirty="0" smtClean="0"/>
              <a:t>Clots</a:t>
            </a:r>
          </a:p>
          <a:p>
            <a:pPr lvl="1"/>
            <a:r>
              <a:rPr lang="en-US" dirty="0" smtClean="0"/>
              <a:t>Hard quarter</a:t>
            </a:r>
          </a:p>
          <a:p>
            <a:pPr lvl="1"/>
            <a:r>
              <a:rPr lang="en-US" dirty="0" smtClean="0"/>
              <a:t>Hot quarter</a:t>
            </a:r>
          </a:p>
          <a:p>
            <a:pPr lvl="1"/>
            <a:r>
              <a:rPr lang="en-US" dirty="0" smtClean="0"/>
              <a:t>Uneven</a:t>
            </a:r>
          </a:p>
          <a:p>
            <a:pPr marL="346075" lvl="1" indent="-346075">
              <a:buFont typeface="Arial" pitchFamily="34" charset="0"/>
              <a:buChar char="•"/>
            </a:pPr>
            <a:r>
              <a:rPr lang="en-US" sz="2800" dirty="0" smtClean="0"/>
              <a:t>Don’t put milk from cows with mastitis into the bulk tank</a:t>
            </a:r>
          </a:p>
        </p:txBody>
      </p:sp>
      <p:pic>
        <p:nvPicPr>
          <p:cNvPr id="1026" name="Picture 2" descr="C:\Documents and Settings\rbruno\My Documents\Ralph_Bruno\PicturesRB\Dairy_Pictures\CA_Dairies\Florida\B &amp; D Farm\B &amp; D\Hospital Cows\Mastits\Picture 192.jpg"/>
          <p:cNvPicPr>
            <a:picLocks noChangeAspect="1" noChangeArrowheads="1"/>
          </p:cNvPicPr>
          <p:nvPr/>
        </p:nvPicPr>
        <p:blipFill>
          <a:blip r:embed="rId4" cstate="screen"/>
          <a:srcRect/>
          <a:stretch>
            <a:fillRect/>
          </a:stretch>
        </p:blipFill>
        <p:spPr bwMode="auto">
          <a:xfrm>
            <a:off x="6280245" y="1905000"/>
            <a:ext cx="2538413" cy="1981200"/>
          </a:xfrm>
          <a:prstGeom prst="rect">
            <a:avLst/>
          </a:prstGeom>
          <a:noFill/>
        </p:spPr>
      </p:pic>
      <p:pic>
        <p:nvPicPr>
          <p:cNvPr id="1027" name="Picture 3"/>
          <p:cNvPicPr>
            <a:picLocks noChangeAspect="1" noChangeArrowheads="1"/>
          </p:cNvPicPr>
          <p:nvPr/>
        </p:nvPicPr>
        <p:blipFill>
          <a:blip r:embed="rId5" cstate="screen"/>
          <a:srcRect/>
          <a:stretch>
            <a:fillRect/>
          </a:stretch>
        </p:blipFill>
        <p:spPr bwMode="auto">
          <a:xfrm>
            <a:off x="6280245" y="3886200"/>
            <a:ext cx="2558955" cy="1905000"/>
          </a:xfrm>
          <a:prstGeom prst="rect">
            <a:avLst/>
          </a:prstGeom>
          <a:noFill/>
          <a:ln w="9525">
            <a:noFill/>
            <a:miter lim="800000"/>
            <a:headEnd/>
            <a:tailEnd/>
          </a:ln>
        </p:spPr>
      </p:pic>
      <p:pic>
        <p:nvPicPr>
          <p:cNvPr id="7" name="s16">
            <a:hlinkClick r:id="" action="ppaction://media"/>
          </p:cNvPr>
          <p:cNvPicPr>
            <a:picLocks noChangeAspect="1"/>
          </p:cNvPicPr>
          <p:nvPr>
            <a:audioFile r:link="rId1"/>
            <p:extLst>
              <p:ext uri="{DAA4B4D4-6D71-4841-9C94-3DE7FCFB9230}">
                <p14:media xmlns:p14="http://schemas.microsoft.com/office/powerpoint/2010/main" xmlns="" r:embed="rId6"/>
              </p:ext>
            </p:extLst>
          </p:nvPr>
        </p:nvPicPr>
        <p:blipFill>
          <a:blip r:embed="rId7" cstate="screen"/>
          <a:stretch>
            <a:fillRect/>
          </a:stretch>
        </p:blipFill>
        <p:spPr>
          <a:xfrm>
            <a:off x="4419600" y="41148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9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ejordan\AppData\Local\Microsoft\Windows\Temporary Internet Files\Content.IE5\ES9VI1G2\MP900437265[1].jpg"/>
          <p:cNvPicPr>
            <a:picLocks noChangeAspect="1" noChangeArrowheads="1"/>
          </p:cNvPicPr>
          <p:nvPr/>
        </p:nvPicPr>
        <p:blipFill>
          <a:blip r:embed="rId4" cstate="email"/>
          <a:srcRect/>
          <a:stretch>
            <a:fillRect/>
          </a:stretch>
        </p:blipFill>
        <p:spPr bwMode="auto">
          <a:xfrm>
            <a:off x="1066800" y="512501"/>
            <a:ext cx="7086600" cy="5318324"/>
          </a:xfrm>
          <a:prstGeom prst="rect">
            <a:avLst/>
          </a:prstGeom>
          <a:noFill/>
        </p:spPr>
      </p:pic>
      <p:sp>
        <p:nvSpPr>
          <p:cNvPr id="2" name="Title 1"/>
          <p:cNvSpPr>
            <a:spLocks noGrp="1"/>
          </p:cNvSpPr>
          <p:nvPr>
            <p:ph type="title"/>
          </p:nvPr>
        </p:nvSpPr>
        <p:spPr/>
        <p:txBody>
          <a:bodyPr/>
          <a:lstStyle/>
          <a:p>
            <a:r>
              <a:rPr lang="en-US" b="0" dirty="0" smtClean="0"/>
              <a:t>Look Beyond Typical Symptoms</a:t>
            </a:r>
            <a:endParaRPr lang="en-US" b="0" dirty="0"/>
          </a:p>
        </p:txBody>
      </p:sp>
      <p:sp>
        <p:nvSpPr>
          <p:cNvPr id="4" name="Content Placeholder 3"/>
          <p:cNvSpPr>
            <a:spLocks noGrp="1"/>
          </p:cNvSpPr>
          <p:nvPr>
            <p:ph idx="1"/>
          </p:nvPr>
        </p:nvSpPr>
        <p:spPr>
          <a:xfrm>
            <a:off x="609600" y="1981200"/>
            <a:ext cx="8534400" cy="4114800"/>
          </a:xfrm>
        </p:spPr>
        <p:txBody>
          <a:bodyPr/>
          <a:lstStyle/>
          <a:p>
            <a:r>
              <a:rPr lang="en-US" dirty="0" smtClean="0"/>
              <a:t>International travel increases the potential to bring in foreign animal diseases</a:t>
            </a:r>
          </a:p>
          <a:p>
            <a:pPr lvl="1"/>
            <a:r>
              <a:rPr lang="en-US" dirty="0" smtClean="0"/>
              <a:t>Example: Foot and Mouth Disease</a:t>
            </a:r>
          </a:p>
          <a:p>
            <a:r>
              <a:rPr lang="en-US" dirty="0" smtClean="0"/>
              <a:t>Early detection of any disease can prevent its spread and minimizes the impact on the herd</a:t>
            </a:r>
            <a:endParaRPr lang="en-US" dirty="0"/>
          </a:p>
        </p:txBody>
      </p:sp>
      <p:pic>
        <p:nvPicPr>
          <p:cNvPr id="6" name="s17">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screen"/>
          <a:stretch>
            <a:fillRect/>
          </a:stretch>
        </p:blipFill>
        <p:spPr>
          <a:xfrm>
            <a:off x="7772400" y="32004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3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b="0" dirty="0" smtClean="0"/>
              <a:t>Foot and Mouth Disease (FMD)</a:t>
            </a:r>
            <a:endParaRPr lang="en-US" b="0" dirty="0"/>
          </a:p>
        </p:txBody>
      </p:sp>
      <p:sp>
        <p:nvSpPr>
          <p:cNvPr id="3" name="Content Placeholder 2"/>
          <p:cNvSpPr>
            <a:spLocks noGrp="1"/>
          </p:cNvSpPr>
          <p:nvPr>
            <p:ph idx="1"/>
          </p:nvPr>
        </p:nvSpPr>
        <p:spPr>
          <a:xfrm>
            <a:off x="304800" y="1447800"/>
            <a:ext cx="5257800" cy="4343400"/>
          </a:xfrm>
        </p:spPr>
        <p:txBody>
          <a:bodyPr/>
          <a:lstStyle/>
          <a:p>
            <a:r>
              <a:rPr lang="en-US" dirty="0" smtClean="0"/>
              <a:t>Impacts cows, sheep, pigs, deer and other cloven  footed animals</a:t>
            </a:r>
          </a:p>
          <a:p>
            <a:r>
              <a:rPr lang="en-US" dirty="0" smtClean="0"/>
              <a:t>Very contagious virus</a:t>
            </a:r>
          </a:p>
          <a:p>
            <a:r>
              <a:rPr lang="en-US" dirty="0" smtClean="0"/>
              <a:t>Fever and blister-like lesions on teats, tongue, lips, and between hooves</a:t>
            </a:r>
          </a:p>
          <a:p>
            <a:r>
              <a:rPr lang="en-US" dirty="0" smtClean="0"/>
              <a:t>Lost milk production</a:t>
            </a:r>
          </a:p>
        </p:txBody>
      </p:sp>
      <p:sp>
        <p:nvSpPr>
          <p:cNvPr id="4" name="TextBox 3"/>
          <p:cNvSpPr txBox="1"/>
          <p:nvPr/>
        </p:nvSpPr>
        <p:spPr>
          <a:xfrm>
            <a:off x="2819400" y="5943600"/>
            <a:ext cx="3276600" cy="830997"/>
          </a:xfrm>
          <a:prstGeom prst="rect">
            <a:avLst/>
          </a:prstGeom>
          <a:noFill/>
        </p:spPr>
        <p:txBody>
          <a:bodyPr wrap="square" rtlCol="0">
            <a:spAutoFit/>
          </a:bodyPr>
          <a:lstStyle/>
          <a:p>
            <a:r>
              <a:rPr lang="en-US" dirty="0" smtClean="0">
                <a:solidFill>
                  <a:srgbClr val="FFFF99"/>
                </a:solidFill>
                <a:latin typeface="Comic Sans MS" pitchFamily="66" charset="0"/>
              </a:rPr>
              <a:t>ARS, 1969</a:t>
            </a:r>
          </a:p>
          <a:p>
            <a:r>
              <a:rPr lang="en-US" dirty="0" smtClean="0">
                <a:solidFill>
                  <a:srgbClr val="FFFF99"/>
                </a:solidFill>
                <a:latin typeface="Comic Sans MS" pitchFamily="66" charset="0"/>
              </a:rPr>
              <a:t>USDA-APHIS, 2007</a:t>
            </a:r>
            <a:endParaRPr lang="en-US" dirty="0">
              <a:solidFill>
                <a:srgbClr val="FFFF99"/>
              </a:solidFill>
              <a:latin typeface="Comic Sans MS" pitchFamily="66" charset="0"/>
            </a:endParaRPr>
          </a:p>
        </p:txBody>
      </p:sp>
      <p:pic>
        <p:nvPicPr>
          <p:cNvPr id="3074" name="Picture 2" descr="C:\Users\ejordan\AppData\Local\Microsoft\Windows\Temporary Internet Files\Content.IE5\ES9VI1G2\MP900262733[1].jpg"/>
          <p:cNvPicPr>
            <a:picLocks noChangeAspect="1" noChangeArrowheads="1"/>
          </p:cNvPicPr>
          <p:nvPr/>
        </p:nvPicPr>
        <p:blipFill>
          <a:blip r:embed="rId4" cstate="email"/>
          <a:srcRect/>
          <a:stretch>
            <a:fillRect/>
          </a:stretch>
        </p:blipFill>
        <p:spPr bwMode="auto">
          <a:xfrm>
            <a:off x="6172200" y="1371600"/>
            <a:ext cx="2590800" cy="2350008"/>
          </a:xfrm>
          <a:prstGeom prst="rect">
            <a:avLst/>
          </a:prstGeom>
          <a:noFill/>
        </p:spPr>
      </p:pic>
      <p:pic>
        <p:nvPicPr>
          <p:cNvPr id="7" name="Picture 2"/>
          <p:cNvPicPr>
            <a:picLocks noChangeAspect="1" noChangeArrowheads="1"/>
          </p:cNvPicPr>
          <p:nvPr/>
        </p:nvPicPr>
        <p:blipFill>
          <a:blip r:embed="rId5" cstate="email"/>
          <a:srcRect/>
          <a:stretch>
            <a:fillRect/>
          </a:stretch>
        </p:blipFill>
        <p:spPr bwMode="auto">
          <a:xfrm>
            <a:off x="6019800" y="3810000"/>
            <a:ext cx="2753957" cy="1828800"/>
          </a:xfrm>
          <a:prstGeom prst="rect">
            <a:avLst/>
          </a:prstGeom>
          <a:noFill/>
          <a:ln w="9525">
            <a:noFill/>
            <a:miter lim="800000"/>
            <a:headEnd/>
            <a:tailEnd/>
          </a:ln>
        </p:spPr>
      </p:pic>
      <p:pic>
        <p:nvPicPr>
          <p:cNvPr id="9" name="s18">
            <a:hlinkClick r:id="" action="ppaction://media"/>
          </p:cNvPr>
          <p:cNvPicPr>
            <a:picLocks noChangeAspect="1"/>
          </p:cNvPicPr>
          <p:nvPr>
            <a:audioFile r:link="rId1"/>
            <p:extLst>
              <p:ext uri="{DAA4B4D4-6D71-4841-9C94-3DE7FCFB9230}">
                <p14:media xmlns:p14="http://schemas.microsoft.com/office/powerpoint/2010/main" xmlns="" r:embed="rId6"/>
              </p:ext>
            </p:extLst>
          </p:nvPr>
        </p:nvPicPr>
        <p:blipFill>
          <a:blip r:embed="rId7" cstate="screen"/>
          <a:stretch>
            <a:fillRect/>
          </a:stretch>
        </p:blipFill>
        <p:spPr>
          <a:xfrm>
            <a:off x="4648200" y="38862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3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b="0" dirty="0" smtClean="0"/>
              <a:t>Foot and Mouth Disease</a:t>
            </a:r>
            <a:endParaRPr lang="en-US" b="0" dirty="0"/>
          </a:p>
        </p:txBody>
      </p:sp>
      <p:sp>
        <p:nvSpPr>
          <p:cNvPr id="3" name="Content Placeholder 2"/>
          <p:cNvSpPr>
            <a:spLocks noGrp="1"/>
          </p:cNvSpPr>
          <p:nvPr>
            <p:ph idx="1"/>
          </p:nvPr>
        </p:nvSpPr>
        <p:spPr>
          <a:xfrm>
            <a:off x="304800" y="1447800"/>
            <a:ext cx="5257800" cy="4114800"/>
          </a:xfrm>
        </p:spPr>
        <p:txBody>
          <a:bodyPr/>
          <a:lstStyle/>
          <a:p>
            <a:r>
              <a:rPr lang="en-US" dirty="0" smtClean="0"/>
              <a:t>Last reported cases in North America</a:t>
            </a:r>
          </a:p>
          <a:p>
            <a:pPr lvl="1"/>
            <a:r>
              <a:rPr lang="en-US" dirty="0" smtClean="0"/>
              <a:t>U.S., 1929</a:t>
            </a:r>
          </a:p>
          <a:p>
            <a:pPr lvl="1"/>
            <a:r>
              <a:rPr lang="en-US" dirty="0" smtClean="0"/>
              <a:t>Canada, 1952</a:t>
            </a:r>
          </a:p>
          <a:p>
            <a:pPr lvl="1"/>
            <a:r>
              <a:rPr lang="en-US" dirty="0" smtClean="0"/>
              <a:t>Mexico, 1954</a:t>
            </a:r>
          </a:p>
          <a:p>
            <a:r>
              <a:rPr lang="en-US" dirty="0" smtClean="0"/>
              <a:t>Must maintain vigilance to prevent reintroduction</a:t>
            </a:r>
          </a:p>
        </p:txBody>
      </p:sp>
      <p:sp>
        <p:nvSpPr>
          <p:cNvPr id="4" name="TextBox 3"/>
          <p:cNvSpPr txBox="1"/>
          <p:nvPr/>
        </p:nvSpPr>
        <p:spPr>
          <a:xfrm>
            <a:off x="2819400" y="5943600"/>
            <a:ext cx="3276600" cy="830997"/>
          </a:xfrm>
          <a:prstGeom prst="rect">
            <a:avLst/>
          </a:prstGeom>
          <a:noFill/>
        </p:spPr>
        <p:txBody>
          <a:bodyPr wrap="square" rtlCol="0">
            <a:spAutoFit/>
          </a:bodyPr>
          <a:lstStyle/>
          <a:p>
            <a:r>
              <a:rPr lang="en-US" dirty="0" smtClean="0">
                <a:solidFill>
                  <a:srgbClr val="FFFF99"/>
                </a:solidFill>
                <a:latin typeface="Comic Sans MS" pitchFamily="66" charset="0"/>
              </a:rPr>
              <a:t>ARS, 1969</a:t>
            </a:r>
          </a:p>
          <a:p>
            <a:r>
              <a:rPr lang="en-US" dirty="0" smtClean="0">
                <a:solidFill>
                  <a:srgbClr val="FFFF99"/>
                </a:solidFill>
                <a:latin typeface="Comic Sans MS" pitchFamily="66" charset="0"/>
              </a:rPr>
              <a:t>USDA-APHIS, 2007</a:t>
            </a:r>
            <a:endParaRPr lang="en-US" dirty="0">
              <a:solidFill>
                <a:srgbClr val="FFFF99"/>
              </a:solidFill>
              <a:latin typeface="Comic Sans MS" pitchFamily="66" charset="0"/>
            </a:endParaRPr>
          </a:p>
        </p:txBody>
      </p:sp>
      <p:pic>
        <p:nvPicPr>
          <p:cNvPr id="3074" name="Picture 2" descr="C:\Users\ejordan\AppData\Local\Microsoft\Windows\Temporary Internet Files\Content.IE5\ES9VI1G2\MP900262733[1].jpg"/>
          <p:cNvPicPr>
            <a:picLocks noChangeAspect="1" noChangeArrowheads="1"/>
          </p:cNvPicPr>
          <p:nvPr/>
        </p:nvPicPr>
        <p:blipFill>
          <a:blip r:embed="rId4" cstate="email"/>
          <a:srcRect/>
          <a:stretch>
            <a:fillRect/>
          </a:stretch>
        </p:blipFill>
        <p:spPr bwMode="auto">
          <a:xfrm>
            <a:off x="5334000" y="1752600"/>
            <a:ext cx="2286000" cy="2073536"/>
          </a:xfrm>
          <a:prstGeom prst="rect">
            <a:avLst/>
          </a:prstGeom>
          <a:noFill/>
        </p:spPr>
      </p:pic>
      <p:pic>
        <p:nvPicPr>
          <p:cNvPr id="6" name="Picture 5" descr="IMG_0332.JPG"/>
          <p:cNvPicPr>
            <a:picLocks noChangeAspect="1"/>
          </p:cNvPicPr>
          <p:nvPr/>
        </p:nvPicPr>
        <p:blipFill>
          <a:blip r:embed="rId5" cstate="email"/>
          <a:srcRect/>
          <a:stretch>
            <a:fillRect/>
          </a:stretch>
        </p:blipFill>
        <p:spPr>
          <a:xfrm>
            <a:off x="5257800" y="3810000"/>
            <a:ext cx="3962400" cy="2057400"/>
          </a:xfrm>
          <a:prstGeom prst="rect">
            <a:avLst/>
          </a:prstGeom>
        </p:spPr>
      </p:pic>
      <p:pic>
        <p:nvPicPr>
          <p:cNvPr id="7" name="Picture 3"/>
          <p:cNvPicPr>
            <a:picLocks noChangeAspect="1" noChangeArrowheads="1"/>
          </p:cNvPicPr>
          <p:nvPr/>
        </p:nvPicPr>
        <p:blipFill>
          <a:blip r:embed="rId6" cstate="email"/>
          <a:srcRect/>
          <a:stretch>
            <a:fillRect/>
          </a:stretch>
        </p:blipFill>
        <p:spPr bwMode="auto">
          <a:xfrm>
            <a:off x="7602954" y="1371600"/>
            <a:ext cx="1541046" cy="2448506"/>
          </a:xfrm>
          <a:prstGeom prst="rect">
            <a:avLst/>
          </a:prstGeom>
          <a:noFill/>
          <a:ln w="9525">
            <a:noFill/>
            <a:miter lim="800000"/>
            <a:headEnd/>
            <a:tailEnd/>
          </a:ln>
        </p:spPr>
      </p:pic>
      <p:pic>
        <p:nvPicPr>
          <p:cNvPr id="9" name="s19">
            <a:hlinkClick r:id="" action="ppaction://media"/>
          </p:cNvPr>
          <p:cNvPicPr>
            <a:picLocks noChangeAspect="1"/>
          </p:cNvPicPr>
          <p:nvPr>
            <a:audioFile r:link="rId1"/>
            <p:extLst>
              <p:ext uri="{DAA4B4D4-6D71-4841-9C94-3DE7FCFB9230}">
                <p14:media xmlns:p14="http://schemas.microsoft.com/office/powerpoint/2010/main" xmlns="" r:embed="rId7"/>
              </p:ext>
            </p:extLst>
          </p:nvPr>
        </p:nvPicPr>
        <p:blipFill>
          <a:blip r:embed="rId8" cstate="screen"/>
          <a:stretch>
            <a:fillRect/>
          </a:stretch>
        </p:blipFill>
        <p:spPr>
          <a:xfrm>
            <a:off x="4495800" y="4800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9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Parlor Worker Goals</a:t>
            </a:r>
            <a:endParaRPr lang="en-US" b="0" dirty="0"/>
          </a:p>
        </p:txBody>
      </p:sp>
      <p:sp>
        <p:nvSpPr>
          <p:cNvPr id="3" name="Content Placeholder 2"/>
          <p:cNvSpPr>
            <a:spLocks noGrp="1"/>
          </p:cNvSpPr>
          <p:nvPr>
            <p:ph idx="1"/>
          </p:nvPr>
        </p:nvSpPr>
        <p:spPr>
          <a:xfrm>
            <a:off x="685800" y="1828800"/>
            <a:ext cx="7772400" cy="4114800"/>
          </a:xfrm>
        </p:spPr>
        <p:txBody>
          <a:bodyPr/>
          <a:lstStyle/>
          <a:p>
            <a:pPr marL="514350" indent="-514350">
              <a:buFont typeface="+mj-lt"/>
              <a:buAutoNum type="arabicPeriod"/>
            </a:pPr>
            <a:r>
              <a:rPr lang="en-US" sz="2800" dirty="0" smtClean="0"/>
              <a:t>Harvest the highest quality product possible</a:t>
            </a:r>
          </a:p>
          <a:p>
            <a:pPr marL="514350" indent="-514350">
              <a:buFont typeface="+mj-lt"/>
              <a:buAutoNum type="arabicPeriod"/>
            </a:pPr>
            <a:r>
              <a:rPr lang="en-US" sz="2800" dirty="0" smtClean="0"/>
              <a:t>Take good care of the cows and identify when they are sick</a:t>
            </a:r>
          </a:p>
          <a:p>
            <a:pPr marL="514350" indent="-514350">
              <a:buFont typeface="+mj-lt"/>
              <a:buAutoNum type="arabicPeriod"/>
            </a:pPr>
            <a:r>
              <a:rPr lang="en-US" sz="2800" dirty="0" smtClean="0"/>
              <a:t>Produce meat and milk that is free of antibiotics</a:t>
            </a:r>
          </a:p>
          <a:p>
            <a:pPr marL="514350" indent="-514350">
              <a:buFont typeface="+mj-lt"/>
              <a:buAutoNum type="arabicPeriod"/>
            </a:pPr>
            <a:r>
              <a:rPr lang="en-US" sz="2800" dirty="0" smtClean="0"/>
              <a:t>Ensure </a:t>
            </a:r>
            <a:r>
              <a:rPr lang="en-US" sz="2800" dirty="0" err="1" smtClean="0"/>
              <a:t>biosecurity</a:t>
            </a:r>
            <a:r>
              <a:rPr lang="en-US" sz="2800" dirty="0" smtClean="0"/>
              <a:t> on the farm to protect the herd, yourself, and your family</a:t>
            </a:r>
            <a:endParaRPr lang="en-US" sz="2800" dirty="0"/>
          </a:p>
        </p:txBody>
      </p:sp>
      <p:pic>
        <p:nvPicPr>
          <p:cNvPr id="6" name="S2">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screen"/>
          <a:stretch>
            <a:fillRect/>
          </a:stretch>
        </p:blipFill>
        <p:spPr>
          <a:xfrm>
            <a:off x="6248400" y="35814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5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Foot and Mouth Disease</a:t>
            </a:r>
            <a:endParaRPr lang="en-US" b="0" dirty="0"/>
          </a:p>
        </p:txBody>
      </p:sp>
      <p:sp>
        <p:nvSpPr>
          <p:cNvPr id="3" name="Content Placeholder 2"/>
          <p:cNvSpPr>
            <a:spLocks noGrp="1"/>
          </p:cNvSpPr>
          <p:nvPr>
            <p:ph idx="1"/>
          </p:nvPr>
        </p:nvSpPr>
        <p:spPr>
          <a:xfrm>
            <a:off x="304800" y="1752600"/>
            <a:ext cx="4038600" cy="4114800"/>
          </a:xfrm>
        </p:spPr>
        <p:txBody>
          <a:bodyPr/>
          <a:lstStyle/>
          <a:p>
            <a:r>
              <a:rPr lang="en-US" dirty="0" smtClean="0"/>
              <a:t>2001 Major Outbreak in United Kingdom</a:t>
            </a:r>
          </a:p>
          <a:p>
            <a:pPr lvl="1"/>
            <a:r>
              <a:rPr lang="en-US" dirty="0" smtClean="0"/>
              <a:t>6 million animals slaughtered</a:t>
            </a:r>
          </a:p>
          <a:p>
            <a:pPr lvl="1"/>
            <a:r>
              <a:rPr lang="en-US" dirty="0" smtClean="0"/>
              <a:t>Estimated cost of 17 billion dollars</a:t>
            </a:r>
          </a:p>
          <a:p>
            <a:endParaRPr lang="en-US" dirty="0"/>
          </a:p>
        </p:txBody>
      </p:sp>
      <p:sp>
        <p:nvSpPr>
          <p:cNvPr id="4" name="TextBox 3"/>
          <p:cNvSpPr txBox="1"/>
          <p:nvPr/>
        </p:nvSpPr>
        <p:spPr>
          <a:xfrm>
            <a:off x="2819400" y="5943600"/>
            <a:ext cx="3276600" cy="830997"/>
          </a:xfrm>
          <a:prstGeom prst="rect">
            <a:avLst/>
          </a:prstGeom>
          <a:noFill/>
        </p:spPr>
        <p:txBody>
          <a:bodyPr wrap="square" rtlCol="0">
            <a:spAutoFit/>
          </a:bodyPr>
          <a:lstStyle/>
          <a:p>
            <a:r>
              <a:rPr lang="en-US" dirty="0" smtClean="0">
                <a:solidFill>
                  <a:srgbClr val="FFFF99"/>
                </a:solidFill>
                <a:latin typeface="Comic Sans MS" pitchFamily="66" charset="0"/>
              </a:rPr>
              <a:t>ARS, 1969</a:t>
            </a:r>
          </a:p>
          <a:p>
            <a:r>
              <a:rPr lang="en-US" dirty="0" smtClean="0">
                <a:solidFill>
                  <a:srgbClr val="FFFF99"/>
                </a:solidFill>
                <a:latin typeface="Comic Sans MS" pitchFamily="66" charset="0"/>
              </a:rPr>
              <a:t>USDA-APHIS, 2007</a:t>
            </a:r>
            <a:endParaRPr lang="en-US" dirty="0">
              <a:solidFill>
                <a:srgbClr val="FFFF99"/>
              </a:solidFill>
              <a:latin typeface="Comic Sans MS" pitchFamily="66" charset="0"/>
            </a:endParaRPr>
          </a:p>
        </p:txBody>
      </p:sp>
      <p:pic>
        <p:nvPicPr>
          <p:cNvPr id="2050" name="Picture 2" descr="C:\Users\ejordan\AppData\Local\Microsoft\Windows\Temporary Internet Files\Content.IE5\ES9VI1G2\MC900189390[1].jpg"/>
          <p:cNvPicPr>
            <a:picLocks noChangeAspect="1" noChangeArrowheads="1"/>
          </p:cNvPicPr>
          <p:nvPr/>
        </p:nvPicPr>
        <p:blipFill>
          <a:blip r:embed="rId4" cstate="email"/>
          <a:srcRect/>
          <a:stretch>
            <a:fillRect/>
          </a:stretch>
        </p:blipFill>
        <p:spPr bwMode="auto">
          <a:xfrm>
            <a:off x="4298106" y="2133600"/>
            <a:ext cx="4859748" cy="3048000"/>
          </a:xfrm>
          <a:prstGeom prst="rect">
            <a:avLst/>
          </a:prstGeom>
          <a:noFill/>
        </p:spPr>
      </p:pic>
      <p:pic>
        <p:nvPicPr>
          <p:cNvPr id="7" name="s20">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screen"/>
          <a:stretch>
            <a:fillRect/>
          </a:stretch>
        </p:blipFill>
        <p:spPr>
          <a:xfrm>
            <a:off x="4419600" y="54864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0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b="0" dirty="0" smtClean="0"/>
              <a:t>Reasons for Losses</a:t>
            </a:r>
            <a:endParaRPr lang="en-US" b="0" dirty="0"/>
          </a:p>
        </p:txBody>
      </p:sp>
      <p:sp>
        <p:nvSpPr>
          <p:cNvPr id="3" name="Content Placeholder 2"/>
          <p:cNvSpPr>
            <a:spLocks noGrp="1"/>
          </p:cNvSpPr>
          <p:nvPr>
            <p:ph idx="1"/>
          </p:nvPr>
        </p:nvSpPr>
        <p:spPr>
          <a:xfrm>
            <a:off x="762000" y="1143000"/>
            <a:ext cx="6019800" cy="4114800"/>
          </a:xfrm>
        </p:spPr>
        <p:txBody>
          <a:bodyPr/>
          <a:lstStyle/>
          <a:p>
            <a:r>
              <a:rPr lang="en-US" dirty="0" smtClean="0"/>
              <a:t>Very contagious, so many animals affected</a:t>
            </a:r>
          </a:p>
          <a:p>
            <a:r>
              <a:rPr lang="en-US" dirty="0" smtClean="0"/>
              <a:t>Eradication programs based on slaughter and destroying carcass</a:t>
            </a:r>
          </a:p>
          <a:p>
            <a:r>
              <a:rPr lang="en-US" dirty="0" smtClean="0"/>
              <a:t>Lose international market – quarantine</a:t>
            </a:r>
          </a:p>
          <a:p>
            <a:r>
              <a:rPr lang="en-US" dirty="0" smtClean="0"/>
              <a:t>Lose market nationally, scares consumer</a:t>
            </a:r>
          </a:p>
        </p:txBody>
      </p:sp>
      <p:pic>
        <p:nvPicPr>
          <p:cNvPr id="4" name="Picture 3"/>
          <p:cNvPicPr>
            <a:picLocks noChangeAspect="1" noChangeArrowheads="1"/>
          </p:cNvPicPr>
          <p:nvPr/>
        </p:nvPicPr>
        <p:blipFill>
          <a:blip r:embed="rId4" cstate="email"/>
          <a:srcRect/>
          <a:stretch>
            <a:fillRect/>
          </a:stretch>
        </p:blipFill>
        <p:spPr bwMode="auto">
          <a:xfrm>
            <a:off x="6629400" y="1586658"/>
            <a:ext cx="2379246" cy="3780288"/>
          </a:xfrm>
          <a:prstGeom prst="rect">
            <a:avLst/>
          </a:prstGeom>
          <a:noFill/>
          <a:ln w="9525">
            <a:noFill/>
            <a:miter lim="800000"/>
            <a:headEnd/>
            <a:tailEnd/>
          </a:ln>
        </p:spPr>
      </p:pic>
      <p:pic>
        <p:nvPicPr>
          <p:cNvPr id="6" name="s21">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screen"/>
          <a:stretch>
            <a:fillRect/>
          </a:stretch>
        </p:blipFill>
        <p:spPr>
          <a:xfrm>
            <a:off x="4953000" y="4572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229600" cy="1143000"/>
          </a:xfrm>
        </p:spPr>
        <p:txBody>
          <a:bodyPr/>
          <a:lstStyle/>
          <a:p>
            <a:r>
              <a:rPr lang="en-US" b="0" dirty="0" smtClean="0"/>
              <a:t>Visual Evaluation of Udder </a:t>
            </a:r>
            <a:br>
              <a:rPr lang="en-US" b="0" dirty="0" smtClean="0"/>
            </a:br>
            <a:r>
              <a:rPr lang="en-US" b="0" dirty="0" smtClean="0"/>
              <a:t>and Teats</a:t>
            </a:r>
            <a:endParaRPr lang="en-US" b="0" dirty="0"/>
          </a:p>
        </p:txBody>
      </p:sp>
      <p:sp>
        <p:nvSpPr>
          <p:cNvPr id="3" name="Text Placeholder 2"/>
          <p:cNvSpPr>
            <a:spLocks noGrp="1"/>
          </p:cNvSpPr>
          <p:nvPr>
            <p:ph type="body" idx="1"/>
          </p:nvPr>
        </p:nvSpPr>
        <p:spPr>
          <a:xfrm>
            <a:off x="228600" y="1905000"/>
            <a:ext cx="4040188" cy="639762"/>
          </a:xfrm>
        </p:spPr>
        <p:txBody>
          <a:bodyPr/>
          <a:lstStyle/>
          <a:p>
            <a:r>
              <a:rPr lang="en-US" b="0" dirty="0" smtClean="0"/>
              <a:t>Does she have mastitis?</a:t>
            </a:r>
            <a:endParaRPr lang="en-US" b="0" dirty="0"/>
          </a:p>
        </p:txBody>
      </p:sp>
      <p:pic>
        <p:nvPicPr>
          <p:cNvPr id="9" name="Content Placeholder 8" descr="luteinj.JPG"/>
          <p:cNvPicPr>
            <a:picLocks noGrp="1" noChangeAspect="1"/>
          </p:cNvPicPr>
          <p:nvPr>
            <p:ph sz="half" idx="2"/>
          </p:nvPr>
        </p:nvPicPr>
        <p:blipFill>
          <a:blip r:embed="rId4" cstate="email"/>
          <a:srcRect/>
          <a:stretch>
            <a:fillRect/>
          </a:stretch>
        </p:blipFill>
        <p:spPr>
          <a:xfrm>
            <a:off x="457200" y="2819400"/>
            <a:ext cx="3200400" cy="3040380"/>
          </a:xfrm>
        </p:spPr>
      </p:pic>
      <p:sp>
        <p:nvSpPr>
          <p:cNvPr id="5" name="Text Placeholder 4"/>
          <p:cNvSpPr>
            <a:spLocks noGrp="1"/>
          </p:cNvSpPr>
          <p:nvPr>
            <p:ph type="body" sz="quarter" idx="3"/>
          </p:nvPr>
        </p:nvSpPr>
        <p:spPr>
          <a:xfrm>
            <a:off x="4191000" y="2179638"/>
            <a:ext cx="4498975" cy="715962"/>
          </a:xfrm>
        </p:spPr>
        <p:txBody>
          <a:bodyPr/>
          <a:lstStyle/>
          <a:p>
            <a:pPr algn="ctr"/>
            <a:r>
              <a:rPr lang="en-US" b="0" dirty="0" smtClean="0"/>
              <a:t>Are there unusual lesions? Report to vet/owner</a:t>
            </a:r>
            <a:endParaRPr lang="en-US" b="0" dirty="0"/>
          </a:p>
        </p:txBody>
      </p:sp>
      <p:pic>
        <p:nvPicPr>
          <p:cNvPr id="7" name="Picture 4" descr="FMD9"/>
          <p:cNvPicPr>
            <a:picLocks noGrp="1" noChangeAspect="1" noChangeArrowheads="1"/>
          </p:cNvPicPr>
          <p:nvPr>
            <p:ph sz="quarter" idx="4"/>
          </p:nvPr>
        </p:nvPicPr>
        <p:blipFill>
          <a:blip r:embed="rId5" cstate="email"/>
          <a:srcRect/>
          <a:stretch>
            <a:fillRect/>
          </a:stretch>
        </p:blipFill>
        <p:spPr bwMode="auto">
          <a:xfrm>
            <a:off x="4876800" y="2895600"/>
            <a:ext cx="2514600" cy="2971800"/>
          </a:xfrm>
          <a:prstGeom prst="rect">
            <a:avLst/>
          </a:prstGeom>
          <a:noFill/>
        </p:spPr>
      </p:pic>
      <p:sp>
        <p:nvSpPr>
          <p:cNvPr id="8" name="TextBox 7"/>
          <p:cNvSpPr txBox="1"/>
          <p:nvPr/>
        </p:nvSpPr>
        <p:spPr>
          <a:xfrm>
            <a:off x="7480392" y="4114800"/>
            <a:ext cx="1663608" cy="369332"/>
          </a:xfrm>
          <a:prstGeom prst="rect">
            <a:avLst/>
          </a:prstGeom>
          <a:noFill/>
        </p:spPr>
        <p:txBody>
          <a:bodyPr wrap="square" rtlCol="0">
            <a:spAutoFit/>
          </a:bodyPr>
          <a:lstStyle/>
          <a:p>
            <a:r>
              <a:rPr lang="en-US" sz="1800" dirty="0" smtClean="0">
                <a:latin typeface="Comic Sans MS" pitchFamily="66" charset="0"/>
              </a:rPr>
              <a:t>FMD lesion</a:t>
            </a:r>
          </a:p>
        </p:txBody>
      </p:sp>
      <p:sp>
        <p:nvSpPr>
          <p:cNvPr id="10" name="TextBox 9"/>
          <p:cNvSpPr txBox="1"/>
          <p:nvPr/>
        </p:nvSpPr>
        <p:spPr>
          <a:xfrm>
            <a:off x="7391400" y="5334000"/>
            <a:ext cx="1054008" cy="461665"/>
          </a:xfrm>
          <a:prstGeom prst="rect">
            <a:avLst/>
          </a:prstGeom>
          <a:noFill/>
        </p:spPr>
        <p:txBody>
          <a:bodyPr wrap="square" rtlCol="0">
            <a:spAutoFit/>
          </a:bodyPr>
          <a:lstStyle/>
          <a:p>
            <a:r>
              <a:rPr lang="en-US" sz="1200" dirty="0" smtClean="0">
                <a:latin typeface="Comic Sans MS" pitchFamily="66" charset="0"/>
              </a:rPr>
              <a:t>Courtesy of Dr. Moeller</a:t>
            </a:r>
            <a:endParaRPr lang="en-US" sz="1200" dirty="0">
              <a:latin typeface="Comic Sans MS" pitchFamily="66" charset="0"/>
            </a:endParaRPr>
          </a:p>
        </p:txBody>
      </p:sp>
      <p:pic>
        <p:nvPicPr>
          <p:cNvPr id="12" name="s22">
            <a:hlinkClick r:id="" action="ppaction://media"/>
          </p:cNvPr>
          <p:cNvPicPr>
            <a:picLocks noChangeAspect="1"/>
          </p:cNvPicPr>
          <p:nvPr>
            <a:audioFile r:link="rId1"/>
            <p:extLst>
              <p:ext uri="{DAA4B4D4-6D71-4841-9C94-3DE7FCFB9230}">
                <p14:media xmlns:p14="http://schemas.microsoft.com/office/powerpoint/2010/main" xmlns="" r:embed="rId6"/>
              </p:ext>
            </p:extLst>
          </p:nvPr>
        </p:nvPicPr>
        <p:blipFill>
          <a:blip r:embed="rId7" cstate="screen"/>
          <a:stretch>
            <a:fillRect/>
          </a:stretch>
        </p:blipFill>
        <p:spPr>
          <a:xfrm>
            <a:off x="4267200" y="4572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7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n-US" b="0" dirty="0" smtClean="0"/>
              <a:t>Check the Feet and Legs</a:t>
            </a:r>
            <a:endParaRPr lang="en-US" b="0" dirty="0"/>
          </a:p>
        </p:txBody>
      </p:sp>
      <p:sp>
        <p:nvSpPr>
          <p:cNvPr id="3" name="Text Placeholder 2"/>
          <p:cNvSpPr>
            <a:spLocks noGrp="1"/>
          </p:cNvSpPr>
          <p:nvPr>
            <p:ph type="body" idx="1"/>
          </p:nvPr>
        </p:nvSpPr>
        <p:spPr>
          <a:xfrm>
            <a:off x="1219200" y="1447800"/>
            <a:ext cx="2743200" cy="563562"/>
          </a:xfrm>
        </p:spPr>
        <p:txBody>
          <a:bodyPr/>
          <a:lstStyle/>
          <a:p>
            <a:pPr algn="ctr"/>
            <a:r>
              <a:rPr lang="en-US" b="0" dirty="0" smtClean="0"/>
              <a:t>Normal Stance</a:t>
            </a:r>
            <a:endParaRPr lang="en-US" b="0" dirty="0"/>
          </a:p>
        </p:txBody>
      </p:sp>
      <p:pic>
        <p:nvPicPr>
          <p:cNvPr id="8" name="Content Placeholder 7" descr="IMG_0340.JPG"/>
          <p:cNvPicPr>
            <a:picLocks noGrp="1" noChangeAspect="1"/>
          </p:cNvPicPr>
          <p:nvPr>
            <p:ph sz="half" idx="2"/>
          </p:nvPr>
        </p:nvPicPr>
        <p:blipFill>
          <a:blip r:embed="rId4" cstate="email"/>
          <a:srcRect/>
          <a:stretch>
            <a:fillRect/>
          </a:stretch>
        </p:blipFill>
        <p:spPr>
          <a:xfrm>
            <a:off x="685800" y="2133600"/>
            <a:ext cx="3733800" cy="3422650"/>
          </a:xfrm>
        </p:spPr>
      </p:pic>
      <p:sp>
        <p:nvSpPr>
          <p:cNvPr id="5" name="Text Placeholder 4"/>
          <p:cNvSpPr>
            <a:spLocks noGrp="1"/>
          </p:cNvSpPr>
          <p:nvPr>
            <p:ph type="body" sz="quarter" idx="3"/>
          </p:nvPr>
        </p:nvSpPr>
        <p:spPr>
          <a:xfrm>
            <a:off x="4648200" y="1371600"/>
            <a:ext cx="3810000" cy="838200"/>
          </a:xfrm>
        </p:spPr>
        <p:txBody>
          <a:bodyPr/>
          <a:lstStyle/>
          <a:p>
            <a:pPr algn="ctr"/>
            <a:r>
              <a:rPr lang="en-US" b="0" dirty="0" smtClean="0"/>
              <a:t>FMD Lesion</a:t>
            </a:r>
          </a:p>
          <a:p>
            <a:pPr algn="ctr"/>
            <a:r>
              <a:rPr lang="en-US" b="0" dirty="0" smtClean="0"/>
              <a:t>Report to Owner/Vet </a:t>
            </a:r>
            <a:endParaRPr lang="en-US" b="0" dirty="0"/>
          </a:p>
        </p:txBody>
      </p:sp>
      <p:pic>
        <p:nvPicPr>
          <p:cNvPr id="7" name="Picture 3" descr="FMD8"/>
          <p:cNvPicPr>
            <a:picLocks noGrp="1" noChangeAspect="1" noChangeArrowheads="1"/>
          </p:cNvPicPr>
          <p:nvPr>
            <p:ph sz="quarter" idx="4"/>
          </p:nvPr>
        </p:nvPicPr>
        <p:blipFill>
          <a:blip r:embed="rId5" cstate="email"/>
          <a:srcRect/>
          <a:stretch>
            <a:fillRect/>
          </a:stretch>
        </p:blipFill>
        <p:spPr bwMode="auto">
          <a:xfrm>
            <a:off x="5052121" y="2133600"/>
            <a:ext cx="2948879" cy="3570288"/>
          </a:xfrm>
          <a:prstGeom prst="rect">
            <a:avLst/>
          </a:prstGeom>
          <a:noFill/>
        </p:spPr>
      </p:pic>
      <p:sp>
        <p:nvSpPr>
          <p:cNvPr id="10" name="TextBox 9"/>
          <p:cNvSpPr txBox="1"/>
          <p:nvPr/>
        </p:nvSpPr>
        <p:spPr>
          <a:xfrm>
            <a:off x="8013792" y="5181600"/>
            <a:ext cx="1054008" cy="461665"/>
          </a:xfrm>
          <a:prstGeom prst="rect">
            <a:avLst/>
          </a:prstGeom>
          <a:noFill/>
        </p:spPr>
        <p:txBody>
          <a:bodyPr wrap="square" rtlCol="0">
            <a:spAutoFit/>
          </a:bodyPr>
          <a:lstStyle/>
          <a:p>
            <a:r>
              <a:rPr lang="en-US" sz="1200" dirty="0" smtClean="0">
                <a:latin typeface="Comic Sans MS" pitchFamily="66" charset="0"/>
              </a:rPr>
              <a:t>Courtesy of Dr. Moeller</a:t>
            </a:r>
            <a:endParaRPr lang="en-US" sz="1200" dirty="0">
              <a:latin typeface="Comic Sans MS" pitchFamily="66" charset="0"/>
            </a:endParaRPr>
          </a:p>
        </p:txBody>
      </p:sp>
      <p:pic>
        <p:nvPicPr>
          <p:cNvPr id="11" name="s23">
            <a:hlinkClick r:id="" action="ppaction://media"/>
          </p:cNvPr>
          <p:cNvPicPr>
            <a:picLocks noChangeAspect="1"/>
          </p:cNvPicPr>
          <p:nvPr>
            <a:audioFile r:link="rId1"/>
            <p:extLst>
              <p:ext uri="{DAA4B4D4-6D71-4841-9C94-3DE7FCFB9230}">
                <p14:media xmlns:p14="http://schemas.microsoft.com/office/powerpoint/2010/main" xmlns="" r:embed="rId6"/>
              </p:ext>
            </p:extLst>
          </p:nvPr>
        </p:nvPicPr>
        <p:blipFill>
          <a:blip r:embed="rId7" cstate="screen"/>
          <a:stretch>
            <a:fillRect/>
          </a:stretch>
        </p:blipFill>
        <p:spPr>
          <a:xfrm>
            <a:off x="4419600" y="5181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9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Identify Something Wrong</a:t>
            </a:r>
            <a:endParaRPr lang="en-US" b="0" dirty="0"/>
          </a:p>
        </p:txBody>
      </p:sp>
      <p:sp>
        <p:nvSpPr>
          <p:cNvPr id="3" name="Content Placeholder 2"/>
          <p:cNvSpPr>
            <a:spLocks noGrp="1"/>
          </p:cNvSpPr>
          <p:nvPr>
            <p:ph sz="half" idx="1"/>
          </p:nvPr>
        </p:nvSpPr>
        <p:spPr>
          <a:xfrm>
            <a:off x="457200" y="1981200"/>
            <a:ext cx="8458200" cy="685800"/>
          </a:xfrm>
        </p:spPr>
        <p:txBody>
          <a:bodyPr numCol="1"/>
          <a:lstStyle/>
          <a:p>
            <a:r>
              <a:rPr lang="en-US" dirty="0" smtClean="0"/>
              <a:t>FMD confused with several other diseases:</a:t>
            </a:r>
          </a:p>
        </p:txBody>
      </p:sp>
      <p:sp>
        <p:nvSpPr>
          <p:cNvPr id="4" name="Content Placeholder 3"/>
          <p:cNvSpPr>
            <a:spLocks noGrp="1"/>
          </p:cNvSpPr>
          <p:nvPr>
            <p:ph sz="half" idx="2"/>
          </p:nvPr>
        </p:nvSpPr>
        <p:spPr>
          <a:xfrm>
            <a:off x="457200" y="3581400"/>
            <a:ext cx="4572000" cy="1981200"/>
          </a:xfrm>
        </p:spPr>
        <p:txBody>
          <a:bodyPr/>
          <a:lstStyle/>
          <a:p>
            <a:r>
              <a:rPr lang="en-US" dirty="0" smtClean="0"/>
              <a:t>Don’t panic</a:t>
            </a:r>
          </a:p>
          <a:p>
            <a:r>
              <a:rPr lang="en-US" dirty="0" smtClean="0"/>
              <a:t>Tell owner/manager</a:t>
            </a:r>
          </a:p>
          <a:p>
            <a:r>
              <a:rPr lang="en-US" dirty="0" smtClean="0"/>
              <a:t>Let them diagnose </a:t>
            </a:r>
            <a:r>
              <a:rPr lang="en-US" dirty="0" smtClean="0">
                <a:solidFill>
                  <a:srgbClr val="FF0000"/>
                </a:solidFill>
              </a:rPr>
              <a:t>WHAT</a:t>
            </a:r>
            <a:r>
              <a:rPr lang="en-US" dirty="0" smtClean="0"/>
              <a:t> is the problem</a:t>
            </a:r>
          </a:p>
          <a:p>
            <a:endParaRPr lang="en-US" dirty="0"/>
          </a:p>
        </p:txBody>
      </p:sp>
      <p:pic>
        <p:nvPicPr>
          <p:cNvPr id="5" name="Picture 4" descr="P0001080.JPG"/>
          <p:cNvPicPr>
            <a:picLocks noChangeAspect="1"/>
          </p:cNvPicPr>
          <p:nvPr/>
        </p:nvPicPr>
        <p:blipFill>
          <a:blip r:embed="rId4" cstate="email"/>
          <a:srcRect/>
          <a:stretch>
            <a:fillRect/>
          </a:stretch>
        </p:blipFill>
        <p:spPr>
          <a:xfrm>
            <a:off x="4953000" y="3352800"/>
            <a:ext cx="3352800" cy="2646947"/>
          </a:xfrm>
          <a:prstGeom prst="rect">
            <a:avLst/>
          </a:prstGeom>
        </p:spPr>
      </p:pic>
      <p:sp>
        <p:nvSpPr>
          <p:cNvPr id="6" name="TextBox 5"/>
          <p:cNvSpPr txBox="1"/>
          <p:nvPr/>
        </p:nvSpPr>
        <p:spPr>
          <a:xfrm>
            <a:off x="914400" y="2514601"/>
            <a:ext cx="7010400" cy="1200329"/>
          </a:xfrm>
          <a:prstGeom prst="rect">
            <a:avLst/>
          </a:prstGeom>
          <a:noFill/>
        </p:spPr>
        <p:txBody>
          <a:bodyPr wrap="square" numCol="2" rtlCol="0">
            <a:spAutoFit/>
          </a:bodyPr>
          <a:lstStyle/>
          <a:p>
            <a:pPr lvl="1">
              <a:buFont typeface="Wingdings" pitchFamily="2" charset="2"/>
              <a:buChar char="Ø"/>
            </a:pPr>
            <a:r>
              <a:rPr lang="en-US" dirty="0" smtClean="0"/>
              <a:t>Vesicular </a:t>
            </a:r>
            <a:r>
              <a:rPr lang="en-US" dirty="0" err="1" smtClean="0"/>
              <a:t>stomatitis</a:t>
            </a:r>
            <a:endParaRPr lang="en-US" dirty="0" smtClean="0"/>
          </a:p>
          <a:p>
            <a:pPr lvl="1">
              <a:buFont typeface="Wingdings" pitchFamily="2" charset="2"/>
              <a:buChar char="Ø"/>
            </a:pPr>
            <a:r>
              <a:rPr lang="en-US" dirty="0" smtClean="0"/>
              <a:t>Bluetongue</a:t>
            </a:r>
          </a:p>
          <a:p>
            <a:pPr lvl="1">
              <a:buFont typeface="Wingdings" pitchFamily="2" charset="2"/>
              <a:buChar char="Ø"/>
            </a:pPr>
            <a:endParaRPr lang="en-US" dirty="0" smtClean="0"/>
          </a:p>
          <a:p>
            <a:pPr lvl="1">
              <a:buFont typeface="Wingdings" pitchFamily="2" charset="2"/>
              <a:buChar char="Ø"/>
            </a:pPr>
            <a:r>
              <a:rPr lang="en-US" dirty="0" smtClean="0"/>
              <a:t>Bovine viral diarrhea</a:t>
            </a:r>
          </a:p>
          <a:p>
            <a:pPr lvl="1">
              <a:buFont typeface="Wingdings" pitchFamily="2" charset="2"/>
              <a:buChar char="Ø"/>
            </a:pPr>
            <a:r>
              <a:rPr lang="en-US" dirty="0" smtClean="0"/>
              <a:t>Foot rot</a:t>
            </a:r>
            <a:endParaRPr lang="en-US" dirty="0"/>
          </a:p>
        </p:txBody>
      </p:sp>
      <p:pic>
        <p:nvPicPr>
          <p:cNvPr id="8" name="s24">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screen"/>
          <a:stretch>
            <a:fillRect/>
          </a:stretch>
        </p:blipFill>
        <p:spPr>
          <a:xfrm>
            <a:off x="4419600" y="41148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9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362200"/>
            <a:ext cx="7772400" cy="1143000"/>
          </a:xfrm>
        </p:spPr>
        <p:txBody>
          <a:bodyPr/>
          <a:lstStyle/>
          <a:p>
            <a:r>
              <a:rPr lang="en-US" b="0" dirty="0" smtClean="0"/>
              <a:t>Goal 3: Produce Meat and Milk that Is Free of Antibiotics</a:t>
            </a:r>
            <a:endParaRPr lang="en-US" b="0" dirty="0"/>
          </a:p>
        </p:txBody>
      </p:sp>
      <p:pic>
        <p:nvPicPr>
          <p:cNvPr id="4" name="s25">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screen"/>
          <a:stretch>
            <a:fillRect/>
          </a:stretch>
        </p:blipFill>
        <p:spPr>
          <a:xfrm>
            <a:off x="4572000" y="46482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0" dirty="0" smtClean="0"/>
              <a:t>Antibiotic</a:t>
            </a:r>
            <a:endParaRPr lang="en-US" b="0" dirty="0"/>
          </a:p>
        </p:txBody>
      </p:sp>
      <p:sp>
        <p:nvSpPr>
          <p:cNvPr id="3" name="Content Placeholder 2"/>
          <p:cNvSpPr>
            <a:spLocks noGrp="1"/>
          </p:cNvSpPr>
          <p:nvPr>
            <p:ph idx="1"/>
          </p:nvPr>
        </p:nvSpPr>
        <p:spPr>
          <a:xfrm>
            <a:off x="304800" y="990600"/>
            <a:ext cx="8534400" cy="4724400"/>
          </a:xfrm>
        </p:spPr>
        <p:txBody>
          <a:bodyPr/>
          <a:lstStyle/>
          <a:p>
            <a:pPr marL="0" indent="0">
              <a:spcBef>
                <a:spcPts val="600"/>
              </a:spcBef>
              <a:spcAft>
                <a:spcPts val="1800"/>
              </a:spcAft>
              <a:buNone/>
            </a:pPr>
            <a:r>
              <a:rPr lang="en-US" sz="2800" u="sng" dirty="0" smtClean="0"/>
              <a:t>Definition:</a:t>
            </a:r>
          </a:p>
          <a:p>
            <a:pPr marL="0" indent="0">
              <a:spcBef>
                <a:spcPts val="600"/>
              </a:spcBef>
              <a:spcAft>
                <a:spcPts val="1800"/>
              </a:spcAft>
              <a:buNone/>
            </a:pPr>
            <a:r>
              <a:rPr lang="en-US" sz="2800" dirty="0" smtClean="0"/>
              <a:t>Antibiotic is a substance or compound that kills bacteria or inhibits their growth </a:t>
            </a:r>
            <a:r>
              <a:rPr lang="en-US" sz="1600" dirty="0" smtClean="0"/>
              <a:t>(Davey, 2000)</a:t>
            </a:r>
          </a:p>
          <a:p>
            <a:pPr marL="0" indent="0">
              <a:spcBef>
                <a:spcPts val="600"/>
              </a:spcBef>
              <a:spcAft>
                <a:spcPts val="1800"/>
              </a:spcAft>
              <a:buNone/>
            </a:pPr>
            <a:r>
              <a:rPr lang="en-US" sz="2800" dirty="0" smtClean="0"/>
              <a:t>It has been used in food animals since their discovery more than 50 years ago </a:t>
            </a:r>
            <a:r>
              <a:rPr lang="en-US" sz="1600" dirty="0" smtClean="0"/>
              <a:t>(Penicillin discovered in 1928, therapeutic usage 1940)</a:t>
            </a:r>
          </a:p>
          <a:p>
            <a:pPr marL="0" indent="0">
              <a:spcBef>
                <a:spcPts val="600"/>
              </a:spcBef>
              <a:spcAft>
                <a:spcPts val="1800"/>
              </a:spcAft>
              <a:buNone/>
            </a:pPr>
            <a:r>
              <a:rPr lang="en-US" sz="2800" dirty="0" smtClean="0"/>
              <a:t>Used to treat or prevent diseases</a:t>
            </a:r>
          </a:p>
          <a:p>
            <a:pPr marL="0" indent="0">
              <a:spcBef>
                <a:spcPts val="0"/>
              </a:spcBef>
              <a:buNone/>
            </a:pPr>
            <a:r>
              <a:rPr lang="en-US" sz="2800" dirty="0" smtClean="0"/>
              <a:t>Main issue since discovery </a:t>
            </a:r>
            <a:r>
              <a:rPr lang="en-US" sz="2800" u="sng" dirty="0" smtClean="0"/>
              <a:t>Antibiotic Resistance </a:t>
            </a:r>
            <a:r>
              <a:rPr lang="en-US" sz="1600" dirty="0" smtClean="0"/>
              <a:t>(First report of antibiotic resistance 1946 – indiscriminate usage)</a:t>
            </a:r>
            <a:endParaRPr lang="en-US" sz="1600" dirty="0"/>
          </a:p>
        </p:txBody>
      </p:sp>
      <p:pic>
        <p:nvPicPr>
          <p:cNvPr id="6" name="s26">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screen"/>
          <a:stretch>
            <a:fillRect/>
          </a:stretch>
        </p:blipFill>
        <p:spPr>
          <a:xfrm>
            <a:off x="4800600" y="6019800"/>
            <a:ext cx="304800" cy="304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0" dirty="0" smtClean="0"/>
              <a:t>Antibiotic Usage</a:t>
            </a:r>
            <a:endParaRPr lang="en-US" b="0" dirty="0"/>
          </a:p>
        </p:txBody>
      </p:sp>
      <p:sp>
        <p:nvSpPr>
          <p:cNvPr id="3" name="Content Placeholder 2"/>
          <p:cNvSpPr>
            <a:spLocks noGrp="1"/>
          </p:cNvSpPr>
          <p:nvPr>
            <p:ph idx="1"/>
          </p:nvPr>
        </p:nvSpPr>
        <p:spPr>
          <a:xfrm>
            <a:off x="381000" y="1143000"/>
            <a:ext cx="8229600" cy="1371600"/>
          </a:xfrm>
        </p:spPr>
        <p:txBody>
          <a:bodyPr/>
          <a:lstStyle/>
          <a:p>
            <a:r>
              <a:rPr lang="en-US" dirty="0" smtClean="0"/>
              <a:t>Necessary to:</a:t>
            </a:r>
          </a:p>
          <a:p>
            <a:pPr lvl="1"/>
            <a:r>
              <a:rPr lang="en-US" dirty="0" smtClean="0"/>
              <a:t>Treat sick animals</a:t>
            </a:r>
          </a:p>
          <a:p>
            <a:pPr lvl="1"/>
            <a:r>
              <a:rPr lang="en-US" dirty="0" smtClean="0"/>
              <a:t>Protect the food supply</a:t>
            </a:r>
            <a:endParaRPr lang="en-US" dirty="0"/>
          </a:p>
        </p:txBody>
      </p:sp>
      <p:grpSp>
        <p:nvGrpSpPr>
          <p:cNvPr id="9" name="Group 9"/>
          <p:cNvGrpSpPr/>
          <p:nvPr/>
        </p:nvGrpSpPr>
        <p:grpSpPr>
          <a:xfrm>
            <a:off x="1066800" y="2895600"/>
            <a:ext cx="6629400" cy="2288404"/>
            <a:chOff x="1066800" y="3200400"/>
            <a:chExt cx="6629400" cy="2288404"/>
          </a:xfrm>
        </p:grpSpPr>
        <p:pic>
          <p:nvPicPr>
            <p:cNvPr id="5" name="Picture 4" descr="DSC00105"/>
            <p:cNvPicPr>
              <a:picLocks noChangeAspect="1" noChangeArrowheads="1"/>
            </p:cNvPicPr>
            <p:nvPr/>
          </p:nvPicPr>
          <p:blipFill>
            <a:blip r:embed="rId4" cstate="screen"/>
            <a:srcRect/>
            <a:stretch>
              <a:fillRect/>
            </a:stretch>
          </p:blipFill>
          <p:spPr>
            <a:xfrm>
              <a:off x="1066800" y="3200401"/>
              <a:ext cx="3048000" cy="2286000"/>
            </a:xfrm>
            <a:prstGeom prst="rect">
              <a:avLst/>
            </a:prstGeom>
            <a:noFill/>
            <a:ln/>
          </p:spPr>
        </p:pic>
        <p:pic>
          <p:nvPicPr>
            <p:cNvPr id="6" name="Picture 6" descr="downcows 6-191"/>
            <p:cNvPicPr>
              <a:picLocks noChangeAspect="1" noChangeArrowheads="1"/>
            </p:cNvPicPr>
            <p:nvPr/>
          </p:nvPicPr>
          <p:blipFill>
            <a:blip r:embed="rId5" cstate="screen"/>
            <a:srcRect/>
            <a:stretch>
              <a:fillRect/>
            </a:stretch>
          </p:blipFill>
          <p:spPr>
            <a:xfrm>
              <a:off x="4208585" y="3200400"/>
              <a:ext cx="3487615" cy="2288404"/>
            </a:xfrm>
            <a:prstGeom prst="rect">
              <a:avLst/>
            </a:prstGeom>
          </p:spPr>
        </p:pic>
      </p:grpSp>
      <p:sp>
        <p:nvSpPr>
          <p:cNvPr id="8" name="TextBox 7"/>
          <p:cNvSpPr txBox="1"/>
          <p:nvPr/>
        </p:nvSpPr>
        <p:spPr>
          <a:xfrm>
            <a:off x="1828800" y="5257800"/>
            <a:ext cx="5334000" cy="523220"/>
          </a:xfrm>
          <a:prstGeom prst="rect">
            <a:avLst/>
          </a:prstGeom>
          <a:noFill/>
        </p:spPr>
        <p:txBody>
          <a:bodyPr wrap="square" rtlCol="0">
            <a:spAutoFit/>
          </a:bodyPr>
          <a:lstStyle/>
          <a:p>
            <a:pPr algn="ctr"/>
            <a:r>
              <a:rPr lang="en-US" sz="2800" dirty="0" smtClean="0">
                <a:solidFill>
                  <a:schemeClr val="tx2"/>
                </a:solidFill>
                <a:latin typeface="Comic Sans MS" pitchFamily="66" charset="0"/>
              </a:rPr>
              <a:t>MUST be used prudently</a:t>
            </a:r>
            <a:endParaRPr lang="en-US" sz="2800" dirty="0">
              <a:solidFill>
                <a:schemeClr val="tx2"/>
              </a:solidFill>
              <a:latin typeface="Comic Sans MS" pitchFamily="66" charset="0"/>
            </a:endParaRPr>
          </a:p>
        </p:txBody>
      </p:sp>
      <p:pic>
        <p:nvPicPr>
          <p:cNvPr id="11" name="s27">
            <a:hlinkClick r:id="" action="ppaction://media"/>
          </p:cNvPr>
          <p:cNvPicPr>
            <a:picLocks noChangeAspect="1"/>
          </p:cNvPicPr>
          <p:nvPr>
            <a:audioFile r:link="rId1"/>
            <p:extLst>
              <p:ext uri="{DAA4B4D4-6D71-4841-9C94-3DE7FCFB9230}">
                <p14:media xmlns:p14="http://schemas.microsoft.com/office/powerpoint/2010/main" xmlns="" r:embed="rId6"/>
              </p:ext>
            </p:extLst>
          </p:nvPr>
        </p:nvPicPr>
        <p:blipFill>
          <a:blip r:embed="rId7" cstate="screen"/>
          <a:stretch>
            <a:fillRect/>
          </a:stretch>
        </p:blipFill>
        <p:spPr>
          <a:xfrm>
            <a:off x="4495800" y="5791200"/>
            <a:ext cx="304800" cy="304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0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7772400" cy="1143000"/>
          </a:xfrm>
        </p:spPr>
        <p:txBody>
          <a:bodyPr/>
          <a:lstStyle/>
          <a:p>
            <a:r>
              <a:rPr lang="en-US" b="0" dirty="0" smtClean="0"/>
              <a:t>Some Antibiotics Used for Treating Mastitis</a:t>
            </a:r>
            <a:endParaRPr lang="en-US" b="0" dirty="0"/>
          </a:p>
        </p:txBody>
      </p:sp>
      <p:pic>
        <p:nvPicPr>
          <p:cNvPr id="4" name="Picture 6"/>
          <p:cNvPicPr>
            <a:picLocks noGrp="1" noChangeAspect="1" noChangeArrowheads="1"/>
          </p:cNvPicPr>
          <p:nvPr>
            <p:ph idx="1"/>
          </p:nvPr>
        </p:nvPicPr>
        <p:blipFill>
          <a:blip r:embed="rId4" cstate="screen"/>
          <a:srcRect/>
          <a:stretch>
            <a:fillRect/>
          </a:stretch>
        </p:blipFill>
        <p:spPr bwMode="auto">
          <a:xfrm>
            <a:off x="685800" y="3733800"/>
            <a:ext cx="1971674" cy="1971674"/>
          </a:xfrm>
          <a:prstGeom prst="rect">
            <a:avLst/>
          </a:prstGeom>
          <a:noFill/>
          <a:ln w="9525">
            <a:noFill/>
            <a:miter lim="800000"/>
            <a:headEnd/>
            <a:tailEnd/>
          </a:ln>
        </p:spPr>
      </p:pic>
      <p:pic>
        <p:nvPicPr>
          <p:cNvPr id="5" name="Picture 2"/>
          <p:cNvPicPr>
            <a:picLocks noChangeAspect="1" noChangeArrowheads="1"/>
          </p:cNvPicPr>
          <p:nvPr/>
        </p:nvPicPr>
        <p:blipFill>
          <a:blip r:embed="rId5" cstate="screen"/>
          <a:srcRect/>
          <a:stretch>
            <a:fillRect/>
          </a:stretch>
        </p:blipFill>
        <p:spPr bwMode="auto">
          <a:xfrm>
            <a:off x="1524000" y="1600200"/>
            <a:ext cx="3048000" cy="1960880"/>
          </a:xfrm>
          <a:prstGeom prst="rect">
            <a:avLst/>
          </a:prstGeom>
          <a:noFill/>
          <a:ln w="9525">
            <a:noFill/>
            <a:miter lim="800000"/>
            <a:headEnd/>
            <a:tailEnd/>
          </a:ln>
        </p:spPr>
      </p:pic>
      <p:pic>
        <p:nvPicPr>
          <p:cNvPr id="6" name="Picture 9"/>
          <p:cNvPicPr>
            <a:picLocks noChangeAspect="1" noChangeArrowheads="1"/>
          </p:cNvPicPr>
          <p:nvPr/>
        </p:nvPicPr>
        <p:blipFill>
          <a:blip r:embed="rId6" cstate="screen"/>
          <a:srcRect l="17454" t="8727" r="9818" b="10545"/>
          <a:stretch>
            <a:fillRect/>
          </a:stretch>
        </p:blipFill>
        <p:spPr bwMode="auto">
          <a:xfrm>
            <a:off x="2819400" y="3962400"/>
            <a:ext cx="1905000" cy="2819400"/>
          </a:xfrm>
          <a:prstGeom prst="rect">
            <a:avLst/>
          </a:prstGeom>
          <a:noFill/>
          <a:ln w="9525">
            <a:noFill/>
            <a:miter lim="800000"/>
            <a:headEnd/>
            <a:tailEnd/>
          </a:ln>
        </p:spPr>
      </p:pic>
      <p:pic>
        <p:nvPicPr>
          <p:cNvPr id="7" name="Picture 7"/>
          <p:cNvPicPr>
            <a:picLocks noChangeAspect="1" noChangeArrowheads="1"/>
          </p:cNvPicPr>
          <p:nvPr/>
        </p:nvPicPr>
        <p:blipFill>
          <a:blip r:embed="rId7" cstate="screen"/>
          <a:srcRect l="16154" b="5128"/>
          <a:stretch>
            <a:fillRect/>
          </a:stretch>
        </p:blipFill>
        <p:spPr bwMode="auto">
          <a:xfrm>
            <a:off x="4876800" y="1600200"/>
            <a:ext cx="2084466" cy="2971800"/>
          </a:xfrm>
          <a:prstGeom prst="rect">
            <a:avLst/>
          </a:prstGeom>
          <a:noFill/>
          <a:ln w="9525">
            <a:noFill/>
            <a:miter lim="800000"/>
            <a:headEnd/>
            <a:tailEnd/>
          </a:ln>
        </p:spPr>
      </p:pic>
      <p:pic>
        <p:nvPicPr>
          <p:cNvPr id="8" name="Picture 3"/>
          <p:cNvPicPr>
            <a:picLocks noChangeAspect="1" noChangeArrowheads="1"/>
          </p:cNvPicPr>
          <p:nvPr/>
        </p:nvPicPr>
        <p:blipFill>
          <a:blip r:embed="rId8" cstate="screen"/>
          <a:srcRect l="21026" r="16197"/>
          <a:stretch>
            <a:fillRect/>
          </a:stretch>
        </p:blipFill>
        <p:spPr bwMode="auto">
          <a:xfrm>
            <a:off x="7162800" y="2743200"/>
            <a:ext cx="1905000" cy="3052883"/>
          </a:xfrm>
          <a:prstGeom prst="rect">
            <a:avLst/>
          </a:prstGeom>
          <a:noFill/>
          <a:ln w="9525">
            <a:noFill/>
            <a:miter lim="800000"/>
            <a:headEnd/>
            <a:tailEnd/>
          </a:ln>
        </p:spPr>
      </p:pic>
      <p:pic>
        <p:nvPicPr>
          <p:cNvPr id="10" name="s28">
            <a:hlinkClick r:id="" action="ppaction://media"/>
          </p:cNvPr>
          <p:cNvPicPr>
            <a:picLocks noChangeAspect="1"/>
          </p:cNvPicPr>
          <p:nvPr>
            <a:audioFile r:link="rId1"/>
            <p:extLst>
              <p:ext uri="{DAA4B4D4-6D71-4841-9C94-3DE7FCFB9230}">
                <p14:media xmlns:p14="http://schemas.microsoft.com/office/powerpoint/2010/main" xmlns="" r:embed="rId9"/>
              </p:ext>
            </p:extLst>
          </p:nvPr>
        </p:nvPicPr>
        <p:blipFill>
          <a:blip r:embed="rId10" cstate="screen"/>
          <a:stretch>
            <a:fillRect/>
          </a:stretch>
        </p:blipFill>
        <p:spPr>
          <a:xfrm>
            <a:off x="5638800" y="4953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1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Content Placeholder 4" descr="worksht.JPG"/>
          <p:cNvPicPr>
            <a:picLocks noGrp="1" noChangeAspect="1"/>
          </p:cNvPicPr>
          <p:nvPr>
            <p:ph sz="half" idx="2"/>
          </p:nvPr>
        </p:nvPicPr>
        <p:blipFill>
          <a:blip r:embed="rId4" cstate="screen"/>
          <a:srcRect/>
          <a:stretch>
            <a:fillRect/>
          </a:stretch>
        </p:blipFill>
        <p:spPr>
          <a:xfrm>
            <a:off x="5943600" y="990600"/>
            <a:ext cx="2767013" cy="2209800"/>
          </a:xfrm>
        </p:spPr>
      </p:pic>
      <p:pic>
        <p:nvPicPr>
          <p:cNvPr id="17414" name="Picture 7"/>
          <p:cNvPicPr>
            <a:picLocks noChangeAspect="1" noChangeArrowheads="1"/>
          </p:cNvPicPr>
          <p:nvPr/>
        </p:nvPicPr>
        <p:blipFill>
          <a:blip r:embed="rId5" cstate="screen"/>
          <a:srcRect/>
          <a:stretch>
            <a:fillRect/>
          </a:stretch>
        </p:blipFill>
        <p:spPr bwMode="auto">
          <a:xfrm>
            <a:off x="7696200" y="2438400"/>
            <a:ext cx="1447800" cy="1371600"/>
          </a:xfrm>
          <a:prstGeom prst="rect">
            <a:avLst/>
          </a:prstGeom>
          <a:noFill/>
          <a:ln w="9525">
            <a:noFill/>
            <a:miter lim="800000"/>
            <a:headEnd/>
            <a:tailEnd/>
          </a:ln>
        </p:spPr>
      </p:pic>
      <p:sp>
        <p:nvSpPr>
          <p:cNvPr id="17410" name="Title 1"/>
          <p:cNvSpPr>
            <a:spLocks noGrp="1"/>
          </p:cNvSpPr>
          <p:nvPr>
            <p:ph type="title"/>
          </p:nvPr>
        </p:nvSpPr>
        <p:spPr>
          <a:xfrm>
            <a:off x="457200" y="152400"/>
            <a:ext cx="8229600" cy="914400"/>
          </a:xfrm>
        </p:spPr>
        <p:txBody>
          <a:bodyPr/>
          <a:lstStyle/>
          <a:p>
            <a:pPr eaLnBrk="1" hangingPunct="1"/>
            <a:r>
              <a:rPr lang="en-US" b="0" dirty="0" smtClean="0"/>
              <a:t>Maintain Treatment Records</a:t>
            </a:r>
          </a:p>
        </p:txBody>
      </p:sp>
      <p:sp>
        <p:nvSpPr>
          <p:cNvPr id="17411" name="Content Placeholder 2"/>
          <p:cNvSpPr>
            <a:spLocks noGrp="1"/>
          </p:cNvSpPr>
          <p:nvPr>
            <p:ph sz="half" idx="1"/>
          </p:nvPr>
        </p:nvSpPr>
        <p:spPr>
          <a:xfrm>
            <a:off x="1143000" y="914400"/>
            <a:ext cx="3200400" cy="3352800"/>
          </a:xfrm>
        </p:spPr>
        <p:txBody>
          <a:bodyPr/>
          <a:lstStyle/>
          <a:p>
            <a:pPr eaLnBrk="1" hangingPunct="1"/>
            <a:r>
              <a:rPr lang="en-US" dirty="0" smtClean="0"/>
              <a:t>Date</a:t>
            </a:r>
          </a:p>
          <a:p>
            <a:pPr eaLnBrk="1" hangingPunct="1"/>
            <a:r>
              <a:rPr lang="en-US" dirty="0" smtClean="0"/>
              <a:t>Cow ID</a:t>
            </a:r>
          </a:p>
          <a:p>
            <a:pPr eaLnBrk="1" hangingPunct="1"/>
            <a:r>
              <a:rPr lang="en-US" dirty="0" smtClean="0"/>
              <a:t>Quarter</a:t>
            </a:r>
          </a:p>
          <a:p>
            <a:pPr eaLnBrk="1" hangingPunct="1"/>
            <a:r>
              <a:rPr lang="en-US" dirty="0" smtClean="0"/>
              <a:t>Diagnosis</a:t>
            </a:r>
          </a:p>
          <a:p>
            <a:pPr eaLnBrk="1" hangingPunct="1"/>
            <a:r>
              <a:rPr lang="en-US" dirty="0" smtClean="0"/>
              <a:t>Treatment</a:t>
            </a:r>
          </a:p>
          <a:p>
            <a:pPr eaLnBrk="1" hangingPunct="1"/>
            <a:r>
              <a:rPr lang="en-US" dirty="0" smtClean="0"/>
              <a:t>Withdrawal</a:t>
            </a:r>
          </a:p>
          <a:p>
            <a:pPr eaLnBrk="1" hangingPunct="1">
              <a:buFontTx/>
              <a:buNone/>
            </a:pPr>
            <a:endParaRPr lang="en-US" dirty="0" smtClean="0"/>
          </a:p>
          <a:p>
            <a:pPr eaLnBrk="1" hangingPunct="1"/>
            <a:endParaRPr lang="en-US" dirty="0" smtClean="0"/>
          </a:p>
          <a:p>
            <a:pPr eaLnBrk="1" hangingPunct="1"/>
            <a:endParaRPr lang="en-US" dirty="0" smtClean="0"/>
          </a:p>
        </p:txBody>
      </p:sp>
      <p:pic>
        <p:nvPicPr>
          <p:cNvPr id="17413" name="Picture 6" descr="MPj03993130000[1]"/>
          <p:cNvPicPr>
            <a:picLocks noChangeAspect="1" noChangeArrowheads="1"/>
          </p:cNvPicPr>
          <p:nvPr/>
        </p:nvPicPr>
        <p:blipFill>
          <a:blip r:embed="rId6" cstate="screen"/>
          <a:srcRect/>
          <a:stretch>
            <a:fillRect/>
          </a:stretch>
        </p:blipFill>
        <p:spPr bwMode="auto">
          <a:xfrm>
            <a:off x="6132512" y="3352800"/>
            <a:ext cx="1944688" cy="1295400"/>
          </a:xfrm>
          <a:prstGeom prst="rect">
            <a:avLst/>
          </a:prstGeom>
          <a:noFill/>
          <a:ln w="9525">
            <a:noFill/>
            <a:miter lim="800000"/>
            <a:headEnd/>
            <a:tailEnd/>
          </a:ln>
        </p:spPr>
      </p:pic>
      <p:pic>
        <p:nvPicPr>
          <p:cNvPr id="17415" name="Picture 10"/>
          <p:cNvPicPr>
            <a:picLocks noChangeAspect="1" noChangeArrowheads="1"/>
          </p:cNvPicPr>
          <p:nvPr/>
        </p:nvPicPr>
        <p:blipFill>
          <a:blip r:embed="rId7" cstate="screen"/>
          <a:srcRect/>
          <a:stretch>
            <a:fillRect/>
          </a:stretch>
        </p:blipFill>
        <p:spPr bwMode="auto">
          <a:xfrm>
            <a:off x="4191000" y="2211388"/>
            <a:ext cx="1752600" cy="1674812"/>
          </a:xfrm>
          <a:prstGeom prst="rect">
            <a:avLst/>
          </a:prstGeom>
          <a:noFill/>
          <a:ln w="9525">
            <a:noFill/>
            <a:miter lim="800000"/>
            <a:headEnd/>
            <a:tailEnd/>
          </a:ln>
        </p:spPr>
      </p:pic>
      <p:pic>
        <p:nvPicPr>
          <p:cNvPr id="17416" name="Picture 17"/>
          <p:cNvPicPr>
            <a:picLocks noChangeAspect="1" noChangeArrowheads="1"/>
          </p:cNvPicPr>
          <p:nvPr/>
        </p:nvPicPr>
        <p:blipFill>
          <a:blip r:embed="rId8" cstate="screen"/>
          <a:srcRect/>
          <a:stretch>
            <a:fillRect/>
          </a:stretch>
        </p:blipFill>
        <p:spPr bwMode="auto">
          <a:xfrm>
            <a:off x="2438400" y="4064000"/>
            <a:ext cx="3962400" cy="2641600"/>
          </a:xfrm>
          <a:prstGeom prst="rect">
            <a:avLst/>
          </a:prstGeom>
          <a:noFill/>
          <a:ln w="9525">
            <a:noFill/>
            <a:miter lim="800000"/>
            <a:headEnd/>
            <a:tailEnd/>
          </a:ln>
        </p:spPr>
      </p:pic>
      <p:pic>
        <p:nvPicPr>
          <p:cNvPr id="10" name="s29">
            <a:hlinkClick r:id="" action="ppaction://media"/>
          </p:cNvPr>
          <p:cNvPicPr>
            <a:picLocks noChangeAspect="1"/>
          </p:cNvPicPr>
          <p:nvPr>
            <a:audioFile r:link="rId1"/>
            <p:extLst>
              <p:ext uri="{DAA4B4D4-6D71-4841-9C94-3DE7FCFB9230}">
                <p14:media xmlns:p14="http://schemas.microsoft.com/office/powerpoint/2010/main" xmlns="" r:embed="rId9"/>
              </p:ext>
            </p:extLst>
          </p:nvPr>
        </p:nvPicPr>
        <p:blipFill>
          <a:blip r:embed="rId10" cstate="screen"/>
          <a:stretch>
            <a:fillRect/>
          </a:stretch>
        </p:blipFill>
        <p:spPr>
          <a:xfrm>
            <a:off x="4419600" y="12192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0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62200"/>
            <a:ext cx="7772400" cy="1143000"/>
          </a:xfrm>
        </p:spPr>
        <p:txBody>
          <a:bodyPr/>
          <a:lstStyle/>
          <a:p>
            <a:r>
              <a:rPr lang="en-US" b="0" dirty="0" smtClean="0"/>
              <a:t>Goal 1: Harvest the Highest Quality Product</a:t>
            </a:r>
            <a:endParaRPr lang="en-US" b="0" dirty="0"/>
          </a:p>
        </p:txBody>
      </p:sp>
      <p:pic>
        <p:nvPicPr>
          <p:cNvPr id="5" name="S3">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screen"/>
          <a:stretch>
            <a:fillRect/>
          </a:stretch>
        </p:blipFill>
        <p:spPr>
          <a:xfrm>
            <a:off x="4114800" y="43434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685800" y="152400"/>
            <a:ext cx="7772400" cy="1143000"/>
          </a:xfrm>
        </p:spPr>
        <p:txBody>
          <a:bodyPr/>
          <a:lstStyle/>
          <a:p>
            <a:r>
              <a:rPr lang="en-US" dirty="0" smtClean="0"/>
              <a:t>Records help…</a:t>
            </a:r>
          </a:p>
        </p:txBody>
      </p:sp>
      <p:sp>
        <p:nvSpPr>
          <p:cNvPr id="54275" name="Rectangle 3"/>
          <p:cNvSpPr>
            <a:spLocks noGrp="1" noChangeArrowheads="1"/>
          </p:cNvSpPr>
          <p:nvPr>
            <p:ph type="body" idx="4294967295"/>
          </p:nvPr>
        </p:nvSpPr>
        <p:spPr>
          <a:xfrm>
            <a:off x="304800" y="1143000"/>
            <a:ext cx="6248400" cy="4343400"/>
          </a:xfrm>
        </p:spPr>
        <p:txBody>
          <a:bodyPr/>
          <a:lstStyle/>
          <a:p>
            <a:r>
              <a:rPr lang="en-US" dirty="0" smtClean="0"/>
              <a:t>Identify new problems</a:t>
            </a:r>
          </a:p>
          <a:p>
            <a:r>
              <a:rPr lang="en-US" dirty="0" smtClean="0"/>
              <a:t>Assist the herd owner determine what may be the cause of illness or disorder</a:t>
            </a:r>
          </a:p>
          <a:p>
            <a:r>
              <a:rPr lang="en-US" dirty="0" smtClean="0"/>
              <a:t>Evaluate whether treatments are working</a:t>
            </a:r>
          </a:p>
          <a:p>
            <a:r>
              <a:rPr lang="en-US" dirty="0" smtClean="0"/>
              <a:t>Track cows to be rechecked or have meat or milk withheld</a:t>
            </a:r>
          </a:p>
        </p:txBody>
      </p:sp>
      <p:pic>
        <p:nvPicPr>
          <p:cNvPr id="4" name="Picture 4" descr="hoof pads.jpg"/>
          <p:cNvPicPr>
            <a:picLocks noChangeAspect="1"/>
          </p:cNvPicPr>
          <p:nvPr/>
        </p:nvPicPr>
        <p:blipFill>
          <a:blip r:embed="rId4" cstate="screen"/>
          <a:srcRect/>
          <a:stretch>
            <a:fillRect/>
          </a:stretch>
        </p:blipFill>
        <p:spPr bwMode="auto">
          <a:xfrm>
            <a:off x="6553200" y="1524000"/>
            <a:ext cx="2489200" cy="3733800"/>
          </a:xfrm>
          <a:prstGeom prst="rect">
            <a:avLst/>
          </a:prstGeom>
          <a:noFill/>
          <a:ln w="9525">
            <a:noFill/>
            <a:miter lim="800000"/>
            <a:headEnd/>
            <a:tailEnd/>
          </a:ln>
        </p:spPr>
      </p:pic>
      <p:pic>
        <p:nvPicPr>
          <p:cNvPr id="6" name="s30">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screen"/>
          <a:stretch>
            <a:fillRect/>
          </a:stretch>
        </p:blipFill>
        <p:spPr>
          <a:xfrm>
            <a:off x="4343400" y="57912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362200"/>
            <a:ext cx="8610600" cy="1600200"/>
          </a:xfrm>
        </p:spPr>
        <p:txBody>
          <a:bodyPr>
            <a:noAutofit/>
          </a:bodyPr>
          <a:lstStyle/>
          <a:p>
            <a:pPr algn="ctr"/>
            <a:r>
              <a:rPr lang="en-US" sz="4000" b="0" dirty="0" smtClean="0"/>
              <a:t>What’s the difference between antibiotic </a:t>
            </a:r>
            <a:r>
              <a:rPr lang="en-US" sz="4000" b="0" u="sng" dirty="0" smtClean="0"/>
              <a:t>residue</a:t>
            </a:r>
            <a:r>
              <a:rPr lang="en-US" sz="4000" b="0" dirty="0" smtClean="0"/>
              <a:t> and antibiotic </a:t>
            </a:r>
            <a:r>
              <a:rPr lang="en-US" sz="4000" b="0" u="sng" dirty="0" smtClean="0"/>
              <a:t>resistance</a:t>
            </a:r>
            <a:r>
              <a:rPr lang="en-US" sz="4000" b="0" dirty="0" smtClean="0"/>
              <a:t> ?</a:t>
            </a:r>
            <a:endParaRPr lang="en-US" sz="4000" b="0" dirty="0"/>
          </a:p>
        </p:txBody>
      </p:sp>
      <p:pic>
        <p:nvPicPr>
          <p:cNvPr id="4" name="s31">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screen"/>
          <a:stretch>
            <a:fillRect/>
          </a:stretch>
        </p:blipFill>
        <p:spPr>
          <a:xfrm>
            <a:off x="4419600" y="5257800"/>
            <a:ext cx="304800" cy="304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b="0" dirty="0" smtClean="0"/>
              <a:t>Antibiotic Residue</a:t>
            </a:r>
            <a:endParaRPr lang="en-US" b="0" dirty="0"/>
          </a:p>
        </p:txBody>
      </p:sp>
      <p:sp>
        <p:nvSpPr>
          <p:cNvPr id="3" name="Content Placeholder 2"/>
          <p:cNvSpPr>
            <a:spLocks noGrp="1"/>
          </p:cNvSpPr>
          <p:nvPr>
            <p:ph idx="1"/>
          </p:nvPr>
        </p:nvSpPr>
        <p:spPr>
          <a:xfrm>
            <a:off x="304800" y="1447800"/>
            <a:ext cx="8229600" cy="1950720"/>
          </a:xfrm>
        </p:spPr>
        <p:txBody>
          <a:bodyPr/>
          <a:lstStyle/>
          <a:p>
            <a:pPr marL="0" indent="12700" algn="ctr">
              <a:buNone/>
            </a:pPr>
            <a:r>
              <a:rPr lang="en-US" sz="2800" dirty="0" smtClean="0"/>
              <a:t>Detectable amount of antibiotics in meat or milk after using them to treat cows and calves with mastitis, pneumonia, metritis, diarrhea, or other diseases</a:t>
            </a:r>
          </a:p>
        </p:txBody>
      </p:sp>
      <p:pic>
        <p:nvPicPr>
          <p:cNvPr id="4" name="Picture 3" descr="snap test choice 1"/>
          <p:cNvPicPr>
            <a:picLocks noChangeAspect="1" noChangeArrowheads="1"/>
          </p:cNvPicPr>
          <p:nvPr/>
        </p:nvPicPr>
        <p:blipFill>
          <a:blip r:embed="rId4" cstate="screen">
            <a:lum bright="14000" contrast="8000"/>
          </a:blip>
          <a:srcRect/>
          <a:stretch>
            <a:fillRect/>
          </a:stretch>
        </p:blipFill>
        <p:spPr>
          <a:xfrm>
            <a:off x="2514600" y="3276600"/>
            <a:ext cx="4064000" cy="3048000"/>
          </a:xfrm>
          <a:prstGeom prst="rect">
            <a:avLst/>
          </a:prstGeom>
          <a:noFill/>
          <a:ln/>
        </p:spPr>
      </p:pic>
      <p:pic>
        <p:nvPicPr>
          <p:cNvPr id="6" name="s32">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screen"/>
          <a:stretch>
            <a:fillRect/>
          </a:stretch>
        </p:blipFill>
        <p:spPr>
          <a:xfrm>
            <a:off x="8458200" y="3581400"/>
            <a:ext cx="304800" cy="304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38200"/>
          </a:xfrm>
        </p:spPr>
        <p:txBody>
          <a:bodyPr>
            <a:normAutofit/>
          </a:bodyPr>
          <a:lstStyle/>
          <a:p>
            <a:r>
              <a:rPr lang="en-US" b="0" dirty="0" smtClean="0"/>
              <a:t>Antibiotic Resistance</a:t>
            </a:r>
            <a:endParaRPr lang="en-US" b="0" dirty="0"/>
          </a:p>
        </p:txBody>
      </p:sp>
      <p:sp>
        <p:nvSpPr>
          <p:cNvPr id="3" name="Content Placeholder 2"/>
          <p:cNvSpPr>
            <a:spLocks noGrp="1"/>
          </p:cNvSpPr>
          <p:nvPr>
            <p:ph idx="1"/>
          </p:nvPr>
        </p:nvSpPr>
        <p:spPr>
          <a:xfrm>
            <a:off x="304800" y="1524000"/>
            <a:ext cx="8534400" cy="1371600"/>
          </a:xfrm>
        </p:spPr>
        <p:txBody>
          <a:bodyPr/>
          <a:lstStyle/>
          <a:p>
            <a:pPr marL="0" indent="12700" algn="ctr">
              <a:buNone/>
            </a:pPr>
            <a:r>
              <a:rPr lang="en-US" sz="2800" dirty="0" smtClean="0"/>
              <a:t>Is when an antimicrobial substance, such as an antibiotic, is no longer effective in killing or inhibiting the growth of bacteria</a:t>
            </a:r>
          </a:p>
        </p:txBody>
      </p:sp>
      <p:pic>
        <p:nvPicPr>
          <p:cNvPr id="5" name="Picture 3" descr="PVR022_427b_009"/>
          <p:cNvPicPr>
            <a:picLocks noChangeAspect="1" noChangeArrowheads="1"/>
          </p:cNvPicPr>
          <p:nvPr/>
        </p:nvPicPr>
        <p:blipFill>
          <a:blip r:embed="rId4" cstate="screen">
            <a:lum bright="12000" contrast="6000"/>
          </a:blip>
          <a:srcRect/>
          <a:stretch>
            <a:fillRect/>
          </a:stretch>
        </p:blipFill>
        <p:spPr>
          <a:xfrm>
            <a:off x="1295400" y="3048000"/>
            <a:ext cx="3085330" cy="2717288"/>
          </a:xfrm>
          <a:prstGeom prst="rect">
            <a:avLst/>
          </a:prstGeom>
          <a:noFill/>
          <a:ln/>
        </p:spPr>
      </p:pic>
      <p:pic>
        <p:nvPicPr>
          <p:cNvPr id="6" name="Picture 3" descr="kirbybauerplate"/>
          <p:cNvPicPr>
            <a:picLocks noChangeAspect="1" noChangeArrowheads="1"/>
          </p:cNvPicPr>
          <p:nvPr/>
        </p:nvPicPr>
        <p:blipFill>
          <a:blip r:embed="rId5" cstate="screen"/>
          <a:srcRect/>
          <a:stretch>
            <a:fillRect/>
          </a:stretch>
        </p:blipFill>
        <p:spPr>
          <a:xfrm rot="10800000">
            <a:off x="4827908" y="3043383"/>
            <a:ext cx="2868292" cy="2747816"/>
          </a:xfrm>
          <a:prstGeom prst="rect">
            <a:avLst/>
          </a:prstGeom>
          <a:noFill/>
          <a:ln/>
        </p:spPr>
      </p:pic>
      <p:pic>
        <p:nvPicPr>
          <p:cNvPr id="8" name="s33">
            <a:hlinkClick r:id="" action="ppaction://media"/>
          </p:cNvPr>
          <p:cNvPicPr>
            <a:picLocks noChangeAspect="1"/>
          </p:cNvPicPr>
          <p:nvPr>
            <a:audioFile r:link="rId1"/>
            <p:extLst>
              <p:ext uri="{DAA4B4D4-6D71-4841-9C94-3DE7FCFB9230}">
                <p14:media xmlns:p14="http://schemas.microsoft.com/office/powerpoint/2010/main" xmlns="" r:embed="rId6"/>
              </p:ext>
            </p:extLst>
          </p:nvPr>
        </p:nvPicPr>
        <p:blipFill>
          <a:blip r:embed="rId7" cstate="screen"/>
          <a:stretch>
            <a:fillRect/>
          </a:stretch>
        </p:blipFill>
        <p:spPr>
          <a:xfrm>
            <a:off x="8458200" y="3505200"/>
            <a:ext cx="304800" cy="304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8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7175"/>
            <a:ext cx="8229600" cy="1143000"/>
          </a:xfrm>
        </p:spPr>
        <p:txBody>
          <a:bodyPr/>
          <a:lstStyle/>
          <a:p>
            <a:r>
              <a:rPr lang="en-US" b="0" dirty="0" smtClean="0"/>
              <a:t>Main Concerns with </a:t>
            </a:r>
            <a:br>
              <a:rPr lang="en-US" b="0" dirty="0" smtClean="0"/>
            </a:br>
            <a:r>
              <a:rPr lang="en-US" b="0" dirty="0" smtClean="0"/>
              <a:t>Antibiotic Use</a:t>
            </a:r>
            <a:endParaRPr lang="en-US" b="0" dirty="0"/>
          </a:p>
        </p:txBody>
      </p:sp>
      <p:sp>
        <p:nvSpPr>
          <p:cNvPr id="3" name="Content Placeholder 2"/>
          <p:cNvSpPr>
            <a:spLocks noGrp="1"/>
          </p:cNvSpPr>
          <p:nvPr>
            <p:ph idx="1"/>
          </p:nvPr>
        </p:nvSpPr>
        <p:spPr>
          <a:xfrm>
            <a:off x="304800" y="1447800"/>
            <a:ext cx="8534400" cy="4389120"/>
          </a:xfrm>
        </p:spPr>
        <p:txBody>
          <a:bodyPr vert="horz">
            <a:normAutofit lnSpcReduction="10000"/>
          </a:bodyPr>
          <a:lstStyle/>
          <a:p>
            <a:pPr marL="0" indent="12700">
              <a:buNone/>
            </a:pPr>
            <a:endParaRPr lang="en-US" sz="3000" dirty="0" smtClean="0"/>
          </a:p>
          <a:p>
            <a:pPr marL="0" indent="12700">
              <a:buNone/>
            </a:pPr>
            <a:r>
              <a:rPr lang="en-US" sz="3000" dirty="0" smtClean="0"/>
              <a:t>Food safety – Antibiotic </a:t>
            </a:r>
            <a:r>
              <a:rPr lang="en-US" sz="3000" u="sng" dirty="0" smtClean="0"/>
              <a:t>residue</a:t>
            </a:r>
            <a:r>
              <a:rPr lang="en-US" sz="3000" dirty="0" smtClean="0"/>
              <a:t> in milk, meat, eggs, etc.</a:t>
            </a:r>
          </a:p>
          <a:p>
            <a:pPr marL="0" indent="12700">
              <a:buNone/>
            </a:pPr>
            <a:endParaRPr lang="en-US" sz="3000" dirty="0" smtClean="0"/>
          </a:p>
          <a:p>
            <a:pPr marL="0" indent="12700">
              <a:buNone/>
            </a:pPr>
            <a:r>
              <a:rPr lang="en-US" sz="3000" dirty="0" smtClean="0"/>
              <a:t>Public perception - many bacteria that cause illness are becoming </a:t>
            </a:r>
            <a:r>
              <a:rPr lang="en-US" sz="3000" u="sng" dirty="0" smtClean="0"/>
              <a:t>resistant</a:t>
            </a:r>
            <a:r>
              <a:rPr lang="en-US" sz="3000" dirty="0" smtClean="0"/>
              <a:t> to antibiotics</a:t>
            </a:r>
          </a:p>
          <a:p>
            <a:pPr marL="0" indent="12700">
              <a:buNone/>
            </a:pPr>
            <a:endParaRPr lang="en-US" sz="3000" dirty="0" smtClean="0"/>
          </a:p>
          <a:p>
            <a:pPr marL="0" indent="12700">
              <a:buNone/>
            </a:pPr>
            <a:r>
              <a:rPr lang="en-US" sz="3000" dirty="0" smtClean="0"/>
              <a:t>Concern that antibiotics used on livestock have created part of the resistance problem</a:t>
            </a:r>
          </a:p>
          <a:p>
            <a:pPr marL="0" indent="12700">
              <a:buNone/>
            </a:pPr>
            <a:endParaRPr lang="en-US" dirty="0" smtClean="0"/>
          </a:p>
        </p:txBody>
      </p:sp>
      <p:pic>
        <p:nvPicPr>
          <p:cNvPr id="5" name="s34">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screen"/>
          <a:stretch>
            <a:fillRect/>
          </a:stretch>
        </p:blipFill>
        <p:spPr>
          <a:xfrm>
            <a:off x="5562600" y="3124200"/>
            <a:ext cx="304800" cy="304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6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b="0" dirty="0" smtClean="0"/>
              <a:t>Consequences of Residue</a:t>
            </a:r>
            <a:endParaRPr lang="en-US" b="0" dirty="0"/>
          </a:p>
        </p:txBody>
      </p:sp>
      <p:sp>
        <p:nvSpPr>
          <p:cNvPr id="3" name="Content Placeholder 2"/>
          <p:cNvSpPr>
            <a:spLocks noGrp="1"/>
          </p:cNvSpPr>
          <p:nvPr>
            <p:ph idx="1"/>
          </p:nvPr>
        </p:nvSpPr>
        <p:spPr>
          <a:xfrm>
            <a:off x="359734" y="990600"/>
            <a:ext cx="8229600" cy="1981200"/>
          </a:xfrm>
        </p:spPr>
        <p:txBody>
          <a:bodyPr/>
          <a:lstStyle/>
          <a:p>
            <a:r>
              <a:rPr lang="en-US" sz="2800" dirty="0" smtClean="0"/>
              <a:t>Carcass at the slaughter plant or a milk tank positive for antibiotic residue:</a:t>
            </a:r>
          </a:p>
          <a:p>
            <a:pPr lvl="1"/>
            <a:r>
              <a:rPr lang="en-US" dirty="0" smtClean="0"/>
              <a:t>Condemned and discarded</a:t>
            </a:r>
          </a:p>
          <a:p>
            <a:pPr lvl="1"/>
            <a:r>
              <a:rPr lang="en-US" dirty="0" smtClean="0"/>
              <a:t>Producer does not get paid and it is reported to USDA or FDA</a:t>
            </a:r>
            <a:endParaRPr lang="en-US" dirty="0"/>
          </a:p>
        </p:txBody>
      </p:sp>
      <p:grpSp>
        <p:nvGrpSpPr>
          <p:cNvPr id="5" name="Group 11"/>
          <p:cNvGrpSpPr/>
          <p:nvPr/>
        </p:nvGrpSpPr>
        <p:grpSpPr>
          <a:xfrm>
            <a:off x="2971800" y="3352800"/>
            <a:ext cx="6205537" cy="3429000"/>
            <a:chOff x="1400175" y="3200400"/>
            <a:chExt cx="6357937" cy="3507828"/>
          </a:xfrm>
        </p:grpSpPr>
        <p:pic>
          <p:nvPicPr>
            <p:cNvPr id="1028" name="Picture 4"/>
            <p:cNvPicPr>
              <a:picLocks noChangeAspect="1" noChangeArrowheads="1"/>
            </p:cNvPicPr>
            <p:nvPr/>
          </p:nvPicPr>
          <p:blipFill>
            <a:blip r:embed="rId4" cstate="screen"/>
            <a:srcRect/>
            <a:stretch>
              <a:fillRect/>
            </a:stretch>
          </p:blipFill>
          <p:spPr bwMode="auto">
            <a:xfrm>
              <a:off x="1400175" y="3200400"/>
              <a:ext cx="6357937" cy="3507828"/>
            </a:xfrm>
            <a:prstGeom prst="rect">
              <a:avLst/>
            </a:prstGeom>
            <a:noFill/>
            <a:ln w="9525">
              <a:noFill/>
              <a:miter lim="800000"/>
              <a:headEnd/>
              <a:tailEnd/>
            </a:ln>
          </p:spPr>
        </p:pic>
        <p:sp>
          <p:nvSpPr>
            <p:cNvPr id="7" name="Rectangle 6"/>
            <p:cNvSpPr/>
            <p:nvPr/>
          </p:nvSpPr>
          <p:spPr>
            <a:xfrm>
              <a:off x="1752600" y="4257675"/>
              <a:ext cx="60960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438399" y="4467225"/>
              <a:ext cx="733425" cy="95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705100" y="4210050"/>
              <a:ext cx="495300" cy="133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819275" y="4257674"/>
              <a:ext cx="200025" cy="200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9" name="Picture 5"/>
          <p:cNvPicPr>
            <a:picLocks noChangeAspect="1" noChangeArrowheads="1"/>
          </p:cNvPicPr>
          <p:nvPr/>
        </p:nvPicPr>
        <p:blipFill>
          <a:blip r:embed="rId5" cstate="screen"/>
          <a:srcRect/>
          <a:stretch>
            <a:fillRect/>
          </a:stretch>
        </p:blipFill>
        <p:spPr bwMode="auto">
          <a:xfrm>
            <a:off x="76200" y="4922520"/>
            <a:ext cx="4648200" cy="1859280"/>
          </a:xfrm>
          <a:prstGeom prst="rect">
            <a:avLst/>
          </a:prstGeom>
          <a:noFill/>
          <a:ln w="9525">
            <a:noFill/>
            <a:miter lim="800000"/>
            <a:headEnd/>
            <a:tailEnd/>
          </a:ln>
        </p:spPr>
      </p:pic>
      <p:sp>
        <p:nvSpPr>
          <p:cNvPr id="14" name="TextBox 13"/>
          <p:cNvSpPr txBox="1"/>
          <p:nvPr/>
        </p:nvSpPr>
        <p:spPr>
          <a:xfrm>
            <a:off x="228600" y="4572000"/>
            <a:ext cx="2819400" cy="307777"/>
          </a:xfrm>
          <a:prstGeom prst="rect">
            <a:avLst/>
          </a:prstGeom>
          <a:noFill/>
        </p:spPr>
        <p:txBody>
          <a:bodyPr wrap="square" rtlCol="0">
            <a:spAutoFit/>
          </a:bodyPr>
          <a:lstStyle/>
          <a:p>
            <a:r>
              <a:rPr lang="en-US" sz="1400" dirty="0" smtClean="0"/>
              <a:t>http://www.fsis.usda.gov</a:t>
            </a:r>
            <a:endParaRPr lang="en-US" sz="1400" dirty="0"/>
          </a:p>
        </p:txBody>
      </p:sp>
      <p:pic>
        <p:nvPicPr>
          <p:cNvPr id="15" name="s35">
            <a:hlinkClick r:id="" action="ppaction://media"/>
          </p:cNvPr>
          <p:cNvPicPr>
            <a:picLocks noChangeAspect="1"/>
          </p:cNvPicPr>
          <p:nvPr>
            <a:audioFile r:link="rId1"/>
            <p:extLst>
              <p:ext uri="{DAA4B4D4-6D71-4841-9C94-3DE7FCFB9230}">
                <p14:media xmlns:p14="http://schemas.microsoft.com/office/powerpoint/2010/main" xmlns="" r:embed="rId6"/>
              </p:ext>
            </p:extLst>
          </p:nvPr>
        </p:nvPicPr>
        <p:blipFill>
          <a:blip r:embed="rId7" cstate="screen"/>
          <a:stretch>
            <a:fillRect/>
          </a:stretch>
        </p:blipFill>
        <p:spPr>
          <a:xfrm>
            <a:off x="7772400" y="2895600"/>
            <a:ext cx="304800" cy="304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69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Oval 38"/>
          <p:cNvSpPr/>
          <p:nvPr/>
        </p:nvSpPr>
        <p:spPr>
          <a:xfrm>
            <a:off x="5562600" y="2743200"/>
            <a:ext cx="3581400" cy="2819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304800"/>
            <a:ext cx="8458200" cy="1143000"/>
          </a:xfrm>
        </p:spPr>
        <p:txBody>
          <a:bodyPr>
            <a:normAutofit fontScale="90000"/>
          </a:bodyPr>
          <a:lstStyle/>
          <a:p>
            <a:r>
              <a:rPr lang="en-US" sz="4900" b="0" dirty="0" smtClean="0"/>
              <a:t>FSIS Meat Residue Violator List </a:t>
            </a:r>
            <a:r>
              <a:rPr lang="en-US" sz="2700" b="0" dirty="0" smtClean="0"/>
              <a:t>(April 15-22, 2010)</a:t>
            </a:r>
            <a:endParaRPr lang="en-US" sz="2700" b="0" dirty="0"/>
          </a:p>
        </p:txBody>
      </p:sp>
      <p:sp>
        <p:nvSpPr>
          <p:cNvPr id="3" name="Content Placeholder 2"/>
          <p:cNvSpPr>
            <a:spLocks noGrp="1"/>
          </p:cNvSpPr>
          <p:nvPr>
            <p:ph idx="1"/>
          </p:nvPr>
        </p:nvSpPr>
        <p:spPr>
          <a:xfrm>
            <a:off x="457200" y="1828800"/>
            <a:ext cx="7239000" cy="579120"/>
          </a:xfrm>
        </p:spPr>
        <p:txBody>
          <a:bodyPr/>
          <a:lstStyle/>
          <a:p>
            <a:r>
              <a:rPr lang="en-US" dirty="0" smtClean="0"/>
              <a:t>Total Positive Residue Tests: 1,521 (7 days)</a:t>
            </a:r>
            <a:endParaRPr lang="en-US" dirty="0"/>
          </a:p>
        </p:txBody>
      </p:sp>
      <p:graphicFrame>
        <p:nvGraphicFramePr>
          <p:cNvPr id="4" name="Table 3"/>
          <p:cNvGraphicFramePr>
            <a:graphicFrameLocks noGrp="1"/>
          </p:cNvGraphicFramePr>
          <p:nvPr/>
        </p:nvGraphicFramePr>
        <p:xfrm>
          <a:off x="304800" y="3200400"/>
          <a:ext cx="3962400" cy="2225040"/>
        </p:xfrm>
        <a:graphic>
          <a:graphicData uri="http://schemas.openxmlformats.org/drawingml/2006/table">
            <a:tbl>
              <a:tblPr firstRow="1" bandRow="1">
                <a:tableStyleId>{5C22544A-7EE6-4342-B048-85BDC9FD1C3A}</a:tableStyleId>
              </a:tblPr>
              <a:tblGrid>
                <a:gridCol w="1600200"/>
                <a:gridCol w="1295400"/>
                <a:gridCol w="1066800"/>
              </a:tblGrid>
              <a:tr h="370840">
                <a:tc>
                  <a:txBody>
                    <a:bodyPr/>
                    <a:lstStyle/>
                    <a:p>
                      <a:r>
                        <a:rPr lang="en-US" dirty="0" smtClean="0"/>
                        <a:t>Animal Type</a:t>
                      </a:r>
                      <a:endParaRPr lang="en-US" dirty="0"/>
                    </a:p>
                  </a:txBody>
                  <a:tcPr/>
                </a:tc>
                <a:tc>
                  <a:txBody>
                    <a:bodyPr/>
                    <a:lstStyle/>
                    <a:p>
                      <a:pPr algn="ctr"/>
                      <a:r>
                        <a:rPr lang="en-US" dirty="0" smtClean="0"/>
                        <a:t>Number</a:t>
                      </a:r>
                      <a:endParaRPr lang="en-US" dirty="0"/>
                    </a:p>
                  </a:txBody>
                  <a:tcPr/>
                </a:tc>
                <a:tc>
                  <a:txBody>
                    <a:bodyPr/>
                    <a:lstStyle/>
                    <a:p>
                      <a:pPr algn="ctr"/>
                      <a:r>
                        <a:rPr lang="en-US" dirty="0" smtClean="0"/>
                        <a:t>%</a:t>
                      </a:r>
                      <a:endParaRPr lang="en-US" dirty="0"/>
                    </a:p>
                  </a:txBody>
                  <a:tcPr/>
                </a:tc>
              </a:tr>
              <a:tr h="370840">
                <a:tc>
                  <a:txBody>
                    <a:bodyPr/>
                    <a:lstStyle/>
                    <a:p>
                      <a:r>
                        <a:rPr lang="en-US" dirty="0" smtClean="0"/>
                        <a:t>Cattle</a:t>
                      </a:r>
                      <a:endParaRPr lang="en-US" dirty="0"/>
                    </a:p>
                  </a:txBody>
                  <a:tcPr/>
                </a:tc>
                <a:tc>
                  <a:txBody>
                    <a:bodyPr/>
                    <a:lstStyle/>
                    <a:p>
                      <a:pPr algn="ctr"/>
                      <a:r>
                        <a:rPr lang="en-US" dirty="0" smtClean="0"/>
                        <a:t>1,501</a:t>
                      </a:r>
                      <a:endParaRPr lang="en-US" dirty="0"/>
                    </a:p>
                  </a:txBody>
                  <a:tcPr/>
                </a:tc>
                <a:tc>
                  <a:txBody>
                    <a:bodyPr/>
                    <a:lstStyle/>
                    <a:p>
                      <a:pPr algn="ctr"/>
                      <a:r>
                        <a:rPr lang="en-US" dirty="0" smtClean="0"/>
                        <a:t>98.7</a:t>
                      </a:r>
                      <a:endParaRPr lang="en-US" dirty="0"/>
                    </a:p>
                  </a:txBody>
                  <a:tcPr/>
                </a:tc>
              </a:tr>
              <a:tr h="370840">
                <a:tc>
                  <a:txBody>
                    <a:bodyPr/>
                    <a:lstStyle/>
                    <a:p>
                      <a:r>
                        <a:rPr lang="en-US" dirty="0" smtClean="0"/>
                        <a:t>Goats</a:t>
                      </a:r>
                      <a:endParaRPr lang="en-US" dirty="0"/>
                    </a:p>
                  </a:txBody>
                  <a:tcPr/>
                </a:tc>
                <a:tc>
                  <a:txBody>
                    <a:bodyPr/>
                    <a:lstStyle/>
                    <a:p>
                      <a:pPr algn="ctr"/>
                      <a:r>
                        <a:rPr lang="en-US" dirty="0" smtClean="0"/>
                        <a:t>11</a:t>
                      </a:r>
                      <a:endParaRPr lang="en-US" dirty="0"/>
                    </a:p>
                  </a:txBody>
                  <a:tcPr/>
                </a:tc>
                <a:tc>
                  <a:txBody>
                    <a:bodyPr/>
                    <a:lstStyle/>
                    <a:p>
                      <a:pPr algn="ctr"/>
                      <a:r>
                        <a:rPr lang="en-US" dirty="0" smtClean="0"/>
                        <a:t>0.007</a:t>
                      </a:r>
                      <a:endParaRPr lang="en-US" dirty="0"/>
                    </a:p>
                  </a:txBody>
                  <a:tcPr/>
                </a:tc>
              </a:tr>
              <a:tr h="370840">
                <a:tc>
                  <a:txBody>
                    <a:bodyPr/>
                    <a:lstStyle/>
                    <a:p>
                      <a:r>
                        <a:rPr lang="en-US" dirty="0" smtClean="0"/>
                        <a:t>Swine</a:t>
                      </a:r>
                      <a:endParaRPr lang="en-US" dirty="0"/>
                    </a:p>
                  </a:txBody>
                  <a:tcPr/>
                </a:tc>
                <a:tc>
                  <a:txBody>
                    <a:bodyPr/>
                    <a:lstStyle/>
                    <a:p>
                      <a:pPr algn="ctr"/>
                      <a:r>
                        <a:rPr lang="en-US" dirty="0" smtClean="0"/>
                        <a:t>5</a:t>
                      </a:r>
                      <a:endParaRPr lang="en-US" dirty="0"/>
                    </a:p>
                  </a:txBody>
                  <a:tcPr/>
                </a:tc>
                <a:tc>
                  <a:txBody>
                    <a:bodyPr/>
                    <a:lstStyle/>
                    <a:p>
                      <a:pPr algn="ctr"/>
                      <a:r>
                        <a:rPr lang="en-US" dirty="0" smtClean="0"/>
                        <a:t>0.003</a:t>
                      </a:r>
                      <a:endParaRPr lang="en-US" dirty="0"/>
                    </a:p>
                  </a:txBody>
                  <a:tcPr/>
                </a:tc>
              </a:tr>
              <a:tr h="370840">
                <a:tc>
                  <a:txBody>
                    <a:bodyPr/>
                    <a:lstStyle/>
                    <a:p>
                      <a:r>
                        <a:rPr lang="en-US" dirty="0" smtClean="0"/>
                        <a:t>Horses</a:t>
                      </a:r>
                      <a:endParaRPr lang="en-US" dirty="0"/>
                    </a:p>
                  </a:txBody>
                  <a:tcPr/>
                </a:tc>
                <a:tc>
                  <a:txBody>
                    <a:bodyPr/>
                    <a:lstStyle/>
                    <a:p>
                      <a:pPr algn="ctr"/>
                      <a:r>
                        <a:rPr lang="en-US" dirty="0" smtClean="0"/>
                        <a:t>3</a:t>
                      </a:r>
                      <a:endParaRPr lang="en-US" dirty="0"/>
                    </a:p>
                  </a:txBody>
                  <a:tcPr/>
                </a:tc>
                <a:tc>
                  <a:txBody>
                    <a:bodyPr/>
                    <a:lstStyle/>
                    <a:p>
                      <a:pPr algn="ctr"/>
                      <a:r>
                        <a:rPr lang="en-US" dirty="0" smtClean="0"/>
                        <a:t>0.001</a:t>
                      </a:r>
                      <a:endParaRPr lang="en-US" dirty="0"/>
                    </a:p>
                  </a:txBody>
                  <a:tcPr/>
                </a:tc>
              </a:tr>
              <a:tr h="370840">
                <a:tc>
                  <a:txBody>
                    <a:bodyPr/>
                    <a:lstStyle/>
                    <a:p>
                      <a:r>
                        <a:rPr lang="en-US" dirty="0" smtClean="0"/>
                        <a:t>Total</a:t>
                      </a:r>
                      <a:endParaRPr lang="en-US" dirty="0"/>
                    </a:p>
                  </a:txBody>
                  <a:tcPr/>
                </a:tc>
                <a:tc>
                  <a:txBody>
                    <a:bodyPr/>
                    <a:lstStyle/>
                    <a:p>
                      <a:pPr algn="ctr"/>
                      <a:r>
                        <a:rPr lang="en-US" dirty="0" smtClean="0"/>
                        <a:t>1,521</a:t>
                      </a:r>
                      <a:endParaRPr lang="en-US" dirty="0"/>
                    </a:p>
                  </a:txBody>
                  <a:tcPr/>
                </a:tc>
                <a:tc>
                  <a:txBody>
                    <a:bodyPr/>
                    <a:lstStyle/>
                    <a:p>
                      <a:pPr algn="ctr"/>
                      <a:endParaRPr lang="en-US" dirty="0"/>
                    </a:p>
                  </a:txBody>
                  <a:tcPr/>
                </a:tc>
              </a:tr>
            </a:tbl>
          </a:graphicData>
        </a:graphic>
      </p:graphicFrame>
      <p:graphicFrame>
        <p:nvGraphicFramePr>
          <p:cNvPr id="5" name="Table 4"/>
          <p:cNvGraphicFramePr>
            <a:graphicFrameLocks noGrp="1"/>
          </p:cNvGraphicFramePr>
          <p:nvPr/>
        </p:nvGraphicFramePr>
        <p:xfrm>
          <a:off x="5943600" y="3200400"/>
          <a:ext cx="2903854" cy="1905000"/>
        </p:xfrm>
        <a:graphic>
          <a:graphicData uri="http://schemas.openxmlformats.org/drawingml/2006/table">
            <a:tbl>
              <a:tblPr firstRow="1" bandRow="1">
                <a:tableStyleId>{5C22544A-7EE6-4342-B048-85BDC9FD1C3A}</a:tableStyleId>
              </a:tblPr>
              <a:tblGrid>
                <a:gridCol w="992535"/>
                <a:gridCol w="1221783"/>
                <a:gridCol w="689536"/>
              </a:tblGrid>
              <a:tr h="381000">
                <a:tc>
                  <a:txBody>
                    <a:bodyPr/>
                    <a:lstStyle/>
                    <a:p>
                      <a:r>
                        <a:rPr lang="en-US" dirty="0" smtClean="0"/>
                        <a:t>Cattle</a:t>
                      </a:r>
                      <a:endParaRPr lang="en-US" dirty="0"/>
                    </a:p>
                  </a:txBody>
                  <a:tcPr/>
                </a:tc>
                <a:tc>
                  <a:txBody>
                    <a:bodyPr/>
                    <a:lstStyle/>
                    <a:p>
                      <a:pPr algn="ctr"/>
                      <a:r>
                        <a:rPr lang="en-US" dirty="0" smtClean="0"/>
                        <a:t>Number</a:t>
                      </a:r>
                      <a:endParaRPr lang="en-US" dirty="0"/>
                    </a:p>
                  </a:txBody>
                  <a:tcPr/>
                </a:tc>
                <a:tc>
                  <a:txBody>
                    <a:bodyPr/>
                    <a:lstStyle/>
                    <a:p>
                      <a:pPr algn="ctr"/>
                      <a:r>
                        <a:rPr lang="en-US" dirty="0" smtClean="0"/>
                        <a:t>%</a:t>
                      </a:r>
                      <a:endParaRPr lang="en-US" dirty="0"/>
                    </a:p>
                  </a:txBody>
                  <a:tcPr/>
                </a:tc>
              </a:tr>
              <a:tr h="381000">
                <a:tc>
                  <a:txBody>
                    <a:bodyPr/>
                    <a:lstStyle/>
                    <a:p>
                      <a:r>
                        <a:rPr lang="en-US" dirty="0" smtClean="0"/>
                        <a:t>Dairy</a:t>
                      </a:r>
                      <a:endParaRPr lang="en-US" dirty="0"/>
                    </a:p>
                  </a:txBody>
                  <a:tcPr/>
                </a:tc>
                <a:tc>
                  <a:txBody>
                    <a:bodyPr/>
                    <a:lstStyle/>
                    <a:p>
                      <a:pPr algn="ctr"/>
                      <a:r>
                        <a:rPr lang="en-US" dirty="0" smtClean="0"/>
                        <a:t>837</a:t>
                      </a:r>
                      <a:endParaRPr lang="en-US" dirty="0"/>
                    </a:p>
                  </a:txBody>
                  <a:tcPr/>
                </a:tc>
                <a:tc>
                  <a:txBody>
                    <a:bodyPr/>
                    <a:lstStyle/>
                    <a:p>
                      <a:pPr algn="ctr"/>
                      <a:r>
                        <a:rPr lang="en-US" dirty="0" smtClean="0"/>
                        <a:t>55.8</a:t>
                      </a:r>
                      <a:endParaRPr lang="en-US" dirty="0"/>
                    </a:p>
                  </a:txBody>
                  <a:tcPr/>
                </a:tc>
              </a:tr>
              <a:tr h="381000">
                <a:tc>
                  <a:txBody>
                    <a:bodyPr/>
                    <a:lstStyle/>
                    <a:p>
                      <a:r>
                        <a:rPr lang="en-US" dirty="0" smtClean="0"/>
                        <a:t>Beef</a:t>
                      </a:r>
                      <a:endParaRPr lang="en-US" dirty="0"/>
                    </a:p>
                  </a:txBody>
                  <a:tcPr/>
                </a:tc>
                <a:tc>
                  <a:txBody>
                    <a:bodyPr/>
                    <a:lstStyle/>
                    <a:p>
                      <a:pPr algn="ctr"/>
                      <a:r>
                        <a:rPr lang="en-US" dirty="0" smtClean="0"/>
                        <a:t>129</a:t>
                      </a:r>
                      <a:endParaRPr lang="en-US" dirty="0"/>
                    </a:p>
                  </a:txBody>
                  <a:tcPr/>
                </a:tc>
                <a:tc>
                  <a:txBody>
                    <a:bodyPr/>
                    <a:lstStyle/>
                    <a:p>
                      <a:pPr algn="ctr"/>
                      <a:r>
                        <a:rPr lang="en-US" dirty="0" smtClean="0"/>
                        <a:t>8.6</a:t>
                      </a:r>
                      <a:endParaRPr lang="en-US" dirty="0"/>
                    </a:p>
                  </a:txBody>
                  <a:tcPr/>
                </a:tc>
              </a:tr>
              <a:tr h="381000">
                <a:tc>
                  <a:txBody>
                    <a:bodyPr/>
                    <a:lstStyle/>
                    <a:p>
                      <a:r>
                        <a:rPr lang="en-US" dirty="0" smtClean="0"/>
                        <a:t>Veal</a:t>
                      </a:r>
                      <a:endParaRPr lang="en-US" dirty="0"/>
                    </a:p>
                  </a:txBody>
                  <a:tcPr/>
                </a:tc>
                <a:tc>
                  <a:txBody>
                    <a:bodyPr/>
                    <a:lstStyle/>
                    <a:p>
                      <a:pPr algn="ctr"/>
                      <a:r>
                        <a:rPr lang="en-US" dirty="0" smtClean="0"/>
                        <a:t>535</a:t>
                      </a:r>
                      <a:endParaRPr lang="en-US" dirty="0"/>
                    </a:p>
                  </a:txBody>
                  <a:tcPr/>
                </a:tc>
                <a:tc>
                  <a:txBody>
                    <a:bodyPr/>
                    <a:lstStyle/>
                    <a:p>
                      <a:pPr algn="ctr"/>
                      <a:r>
                        <a:rPr lang="en-US" dirty="0" smtClean="0"/>
                        <a:t>35.6</a:t>
                      </a:r>
                      <a:endParaRPr lang="en-US" dirty="0"/>
                    </a:p>
                  </a:txBody>
                  <a:tcPr/>
                </a:tc>
              </a:tr>
              <a:tr h="381000">
                <a:tc>
                  <a:txBody>
                    <a:bodyPr/>
                    <a:lstStyle/>
                    <a:p>
                      <a:r>
                        <a:rPr lang="en-US" dirty="0" smtClean="0"/>
                        <a:t>Total</a:t>
                      </a:r>
                      <a:endParaRPr lang="en-US" dirty="0"/>
                    </a:p>
                  </a:txBody>
                  <a:tcPr/>
                </a:tc>
                <a:tc>
                  <a:txBody>
                    <a:bodyPr/>
                    <a:lstStyle/>
                    <a:p>
                      <a:pPr algn="ctr"/>
                      <a:r>
                        <a:rPr lang="en-US" dirty="0" smtClean="0"/>
                        <a:t>1,501</a:t>
                      </a:r>
                      <a:endParaRPr lang="en-US" dirty="0"/>
                    </a:p>
                  </a:txBody>
                  <a:tcPr/>
                </a:tc>
                <a:tc>
                  <a:txBody>
                    <a:bodyPr/>
                    <a:lstStyle/>
                    <a:p>
                      <a:pPr algn="ctr"/>
                      <a:endParaRPr lang="en-US" dirty="0"/>
                    </a:p>
                  </a:txBody>
                  <a:tcPr/>
                </a:tc>
              </a:tr>
            </a:tbl>
          </a:graphicData>
        </a:graphic>
      </p:graphicFrame>
      <p:sp>
        <p:nvSpPr>
          <p:cNvPr id="6" name="Oval 5"/>
          <p:cNvSpPr/>
          <p:nvPr/>
        </p:nvSpPr>
        <p:spPr>
          <a:xfrm>
            <a:off x="2133600" y="3581400"/>
            <a:ext cx="9144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a:stCxn id="6" idx="0"/>
            <a:endCxn id="39" idx="1"/>
          </p:cNvCxnSpPr>
          <p:nvPr/>
        </p:nvCxnSpPr>
        <p:spPr>
          <a:xfrm rot="5400000" flipH="1" flipV="1">
            <a:off x="4126288" y="1620604"/>
            <a:ext cx="425309" cy="34962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6" idx="4"/>
            <a:endCxn id="39" idx="3"/>
          </p:cNvCxnSpPr>
          <p:nvPr/>
        </p:nvCxnSpPr>
        <p:spPr>
          <a:xfrm rot="16200000" flipH="1">
            <a:off x="3745288" y="2807912"/>
            <a:ext cx="1187309" cy="34962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s36">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screen"/>
          <a:stretch>
            <a:fillRect/>
          </a:stretch>
        </p:blipFill>
        <p:spPr>
          <a:xfrm>
            <a:off x="4114800" y="5410200"/>
            <a:ext cx="304800" cy="304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880" fill="hold"/>
                                        <p:tgtEl>
                                          <p:spTgt spid="12"/>
                                        </p:tgtEl>
                                      </p:cBhvr>
                                    </p:cmd>
                                  </p:childTnLst>
                                </p:cTn>
                              </p:par>
                              <p:par>
                                <p:cTn id="7" presetID="22" presetClass="entr" presetSubtype="8" fill="hold" grpId="0" nodeType="withEffect">
                                  <p:stCondLst>
                                    <p:cond delay="10000"/>
                                  </p:stCondLst>
                                  <p:childTnLst>
                                    <p:set>
                                      <p:cBhvr>
                                        <p:cTn id="8" dur="1" fill="hold">
                                          <p:stCondLst>
                                            <p:cond delay="0"/>
                                          </p:stCondLst>
                                        </p:cTn>
                                        <p:tgtEl>
                                          <p:spTgt spid="6"/>
                                        </p:tgtEl>
                                        <p:attrNameLst>
                                          <p:attrName>style.visibility</p:attrName>
                                        </p:attrNameLst>
                                      </p:cBhvr>
                                      <p:to>
                                        <p:strVal val="visible"/>
                                      </p:to>
                                    </p:set>
                                    <p:animEffect transition="in" filter="wipe(left)">
                                      <p:cBhvr>
                                        <p:cTn id="9" dur="5000"/>
                                        <p:tgtEl>
                                          <p:spTgt spid="6"/>
                                        </p:tgtEl>
                                      </p:cBhvr>
                                    </p:animEffect>
                                  </p:childTnLst>
                                </p:cTn>
                              </p:par>
                              <p:par>
                                <p:cTn id="10" presetID="22" presetClass="entr" presetSubtype="8" fill="hold" nodeType="withEffect">
                                  <p:stCondLst>
                                    <p:cond delay="1800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3000"/>
                                        <p:tgtEl>
                                          <p:spTgt spid="9"/>
                                        </p:tgtEl>
                                      </p:cBhvr>
                                    </p:animEffect>
                                  </p:childTnLst>
                                </p:cTn>
                              </p:par>
                              <p:par>
                                <p:cTn id="13" presetID="22" presetClass="entr" presetSubtype="8" fill="hold" nodeType="withEffect">
                                  <p:stCondLst>
                                    <p:cond delay="1800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3000"/>
                                        <p:tgtEl>
                                          <p:spTgt spid="10"/>
                                        </p:tgtEl>
                                      </p:cBhvr>
                                    </p:animEffect>
                                  </p:childTnLst>
                                </p:cTn>
                              </p:par>
                              <p:par>
                                <p:cTn id="16" presetID="22" presetClass="entr" presetSubtype="8" fill="hold" grpId="0" nodeType="withEffect">
                                  <p:stCondLst>
                                    <p:cond delay="21000"/>
                                  </p:stCondLst>
                                  <p:childTnLst>
                                    <p:set>
                                      <p:cBhvr>
                                        <p:cTn id="17" dur="1" fill="hold">
                                          <p:stCondLst>
                                            <p:cond delay="0"/>
                                          </p:stCondLst>
                                        </p:cTn>
                                        <p:tgtEl>
                                          <p:spTgt spid="39"/>
                                        </p:tgtEl>
                                        <p:attrNameLst>
                                          <p:attrName>style.visibility</p:attrName>
                                        </p:attrNameLst>
                                      </p:cBhvr>
                                      <p:to>
                                        <p:strVal val="visible"/>
                                      </p:to>
                                    </p:set>
                                    <p:animEffect transition="in" filter="wipe(left)">
                                      <p:cBhvr>
                                        <p:cTn id="18" dur="500"/>
                                        <p:tgtEl>
                                          <p:spTgt spid="39"/>
                                        </p:tgtEl>
                                      </p:cBhvr>
                                    </p:animEffect>
                                  </p:childTnLst>
                                </p:cTn>
                              </p:par>
                              <p:par>
                                <p:cTn id="19" presetID="22" presetClass="entr" presetSubtype="1" fill="hold" nodeType="withEffect">
                                  <p:stCondLst>
                                    <p:cond delay="2250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2"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bldLst>
      <p:bldP spid="39"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Your Job –</a:t>
            </a:r>
            <a:br>
              <a:rPr lang="en-US" b="0" dirty="0" smtClean="0"/>
            </a:br>
            <a:r>
              <a:rPr lang="en-US" b="0" dirty="0" smtClean="0"/>
              <a:t>Reduce Risk of Residues </a:t>
            </a:r>
            <a:endParaRPr lang="en-US" b="0" dirty="0"/>
          </a:p>
        </p:txBody>
      </p:sp>
      <p:sp>
        <p:nvSpPr>
          <p:cNvPr id="3" name="Content Placeholder 2"/>
          <p:cNvSpPr>
            <a:spLocks noGrp="1"/>
          </p:cNvSpPr>
          <p:nvPr>
            <p:ph sz="half" idx="1"/>
          </p:nvPr>
        </p:nvSpPr>
        <p:spPr>
          <a:xfrm>
            <a:off x="381000" y="1981200"/>
            <a:ext cx="4114800" cy="4114800"/>
          </a:xfrm>
        </p:spPr>
        <p:txBody>
          <a:bodyPr/>
          <a:lstStyle/>
          <a:p>
            <a:r>
              <a:rPr lang="en-US" dirty="0" smtClean="0"/>
              <a:t>When treating an animal read and follow directions on label or from the farm veterinarian</a:t>
            </a:r>
          </a:p>
          <a:p>
            <a:r>
              <a:rPr lang="en-US" dirty="0" smtClean="0"/>
              <a:t>Record the treatment</a:t>
            </a:r>
            <a:endParaRPr lang="en-US" dirty="0"/>
          </a:p>
        </p:txBody>
      </p:sp>
      <p:pic>
        <p:nvPicPr>
          <p:cNvPr id="5" name="Picture 2"/>
          <p:cNvPicPr>
            <a:picLocks noGrp="1" noChangeAspect="1" noChangeArrowheads="1"/>
          </p:cNvPicPr>
          <p:nvPr>
            <p:ph sz="half" idx="2"/>
          </p:nvPr>
        </p:nvPicPr>
        <p:blipFill>
          <a:blip r:embed="rId6" cstate="screen"/>
          <a:srcRect/>
          <a:stretch>
            <a:fillRect/>
          </a:stretch>
        </p:blipFill>
        <p:spPr bwMode="auto">
          <a:xfrm>
            <a:off x="4422499" y="2092856"/>
            <a:ext cx="4721501" cy="3545944"/>
          </a:xfrm>
          <a:prstGeom prst="rect">
            <a:avLst/>
          </a:prstGeom>
          <a:noFill/>
          <a:ln w="9525">
            <a:noFill/>
            <a:miter lim="800000"/>
            <a:headEnd/>
            <a:tailEnd/>
          </a:ln>
        </p:spPr>
      </p:pic>
      <p:pic>
        <p:nvPicPr>
          <p:cNvPr id="6" name="S38">
            <a:hlinkClick r:id="" action="ppaction://media"/>
          </p:cNvPr>
          <p:cNvPicPr>
            <a:picLocks noChangeAspect="1"/>
          </p:cNvPicPr>
          <p:nvPr>
            <a:audioFile r:link="rId1"/>
            <p:extLst>
              <p:ext uri="{DAA4B4D4-6D71-4841-9C94-3DE7FCFB9230}">
                <p14:media xmlns:p14="http://schemas.microsoft.com/office/powerpoint/2010/main" xmlns="" r:embed="rId7"/>
              </p:ext>
            </p:extLst>
          </p:nvPr>
        </p:nvPicPr>
        <p:blipFill>
          <a:blip r:embed="rId8" cstate="screen"/>
          <a:stretch>
            <a:fillRect/>
          </a:stretch>
        </p:blipFill>
        <p:spPr>
          <a:xfrm>
            <a:off x="4419600" y="3276600"/>
            <a:ext cx="304800" cy="304800"/>
          </a:xfrm>
          <a:prstGeom prst="rect">
            <a:avLst/>
          </a:prstGeom>
        </p:spPr>
      </p:pic>
      <p:pic>
        <p:nvPicPr>
          <p:cNvPr id="7" name="s37">
            <a:hlinkClick r:id="" action="ppaction://media"/>
          </p:cNvPr>
          <p:cNvPicPr>
            <a:picLocks noChangeAspect="1"/>
          </p:cNvPicPr>
          <p:nvPr>
            <a:audioFile r:link="rId2"/>
            <p:extLst>
              <p:ext uri="{DAA4B4D4-6D71-4841-9C94-3DE7FCFB9230}">
                <p14:media xmlns:p14="http://schemas.microsoft.com/office/powerpoint/2010/main" xmlns="" r:embed="rId9"/>
              </p:ext>
            </p:extLst>
          </p:nvPr>
        </p:nvPicPr>
        <p:blipFill>
          <a:blip r:embed="rId10" cstate="screen"/>
          <a:stretch>
            <a:fillRect/>
          </a:stretch>
        </p:blipFill>
        <p:spPr>
          <a:xfrm>
            <a:off x="4419600" y="3276600"/>
            <a:ext cx="304800" cy="304800"/>
          </a:xfrm>
          <a:prstGeom prst="rect">
            <a:avLst/>
          </a:prstGeom>
        </p:spPr>
      </p:pic>
      <p:pic>
        <p:nvPicPr>
          <p:cNvPr id="9" name="s37">
            <a:hlinkClick r:id="" action="ppaction://media"/>
          </p:cNvPr>
          <p:cNvPicPr>
            <a:picLocks noChangeAspect="1"/>
          </p:cNvPicPr>
          <p:nvPr>
            <a:audioFile r:link="rId3"/>
            <p:extLst>
              <p:ext uri="{DAA4B4D4-6D71-4841-9C94-3DE7FCFB9230}">
                <p14:media xmlns:p14="http://schemas.microsoft.com/office/powerpoint/2010/main" xmlns="" r:embed="rId11"/>
              </p:ext>
            </p:extLst>
          </p:nvPr>
        </p:nvPicPr>
        <p:blipFill>
          <a:blip r:embed="rId12" cstate="screen"/>
          <a:stretch>
            <a:fillRect/>
          </a:stretch>
        </p:blipFill>
        <p:spPr>
          <a:xfrm>
            <a:off x="3657600" y="50292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audio>
              <p:cMediaNode>
                <p:cTn id="8"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audio>
              <p:cMediaNode showWhenStopped="0">
                <p:cTn id="9"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p:txBody>
          <a:bodyPr/>
          <a:lstStyle/>
          <a:p>
            <a:r>
              <a:rPr lang="en-US" sz="4000" dirty="0" smtClean="0"/>
              <a:t>If Any Antibiotics Are Used in Treatments…</a:t>
            </a:r>
          </a:p>
        </p:txBody>
      </p:sp>
      <p:sp>
        <p:nvSpPr>
          <p:cNvPr id="62468" name="Rectangle 4"/>
          <p:cNvSpPr>
            <a:spLocks noGrp="1" noChangeArrowheads="1"/>
          </p:cNvSpPr>
          <p:nvPr>
            <p:ph type="body" sz="half" idx="4294967295"/>
          </p:nvPr>
        </p:nvSpPr>
        <p:spPr>
          <a:xfrm>
            <a:off x="381000" y="1981200"/>
            <a:ext cx="4876800" cy="4114800"/>
          </a:xfrm>
        </p:spPr>
        <p:txBody>
          <a:bodyPr/>
          <a:lstStyle/>
          <a:p>
            <a:r>
              <a:rPr lang="en-US" sz="2800" dirty="0" smtClean="0"/>
              <a:t>Mark the cow</a:t>
            </a:r>
          </a:p>
          <a:p>
            <a:r>
              <a:rPr lang="en-US" sz="2800" dirty="0" smtClean="0"/>
              <a:t>Follow discard protocols for milk </a:t>
            </a:r>
          </a:p>
          <a:p>
            <a:r>
              <a:rPr lang="en-US" sz="2800" dirty="0" smtClean="0"/>
              <a:t>Note MEAT withdrawal time</a:t>
            </a:r>
          </a:p>
          <a:p>
            <a:endParaRPr lang="en-US" sz="2800" dirty="0" smtClean="0"/>
          </a:p>
        </p:txBody>
      </p:sp>
      <p:pic>
        <p:nvPicPr>
          <p:cNvPr id="62470" name="Picture 6" descr="WasteMilk"/>
          <p:cNvPicPr>
            <a:picLocks noChangeAspect="1" noChangeArrowheads="1"/>
          </p:cNvPicPr>
          <p:nvPr/>
        </p:nvPicPr>
        <p:blipFill>
          <a:blip r:embed="rId4" cstate="screen"/>
          <a:srcRect/>
          <a:stretch>
            <a:fillRect/>
          </a:stretch>
        </p:blipFill>
        <p:spPr bwMode="auto">
          <a:xfrm>
            <a:off x="5715000" y="1752600"/>
            <a:ext cx="2844800" cy="4267200"/>
          </a:xfrm>
          <a:prstGeom prst="rect">
            <a:avLst/>
          </a:prstGeom>
          <a:noFill/>
        </p:spPr>
      </p:pic>
      <p:pic>
        <p:nvPicPr>
          <p:cNvPr id="62471" name="Picture 7" descr="MVPuttingGreenLegBandOnCow0568660-R1-018-7A"/>
          <p:cNvPicPr>
            <a:picLocks noChangeAspect="1" noChangeArrowheads="1"/>
          </p:cNvPicPr>
          <p:nvPr/>
        </p:nvPicPr>
        <p:blipFill>
          <a:blip r:embed="rId5" cstate="screen"/>
          <a:srcRect/>
          <a:stretch>
            <a:fillRect/>
          </a:stretch>
        </p:blipFill>
        <p:spPr bwMode="auto">
          <a:xfrm>
            <a:off x="2438400" y="4078287"/>
            <a:ext cx="4114800" cy="2779713"/>
          </a:xfrm>
          <a:prstGeom prst="rect">
            <a:avLst/>
          </a:prstGeom>
          <a:noFill/>
        </p:spPr>
      </p:pic>
      <p:pic>
        <p:nvPicPr>
          <p:cNvPr id="7" name="s38">
            <a:hlinkClick r:id="" action="ppaction://media"/>
          </p:cNvPr>
          <p:cNvPicPr>
            <a:picLocks noChangeAspect="1"/>
          </p:cNvPicPr>
          <p:nvPr>
            <a:audioFile r:link="rId1"/>
            <p:extLst>
              <p:ext uri="{DAA4B4D4-6D71-4841-9C94-3DE7FCFB9230}">
                <p14:media xmlns:p14="http://schemas.microsoft.com/office/powerpoint/2010/main" xmlns="" r:embed="rId6"/>
              </p:ext>
            </p:extLst>
          </p:nvPr>
        </p:nvPicPr>
        <p:blipFill>
          <a:blip r:embed="rId7" cstate="screen"/>
          <a:stretch>
            <a:fillRect/>
          </a:stretch>
        </p:blipFill>
        <p:spPr>
          <a:xfrm>
            <a:off x="4953000" y="2667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6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Remember - </a:t>
            </a:r>
            <a:br>
              <a:rPr lang="en-US" b="0" dirty="0" smtClean="0"/>
            </a:br>
            <a:r>
              <a:rPr lang="en-US" b="0" dirty="0" smtClean="0"/>
              <a:t>Two “Withdrawal” Times</a:t>
            </a:r>
            <a:endParaRPr lang="en-US" b="0" dirty="0"/>
          </a:p>
        </p:txBody>
      </p:sp>
      <p:sp>
        <p:nvSpPr>
          <p:cNvPr id="4" name="Text Placeholder 3"/>
          <p:cNvSpPr>
            <a:spLocks noGrp="1"/>
          </p:cNvSpPr>
          <p:nvPr>
            <p:ph type="body" idx="1"/>
          </p:nvPr>
        </p:nvSpPr>
        <p:spPr/>
        <p:txBody>
          <a:bodyPr/>
          <a:lstStyle/>
          <a:p>
            <a:pPr algn="ctr"/>
            <a:r>
              <a:rPr lang="en-US" sz="3200" dirty="0" smtClean="0"/>
              <a:t>Milk</a:t>
            </a:r>
          </a:p>
        </p:txBody>
      </p:sp>
      <p:sp>
        <p:nvSpPr>
          <p:cNvPr id="5" name="Text Placeholder 4"/>
          <p:cNvSpPr>
            <a:spLocks noGrp="1"/>
          </p:cNvSpPr>
          <p:nvPr>
            <p:ph type="body" sz="quarter" idx="3"/>
          </p:nvPr>
        </p:nvSpPr>
        <p:spPr/>
        <p:txBody>
          <a:bodyPr/>
          <a:lstStyle/>
          <a:p>
            <a:pPr algn="ctr"/>
            <a:r>
              <a:rPr lang="en-US" sz="3200" dirty="0" smtClean="0"/>
              <a:t>Meat</a:t>
            </a:r>
            <a:endParaRPr lang="en-US" sz="3200" dirty="0"/>
          </a:p>
        </p:txBody>
      </p:sp>
      <p:pic>
        <p:nvPicPr>
          <p:cNvPr id="7" name="Picture 1"/>
          <p:cNvPicPr>
            <a:picLocks noGrp="1" noChangeAspect="1" noChangeArrowheads="1"/>
          </p:cNvPicPr>
          <p:nvPr>
            <p:ph sz="half" idx="2"/>
          </p:nvPr>
        </p:nvPicPr>
        <p:blipFill>
          <a:blip r:embed="rId4" cstate="screen"/>
          <a:srcRect/>
          <a:stretch>
            <a:fillRect/>
          </a:stretch>
        </p:blipFill>
        <p:spPr bwMode="auto">
          <a:xfrm>
            <a:off x="914400" y="2286000"/>
            <a:ext cx="3429000" cy="3436810"/>
          </a:xfrm>
          <a:prstGeom prst="rect">
            <a:avLst/>
          </a:prstGeom>
          <a:noFill/>
          <a:ln w="9525">
            <a:noFill/>
            <a:miter lim="800000"/>
            <a:headEnd/>
            <a:tailEnd/>
          </a:ln>
        </p:spPr>
      </p:pic>
      <p:pic>
        <p:nvPicPr>
          <p:cNvPr id="8" name="Picture 2"/>
          <p:cNvPicPr>
            <a:picLocks noGrp="1" noChangeAspect="1" noChangeArrowheads="1"/>
          </p:cNvPicPr>
          <p:nvPr>
            <p:ph sz="quarter" idx="4"/>
          </p:nvPr>
        </p:nvPicPr>
        <p:blipFill>
          <a:blip r:embed="rId5" cstate="screen"/>
          <a:srcRect/>
          <a:stretch>
            <a:fillRect/>
          </a:stretch>
        </p:blipFill>
        <p:spPr bwMode="auto">
          <a:xfrm>
            <a:off x="4645025" y="2786417"/>
            <a:ext cx="4041775" cy="2728203"/>
          </a:xfrm>
          <a:prstGeom prst="rect">
            <a:avLst/>
          </a:prstGeom>
          <a:noFill/>
          <a:ln w="9525">
            <a:noFill/>
            <a:miter lim="800000"/>
            <a:headEnd/>
            <a:tailEnd/>
          </a:ln>
        </p:spPr>
      </p:pic>
      <p:pic>
        <p:nvPicPr>
          <p:cNvPr id="10" name="r39">
            <a:hlinkClick r:id="" action="ppaction://media"/>
          </p:cNvPr>
          <p:cNvPicPr>
            <a:picLocks noChangeAspect="1"/>
          </p:cNvPicPr>
          <p:nvPr>
            <a:audioFile r:link="rId1"/>
            <p:extLst>
              <p:ext uri="{DAA4B4D4-6D71-4841-9C94-3DE7FCFB9230}">
                <p14:media xmlns:p14="http://schemas.microsoft.com/office/powerpoint/2010/main" xmlns="" r:embed="rId6"/>
              </p:ext>
            </p:extLst>
          </p:nvPr>
        </p:nvPicPr>
        <p:blipFill>
          <a:blip r:embed="rId7" cstate="screen"/>
          <a:stretch>
            <a:fillRect/>
          </a:stretch>
        </p:blipFill>
        <p:spPr>
          <a:xfrm>
            <a:off x="4648200" y="58674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4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txBody>
          <a:bodyPr/>
          <a:lstStyle/>
          <a:p>
            <a:r>
              <a:rPr lang="en-US" b="0" dirty="0" smtClean="0"/>
              <a:t>Harvest High Quality Products – 5 Steps</a:t>
            </a:r>
            <a:endParaRPr lang="en-US" b="0" dirty="0"/>
          </a:p>
        </p:txBody>
      </p:sp>
      <p:sp>
        <p:nvSpPr>
          <p:cNvPr id="3" name="Content Placeholder 2"/>
          <p:cNvSpPr>
            <a:spLocks noGrp="1"/>
          </p:cNvSpPr>
          <p:nvPr>
            <p:ph idx="1"/>
          </p:nvPr>
        </p:nvSpPr>
        <p:spPr>
          <a:xfrm>
            <a:off x="685800" y="1828800"/>
            <a:ext cx="7772400" cy="4114800"/>
          </a:xfrm>
        </p:spPr>
        <p:txBody>
          <a:bodyPr/>
          <a:lstStyle/>
          <a:p>
            <a:pPr marL="514350" indent="-514350">
              <a:buFont typeface="+mj-lt"/>
              <a:buAutoNum type="arabicPeriod"/>
            </a:pPr>
            <a:r>
              <a:rPr lang="en-US" dirty="0" smtClean="0"/>
              <a:t>Proper milking procedures</a:t>
            </a:r>
          </a:p>
          <a:p>
            <a:pPr marL="514350" indent="-514350">
              <a:buFont typeface="+mj-lt"/>
              <a:buAutoNum type="arabicPeriod"/>
            </a:pPr>
            <a:r>
              <a:rPr lang="en-US" dirty="0" smtClean="0"/>
              <a:t>Maintain milk equipment</a:t>
            </a:r>
          </a:p>
          <a:p>
            <a:pPr marL="514350" indent="-514350">
              <a:buFont typeface="+mj-lt"/>
              <a:buAutoNum type="arabicPeriod"/>
            </a:pPr>
            <a:r>
              <a:rPr lang="en-US" dirty="0" smtClean="0"/>
              <a:t>Dip ALL teats after milking</a:t>
            </a:r>
          </a:p>
          <a:p>
            <a:pPr marL="514350" indent="-514350">
              <a:buFont typeface="+mj-lt"/>
              <a:buAutoNum type="arabicPeriod"/>
            </a:pPr>
            <a:r>
              <a:rPr lang="en-US" dirty="0" smtClean="0"/>
              <a:t>Treat cows</a:t>
            </a:r>
          </a:p>
          <a:p>
            <a:pPr marL="971550" lvl="1" indent="-514350"/>
            <a:r>
              <a:rPr lang="en-US" dirty="0" smtClean="0"/>
              <a:t>Mastitis</a:t>
            </a:r>
          </a:p>
          <a:p>
            <a:pPr marL="971550" lvl="1" indent="-514350"/>
            <a:r>
              <a:rPr lang="en-US" dirty="0" smtClean="0"/>
              <a:t>Dry off</a:t>
            </a:r>
          </a:p>
          <a:p>
            <a:pPr marL="514350" indent="-514350">
              <a:buFont typeface="+mj-lt"/>
              <a:buAutoNum type="arabicPeriod"/>
            </a:pPr>
            <a:r>
              <a:rPr lang="en-US" dirty="0" smtClean="0"/>
              <a:t>Cull cows with chronic mastitis </a:t>
            </a:r>
          </a:p>
          <a:p>
            <a:endParaRPr lang="en-US" dirty="0"/>
          </a:p>
        </p:txBody>
      </p:sp>
      <p:sp>
        <p:nvSpPr>
          <p:cNvPr id="4" name="TextBox 3"/>
          <p:cNvSpPr txBox="1"/>
          <p:nvPr/>
        </p:nvSpPr>
        <p:spPr>
          <a:xfrm>
            <a:off x="3657600" y="6172200"/>
            <a:ext cx="886781" cy="461665"/>
          </a:xfrm>
          <a:prstGeom prst="rect">
            <a:avLst/>
          </a:prstGeom>
          <a:noFill/>
        </p:spPr>
        <p:txBody>
          <a:bodyPr wrap="none" rtlCol="0">
            <a:spAutoFit/>
          </a:bodyPr>
          <a:lstStyle/>
          <a:p>
            <a:r>
              <a:rPr lang="en-US" dirty="0" smtClean="0">
                <a:solidFill>
                  <a:srgbClr val="FFFF99"/>
                </a:solidFill>
              </a:rPr>
              <a:t>NMC</a:t>
            </a:r>
            <a:endParaRPr lang="en-US" dirty="0">
              <a:solidFill>
                <a:srgbClr val="FFFF99"/>
              </a:solidFill>
            </a:endParaRPr>
          </a:p>
        </p:txBody>
      </p:sp>
      <p:pic>
        <p:nvPicPr>
          <p:cNvPr id="7" name="S4">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screen"/>
          <a:stretch>
            <a:fillRect/>
          </a:stretch>
        </p:blipFill>
        <p:spPr>
          <a:xfrm>
            <a:off x="7620000" y="3657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9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Communication - Key to Preventing Residues</a:t>
            </a:r>
            <a:endParaRPr lang="en-US" b="0" dirty="0"/>
          </a:p>
        </p:txBody>
      </p:sp>
      <p:sp>
        <p:nvSpPr>
          <p:cNvPr id="3" name="Content Placeholder 2"/>
          <p:cNvSpPr>
            <a:spLocks noGrp="1"/>
          </p:cNvSpPr>
          <p:nvPr>
            <p:ph sz="half" idx="1"/>
          </p:nvPr>
        </p:nvSpPr>
        <p:spPr>
          <a:xfrm>
            <a:off x="457200" y="2286000"/>
            <a:ext cx="3810000" cy="4114800"/>
          </a:xfrm>
        </p:spPr>
        <p:txBody>
          <a:bodyPr/>
          <a:lstStyle/>
          <a:p>
            <a:r>
              <a:rPr lang="en-US" dirty="0" smtClean="0"/>
              <a:t>Communicate to and between employees, owners, and veterinarians</a:t>
            </a:r>
          </a:p>
          <a:p>
            <a:r>
              <a:rPr lang="en-US" dirty="0" smtClean="0"/>
              <a:t>Label all antibiotics</a:t>
            </a:r>
            <a:endParaRPr lang="en-US" dirty="0"/>
          </a:p>
        </p:txBody>
      </p:sp>
      <p:pic>
        <p:nvPicPr>
          <p:cNvPr id="5" name="Picture 2" descr="C:\Documents and Settings\rbruno\My Documents\Ralph_Bruno\DocsRB\TAMU\AgriLife\Dairy_Trainning\Dairy_Training_Pic\P1010041.JPG"/>
          <p:cNvPicPr>
            <a:picLocks noGrp="1" noChangeAspect="1" noChangeArrowheads="1"/>
          </p:cNvPicPr>
          <p:nvPr>
            <p:ph sz="half" idx="2"/>
          </p:nvPr>
        </p:nvPicPr>
        <p:blipFill>
          <a:blip r:embed="rId4" cstate="screen"/>
          <a:srcRect/>
          <a:stretch>
            <a:fillRect/>
          </a:stretch>
        </p:blipFill>
        <p:spPr bwMode="auto">
          <a:xfrm>
            <a:off x="4289799" y="2133600"/>
            <a:ext cx="4891675" cy="3120072"/>
          </a:xfrm>
          <a:prstGeom prst="rect">
            <a:avLst/>
          </a:prstGeom>
          <a:noFill/>
        </p:spPr>
      </p:pic>
      <p:pic>
        <p:nvPicPr>
          <p:cNvPr id="7" name="s40">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screen"/>
          <a:stretch>
            <a:fillRect/>
          </a:stretch>
        </p:blipFill>
        <p:spPr>
          <a:xfrm>
            <a:off x="4648200" y="57912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2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Store Drugs Properly</a:t>
            </a:r>
            <a:endParaRPr lang="en-US" b="0" dirty="0"/>
          </a:p>
        </p:txBody>
      </p:sp>
      <p:sp>
        <p:nvSpPr>
          <p:cNvPr id="3" name="Content Placeholder 2"/>
          <p:cNvSpPr>
            <a:spLocks noGrp="1"/>
          </p:cNvSpPr>
          <p:nvPr>
            <p:ph sz="half" idx="1"/>
          </p:nvPr>
        </p:nvSpPr>
        <p:spPr>
          <a:xfrm>
            <a:off x="762000" y="1981200"/>
            <a:ext cx="3810000" cy="4114800"/>
          </a:xfrm>
        </p:spPr>
        <p:txBody>
          <a:bodyPr/>
          <a:lstStyle/>
          <a:p>
            <a:r>
              <a:rPr lang="en-US" dirty="0" smtClean="0"/>
              <a:t>Clean</a:t>
            </a:r>
          </a:p>
          <a:p>
            <a:r>
              <a:rPr lang="en-US" dirty="0" smtClean="0"/>
              <a:t>Temperature controlled</a:t>
            </a:r>
          </a:p>
          <a:p>
            <a:r>
              <a:rPr lang="en-US" dirty="0" smtClean="0"/>
              <a:t>Inventoried</a:t>
            </a:r>
          </a:p>
          <a:p>
            <a:r>
              <a:rPr lang="en-US" dirty="0" smtClean="0"/>
              <a:t>Separate lactating and non-lactating animal medications</a:t>
            </a:r>
          </a:p>
          <a:p>
            <a:r>
              <a:rPr lang="en-US" dirty="0" smtClean="0"/>
              <a:t>Locked</a:t>
            </a:r>
          </a:p>
          <a:p>
            <a:endParaRPr lang="en-US" dirty="0"/>
          </a:p>
        </p:txBody>
      </p:sp>
      <p:pic>
        <p:nvPicPr>
          <p:cNvPr id="5" name="Content Placeholder 4" descr="i-phone04192010 011.JPG"/>
          <p:cNvPicPr>
            <a:picLocks noGrp="1" noChangeAspect="1"/>
          </p:cNvPicPr>
          <p:nvPr>
            <p:ph sz="half" idx="2"/>
          </p:nvPr>
        </p:nvPicPr>
        <p:blipFill>
          <a:blip r:embed="rId4" cstate="screen"/>
          <a:stretch>
            <a:fillRect/>
          </a:stretch>
        </p:blipFill>
        <p:spPr>
          <a:xfrm>
            <a:off x="5010150" y="1981200"/>
            <a:ext cx="3086100" cy="4114800"/>
          </a:xfrm>
        </p:spPr>
      </p:pic>
      <p:pic>
        <p:nvPicPr>
          <p:cNvPr id="7" name="s41">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screen"/>
          <a:stretch>
            <a:fillRect/>
          </a:stretch>
        </p:blipFill>
        <p:spPr>
          <a:xfrm>
            <a:off x="4419600" y="19812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1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382000" cy="1143000"/>
          </a:xfrm>
        </p:spPr>
        <p:txBody>
          <a:bodyPr/>
          <a:lstStyle/>
          <a:p>
            <a:r>
              <a:rPr lang="en-US" b="0" dirty="0" smtClean="0"/>
              <a:t>Your Job – </a:t>
            </a:r>
            <a:br>
              <a:rPr lang="en-US" b="0" dirty="0" smtClean="0"/>
            </a:br>
            <a:r>
              <a:rPr lang="en-US" b="0" dirty="0" smtClean="0"/>
              <a:t>Reducing Potential Resistance</a:t>
            </a:r>
            <a:endParaRPr lang="en-US" b="0" dirty="0"/>
          </a:p>
        </p:txBody>
      </p:sp>
      <p:sp>
        <p:nvSpPr>
          <p:cNvPr id="3" name="Content Placeholder 2"/>
          <p:cNvSpPr>
            <a:spLocks noGrp="1"/>
          </p:cNvSpPr>
          <p:nvPr>
            <p:ph idx="1"/>
          </p:nvPr>
        </p:nvSpPr>
        <p:spPr>
          <a:xfrm>
            <a:off x="381000" y="1676400"/>
            <a:ext cx="8534400" cy="4114800"/>
          </a:xfrm>
        </p:spPr>
        <p:txBody>
          <a:bodyPr/>
          <a:lstStyle/>
          <a:p>
            <a:pPr>
              <a:spcBef>
                <a:spcPts val="600"/>
              </a:spcBef>
              <a:spcAft>
                <a:spcPts val="1800"/>
              </a:spcAft>
            </a:pPr>
            <a:r>
              <a:rPr lang="en-US" dirty="0" smtClean="0"/>
              <a:t>Follow the directions for amount of antibiotic used, the number of times to treat, the route of treatment, and the amount of time between treatments</a:t>
            </a:r>
          </a:p>
          <a:p>
            <a:pPr>
              <a:spcBef>
                <a:spcPts val="600"/>
              </a:spcBef>
              <a:spcAft>
                <a:spcPts val="1800"/>
              </a:spcAft>
            </a:pPr>
            <a:r>
              <a:rPr lang="en-US" dirty="0" smtClean="0"/>
              <a:t>If a cow doesn’t respond, follow farm policy developed with herd veterinarian for further diagnosis or treatment</a:t>
            </a:r>
            <a:endParaRPr lang="en-US" dirty="0"/>
          </a:p>
        </p:txBody>
      </p:sp>
      <p:pic>
        <p:nvPicPr>
          <p:cNvPr id="5" name="s42">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screen"/>
          <a:stretch>
            <a:fillRect/>
          </a:stretch>
        </p:blipFill>
        <p:spPr>
          <a:xfrm>
            <a:off x="4724400" y="58674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Do Resistant Bacteria from Animals Automatically Cause People Harm?</a:t>
            </a:r>
            <a:endParaRPr lang="en-US" b="0" dirty="0"/>
          </a:p>
        </p:txBody>
      </p:sp>
      <p:sp>
        <p:nvSpPr>
          <p:cNvPr id="3" name="Content Placeholder 2"/>
          <p:cNvSpPr>
            <a:spLocks noGrp="1"/>
          </p:cNvSpPr>
          <p:nvPr>
            <p:ph idx="1"/>
          </p:nvPr>
        </p:nvSpPr>
        <p:spPr>
          <a:xfrm>
            <a:off x="609600" y="2514600"/>
            <a:ext cx="3429000" cy="3124200"/>
          </a:xfrm>
        </p:spPr>
        <p:txBody>
          <a:bodyPr/>
          <a:lstStyle/>
          <a:p>
            <a:r>
              <a:rPr lang="en-US" sz="7200" dirty="0" smtClean="0">
                <a:solidFill>
                  <a:srgbClr val="FF0000"/>
                </a:solidFill>
              </a:rPr>
              <a:t>No</a:t>
            </a:r>
            <a:r>
              <a:rPr lang="en-US" sz="7200" dirty="0" smtClean="0"/>
              <a:t> </a:t>
            </a:r>
          </a:p>
          <a:p>
            <a:r>
              <a:rPr lang="en-US" dirty="0" smtClean="0"/>
              <a:t>A number of events must occur</a:t>
            </a:r>
          </a:p>
        </p:txBody>
      </p:sp>
      <p:pic>
        <p:nvPicPr>
          <p:cNvPr id="5" name="Picture 4" descr="P0001085.JPG"/>
          <p:cNvPicPr>
            <a:picLocks noChangeAspect="1"/>
          </p:cNvPicPr>
          <p:nvPr/>
        </p:nvPicPr>
        <p:blipFill>
          <a:blip r:embed="rId4" cstate="screen"/>
          <a:stretch>
            <a:fillRect/>
          </a:stretch>
        </p:blipFill>
        <p:spPr>
          <a:xfrm>
            <a:off x="3810000" y="2463800"/>
            <a:ext cx="4876800" cy="3251200"/>
          </a:xfrm>
          <a:prstGeom prst="rect">
            <a:avLst/>
          </a:prstGeom>
        </p:spPr>
      </p:pic>
      <p:pic>
        <p:nvPicPr>
          <p:cNvPr id="7" name="s4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screen"/>
          <a:stretch>
            <a:fillRect/>
          </a:stretch>
        </p:blipFill>
        <p:spPr>
          <a:xfrm>
            <a:off x="4495800" y="58674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534400" cy="1676400"/>
          </a:xfrm>
        </p:spPr>
        <p:txBody>
          <a:bodyPr/>
          <a:lstStyle/>
          <a:p>
            <a:r>
              <a:rPr lang="en-US" sz="4200" b="0" dirty="0" smtClean="0"/>
              <a:t>Cascade of Events That Must Occur for People to Be Harmed</a:t>
            </a:r>
            <a:endParaRPr lang="en-US" sz="4200" b="0" dirty="0"/>
          </a:p>
        </p:txBody>
      </p:sp>
      <p:sp>
        <p:nvSpPr>
          <p:cNvPr id="3" name="Content Placeholder 2"/>
          <p:cNvSpPr>
            <a:spLocks noGrp="1"/>
          </p:cNvSpPr>
          <p:nvPr>
            <p:ph idx="1"/>
          </p:nvPr>
        </p:nvSpPr>
        <p:spPr>
          <a:xfrm>
            <a:off x="685800" y="1752600"/>
            <a:ext cx="8077200" cy="4114800"/>
          </a:xfrm>
        </p:spPr>
        <p:txBody>
          <a:bodyPr/>
          <a:lstStyle/>
          <a:p>
            <a:pPr marL="914400" lvl="1" indent="-457200">
              <a:buFont typeface="+mj-lt"/>
              <a:buAutoNum type="arabicPeriod"/>
            </a:pPr>
            <a:r>
              <a:rPr lang="en-US" sz="2400" dirty="0" smtClean="0"/>
              <a:t>Must thrive in the animal</a:t>
            </a:r>
          </a:p>
          <a:p>
            <a:pPr marL="914400" lvl="1" indent="-457200">
              <a:buFont typeface="+mj-lt"/>
              <a:buAutoNum type="arabicPeriod"/>
            </a:pPr>
            <a:r>
              <a:rPr lang="en-US" sz="2400" dirty="0" smtClean="0"/>
              <a:t>Must leave farm</a:t>
            </a:r>
          </a:p>
          <a:p>
            <a:pPr marL="914400" lvl="1" indent="-457200">
              <a:buFont typeface="+mj-lt"/>
              <a:buAutoNum type="arabicPeriod"/>
            </a:pPr>
            <a:r>
              <a:rPr lang="en-US" sz="2400" dirty="0" smtClean="0"/>
              <a:t>Must survive sanitation during harvest of meat or pasteurization of milk</a:t>
            </a:r>
          </a:p>
          <a:p>
            <a:pPr marL="914400" lvl="1" indent="-457200">
              <a:buFont typeface="+mj-lt"/>
              <a:buAutoNum type="arabicPeriod"/>
            </a:pPr>
            <a:r>
              <a:rPr lang="en-US" sz="2400" dirty="0" smtClean="0"/>
              <a:t>Must be alive when eaten or contacted by person</a:t>
            </a:r>
          </a:p>
          <a:p>
            <a:pPr marL="914400" lvl="1" indent="-457200">
              <a:buFont typeface="+mj-lt"/>
              <a:buAutoNum type="arabicPeriod"/>
            </a:pPr>
            <a:r>
              <a:rPr lang="en-US" sz="2400" dirty="0" smtClean="0"/>
              <a:t>Resistant bacteria must cause illness</a:t>
            </a:r>
          </a:p>
          <a:p>
            <a:pPr marL="914400" lvl="1" indent="-457200">
              <a:buFont typeface="+mj-lt"/>
              <a:buAutoNum type="arabicPeriod"/>
            </a:pPr>
            <a:r>
              <a:rPr lang="en-US" sz="2400" dirty="0" smtClean="0"/>
              <a:t>Ill person must go to a doctor</a:t>
            </a:r>
          </a:p>
          <a:p>
            <a:pPr marL="914400" lvl="1" indent="-457200">
              <a:buFont typeface="+mj-lt"/>
              <a:buAutoNum type="arabicPeriod"/>
            </a:pPr>
            <a:r>
              <a:rPr lang="en-US" sz="2400" dirty="0" smtClean="0"/>
              <a:t>Doctor must prescribe similar antibiotic</a:t>
            </a:r>
          </a:p>
          <a:p>
            <a:pPr marL="914400" lvl="1" indent="-457200">
              <a:buFont typeface="+mj-lt"/>
              <a:buAutoNum type="arabicPeriod"/>
            </a:pPr>
            <a:r>
              <a:rPr lang="en-US" sz="2400" dirty="0" smtClean="0"/>
              <a:t>Patient must get worse or fail to recover</a:t>
            </a:r>
          </a:p>
        </p:txBody>
      </p:sp>
      <p:pic>
        <p:nvPicPr>
          <p:cNvPr id="5" name="s44">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screen"/>
          <a:stretch>
            <a:fillRect/>
          </a:stretch>
        </p:blipFill>
        <p:spPr>
          <a:xfrm>
            <a:off x="4495800" y="58674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1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4514" name="Rectangle 2"/>
          <p:cNvSpPr>
            <a:spLocks noGrp="1" noChangeArrowheads="1"/>
          </p:cNvSpPr>
          <p:nvPr>
            <p:ph type="title"/>
          </p:nvPr>
        </p:nvSpPr>
        <p:spPr>
          <a:xfrm>
            <a:off x="685800" y="381000"/>
            <a:ext cx="7772400" cy="1143000"/>
          </a:xfrm>
        </p:spPr>
        <p:txBody>
          <a:bodyPr/>
          <a:lstStyle/>
          <a:p>
            <a:pPr>
              <a:defRPr/>
            </a:pPr>
            <a:r>
              <a:rPr lang="en-US" b="0" dirty="0" smtClean="0"/>
              <a:t>Final Words on Antibiotics</a:t>
            </a:r>
          </a:p>
        </p:txBody>
      </p:sp>
      <p:sp>
        <p:nvSpPr>
          <p:cNvPr id="1984515" name="Rectangle 3"/>
          <p:cNvSpPr>
            <a:spLocks noGrp="1" noChangeArrowheads="1"/>
          </p:cNvSpPr>
          <p:nvPr>
            <p:ph type="body" idx="1"/>
          </p:nvPr>
        </p:nvSpPr>
        <p:spPr>
          <a:xfrm>
            <a:off x="228600" y="1600200"/>
            <a:ext cx="8839200" cy="4114800"/>
          </a:xfrm>
        </p:spPr>
        <p:txBody>
          <a:bodyPr/>
          <a:lstStyle/>
          <a:p>
            <a:pPr>
              <a:defRPr/>
            </a:pPr>
            <a:r>
              <a:rPr lang="en-US" sz="2800" dirty="0" smtClean="0"/>
              <a:t>What we all want is:</a:t>
            </a:r>
          </a:p>
          <a:p>
            <a:pPr lvl="1">
              <a:defRPr/>
            </a:pPr>
            <a:r>
              <a:rPr lang="en-US" sz="2400" dirty="0" smtClean="0"/>
              <a:t> production of a healthy, wholesome product</a:t>
            </a:r>
          </a:p>
          <a:p>
            <a:pPr>
              <a:defRPr/>
            </a:pPr>
            <a:endParaRPr lang="en-US" sz="2800" dirty="0" smtClean="0"/>
          </a:p>
          <a:p>
            <a:pPr>
              <a:defRPr/>
            </a:pPr>
            <a:r>
              <a:rPr lang="en-US" sz="2800" dirty="0" smtClean="0"/>
              <a:t>Our goals, when using medications, should include:</a:t>
            </a:r>
          </a:p>
          <a:p>
            <a:pPr lvl="1">
              <a:defRPr/>
            </a:pPr>
            <a:r>
              <a:rPr lang="en-US" sz="2400" dirty="0" smtClean="0"/>
              <a:t>Product, meat or milk, free of residues; </a:t>
            </a:r>
          </a:p>
          <a:p>
            <a:pPr lvl="1">
              <a:defRPr/>
            </a:pPr>
            <a:r>
              <a:rPr lang="en-US" sz="2400" dirty="0" smtClean="0"/>
              <a:t>Prevention of antimicrobial resistance; and </a:t>
            </a:r>
          </a:p>
          <a:p>
            <a:pPr lvl="1">
              <a:defRPr/>
            </a:pPr>
            <a:r>
              <a:rPr lang="en-US" sz="2400" dirty="0" smtClean="0"/>
              <a:t>Meat that is free from injection site lesions that detract from beef quality</a:t>
            </a:r>
          </a:p>
        </p:txBody>
      </p:sp>
      <p:pic>
        <p:nvPicPr>
          <p:cNvPr id="6" name="s45">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screen"/>
          <a:stretch>
            <a:fillRect/>
          </a:stretch>
        </p:blipFill>
        <p:spPr>
          <a:xfrm>
            <a:off x="4648200" y="5638800"/>
            <a:ext cx="304800" cy="304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5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28600"/>
            <a:ext cx="8686800" cy="1905000"/>
          </a:xfrm>
        </p:spPr>
        <p:txBody>
          <a:bodyPr/>
          <a:lstStyle/>
          <a:p>
            <a:r>
              <a:rPr lang="en-US" b="0" dirty="0" smtClean="0"/>
              <a:t>Goal 4: Ensure </a:t>
            </a:r>
            <a:r>
              <a:rPr lang="en-US" b="0" dirty="0" err="1" smtClean="0"/>
              <a:t>Biosecurity</a:t>
            </a:r>
            <a:r>
              <a:rPr lang="en-US" b="0" dirty="0" smtClean="0"/>
              <a:t> on the Farm and Protect Yourself and Your Family</a:t>
            </a:r>
            <a:endParaRPr lang="en-US" b="0" dirty="0"/>
          </a:p>
        </p:txBody>
      </p:sp>
      <p:pic>
        <p:nvPicPr>
          <p:cNvPr id="5" name="Picture 2"/>
          <p:cNvPicPr>
            <a:picLocks noChangeAspect="1" noChangeArrowheads="1"/>
          </p:cNvPicPr>
          <p:nvPr/>
        </p:nvPicPr>
        <p:blipFill>
          <a:blip r:embed="rId4" cstate="screen"/>
          <a:srcRect/>
          <a:stretch>
            <a:fillRect/>
          </a:stretch>
        </p:blipFill>
        <p:spPr bwMode="auto">
          <a:xfrm>
            <a:off x="1981753" y="2437566"/>
            <a:ext cx="5028647" cy="3353634"/>
          </a:xfrm>
          <a:prstGeom prst="rect">
            <a:avLst/>
          </a:prstGeom>
          <a:noFill/>
          <a:ln w="9525">
            <a:noFill/>
            <a:miter lim="800000"/>
            <a:headEnd/>
            <a:tailEnd/>
          </a:ln>
        </p:spPr>
      </p:pic>
      <p:pic>
        <p:nvPicPr>
          <p:cNvPr id="7" name="s46">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screen"/>
          <a:stretch>
            <a:fillRect/>
          </a:stretch>
        </p:blipFill>
        <p:spPr>
          <a:xfrm>
            <a:off x="4572000" y="60198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85800" y="228600"/>
            <a:ext cx="7772400" cy="1143000"/>
          </a:xfrm>
        </p:spPr>
        <p:txBody>
          <a:bodyPr/>
          <a:lstStyle/>
          <a:p>
            <a:pPr eaLnBrk="1" hangingPunct="1"/>
            <a:r>
              <a:rPr lang="en-US" b="0" dirty="0" smtClean="0"/>
              <a:t>What is </a:t>
            </a:r>
            <a:r>
              <a:rPr lang="en-US" b="0" dirty="0" err="1" smtClean="0"/>
              <a:t>Biosecurity</a:t>
            </a:r>
            <a:r>
              <a:rPr lang="en-US" b="0" dirty="0" smtClean="0"/>
              <a:t>?</a:t>
            </a:r>
          </a:p>
        </p:txBody>
      </p:sp>
      <p:sp>
        <p:nvSpPr>
          <p:cNvPr id="12291" name="Content Placeholder 2"/>
          <p:cNvSpPr>
            <a:spLocks noGrp="1"/>
          </p:cNvSpPr>
          <p:nvPr>
            <p:ph sz="half" idx="1"/>
          </p:nvPr>
        </p:nvSpPr>
        <p:spPr>
          <a:xfrm>
            <a:off x="685800" y="1676400"/>
            <a:ext cx="5791200" cy="2209800"/>
          </a:xfrm>
        </p:spPr>
        <p:txBody>
          <a:bodyPr/>
          <a:lstStyle/>
          <a:p>
            <a:pPr eaLnBrk="1" hangingPunct="1"/>
            <a:r>
              <a:rPr lang="en-US" dirty="0" smtClean="0"/>
              <a:t>The steps taken to prevent infectious diseases from affecting a herd of animals and the people who care for them.</a:t>
            </a:r>
          </a:p>
        </p:txBody>
      </p:sp>
      <p:pic>
        <p:nvPicPr>
          <p:cNvPr id="5" name="Picture 5"/>
          <p:cNvPicPr>
            <a:picLocks noChangeAspect="1" noChangeArrowheads="1"/>
          </p:cNvPicPr>
          <p:nvPr/>
        </p:nvPicPr>
        <p:blipFill>
          <a:blip r:embed="rId4" cstate="screen"/>
          <a:srcRect/>
          <a:stretch>
            <a:fillRect/>
          </a:stretch>
        </p:blipFill>
        <p:spPr bwMode="auto">
          <a:xfrm>
            <a:off x="2590800" y="4343400"/>
            <a:ext cx="1905000" cy="1905000"/>
          </a:xfrm>
          <a:prstGeom prst="rect">
            <a:avLst/>
          </a:prstGeom>
          <a:noFill/>
          <a:ln w="9525">
            <a:noFill/>
            <a:miter lim="800000"/>
            <a:headEnd/>
            <a:tailEnd/>
          </a:ln>
        </p:spPr>
      </p:pic>
      <p:pic>
        <p:nvPicPr>
          <p:cNvPr id="6" name="Picture 6"/>
          <p:cNvPicPr>
            <a:picLocks noChangeAspect="1" noChangeArrowheads="1"/>
          </p:cNvPicPr>
          <p:nvPr/>
        </p:nvPicPr>
        <p:blipFill>
          <a:blip r:embed="rId5" cstate="screen"/>
          <a:srcRect/>
          <a:stretch>
            <a:fillRect/>
          </a:stretch>
        </p:blipFill>
        <p:spPr bwMode="auto">
          <a:xfrm>
            <a:off x="6781800" y="1676400"/>
            <a:ext cx="2097088" cy="4233863"/>
          </a:xfrm>
          <a:prstGeom prst="rect">
            <a:avLst/>
          </a:prstGeom>
          <a:noFill/>
          <a:ln w="9525">
            <a:noFill/>
            <a:miter lim="800000"/>
            <a:headEnd/>
            <a:tailEnd/>
          </a:ln>
        </p:spPr>
      </p:pic>
      <p:pic>
        <p:nvPicPr>
          <p:cNvPr id="7" name="Picture 7" descr="D:\CD2Pics\USA - Tec\Farms\Florida\North florida Holsteins\Calf Yard\NFH Calf Barn 2.JPG"/>
          <p:cNvPicPr>
            <a:picLocks noChangeAspect="1" noChangeArrowheads="1"/>
          </p:cNvPicPr>
          <p:nvPr/>
        </p:nvPicPr>
        <p:blipFill>
          <a:blip r:embed="rId6" cstate="screen"/>
          <a:srcRect/>
          <a:stretch>
            <a:fillRect/>
          </a:stretch>
        </p:blipFill>
        <p:spPr bwMode="auto">
          <a:xfrm>
            <a:off x="4648200" y="3886200"/>
            <a:ext cx="2032000" cy="1524000"/>
          </a:xfrm>
          <a:prstGeom prst="rect">
            <a:avLst/>
          </a:prstGeom>
          <a:noFill/>
          <a:ln w="9525">
            <a:noFill/>
            <a:miter lim="800000"/>
            <a:headEnd/>
            <a:tailEnd/>
          </a:ln>
        </p:spPr>
      </p:pic>
      <p:pic>
        <p:nvPicPr>
          <p:cNvPr id="9" name="s47">
            <a:hlinkClick r:id="" action="ppaction://media"/>
          </p:cNvPr>
          <p:cNvPicPr>
            <a:picLocks noChangeAspect="1"/>
          </p:cNvPicPr>
          <p:nvPr>
            <a:audioFile r:link="rId1"/>
            <p:extLst>
              <p:ext uri="{DAA4B4D4-6D71-4841-9C94-3DE7FCFB9230}">
                <p14:media xmlns:p14="http://schemas.microsoft.com/office/powerpoint/2010/main" xmlns="" r:embed="rId7"/>
              </p:ext>
            </p:extLst>
          </p:nvPr>
        </p:nvPicPr>
        <p:blipFill>
          <a:blip r:embed="rId8" cstate="screen"/>
          <a:stretch>
            <a:fillRect/>
          </a:stretch>
        </p:blipFill>
        <p:spPr>
          <a:xfrm>
            <a:off x="5257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1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685800" y="152400"/>
            <a:ext cx="7772400" cy="1143000"/>
          </a:xfrm>
        </p:spPr>
        <p:txBody>
          <a:bodyPr/>
          <a:lstStyle/>
          <a:p>
            <a:r>
              <a:rPr lang="en-US" sz="4000" dirty="0" smtClean="0"/>
              <a:t>Your Role Is to Help Prevent the Spread of Disease</a:t>
            </a:r>
          </a:p>
        </p:txBody>
      </p:sp>
      <p:sp>
        <p:nvSpPr>
          <p:cNvPr id="33796" name="Rectangle 4"/>
          <p:cNvSpPr>
            <a:spLocks noGrp="1" noChangeArrowheads="1"/>
          </p:cNvSpPr>
          <p:nvPr>
            <p:ph type="body" sz="half" idx="4294967295"/>
          </p:nvPr>
        </p:nvSpPr>
        <p:spPr>
          <a:xfrm>
            <a:off x="1981200" y="1524000"/>
            <a:ext cx="3429000" cy="4114800"/>
          </a:xfrm>
        </p:spPr>
        <p:txBody>
          <a:bodyPr/>
          <a:lstStyle/>
          <a:p>
            <a:r>
              <a:rPr lang="en-US" sz="2800" dirty="0" smtClean="0"/>
              <a:t>Clean Equipment</a:t>
            </a:r>
          </a:p>
          <a:p>
            <a:pPr lvl="1"/>
            <a:r>
              <a:rPr lang="en-US" sz="2400" dirty="0" smtClean="0"/>
              <a:t>Parlor</a:t>
            </a:r>
          </a:p>
          <a:p>
            <a:pPr lvl="1"/>
            <a:r>
              <a:rPr lang="en-US" sz="2400" dirty="0" smtClean="0"/>
              <a:t>Farm equipment</a:t>
            </a:r>
          </a:p>
          <a:p>
            <a:pPr lvl="1"/>
            <a:r>
              <a:rPr lang="en-US" sz="2400" dirty="0" smtClean="0"/>
              <a:t>Veterinary supplies</a:t>
            </a:r>
          </a:p>
          <a:p>
            <a:pPr lvl="1"/>
            <a:r>
              <a:rPr lang="en-US" sz="2400" dirty="0" smtClean="0"/>
              <a:t>Clothes</a:t>
            </a:r>
          </a:p>
          <a:p>
            <a:pPr lvl="1"/>
            <a:r>
              <a:rPr lang="en-US" sz="2400" dirty="0" smtClean="0"/>
              <a:t>Boots</a:t>
            </a:r>
          </a:p>
          <a:p>
            <a:pPr lvl="1"/>
            <a:endParaRPr lang="en-US" sz="2400" dirty="0" smtClean="0"/>
          </a:p>
        </p:txBody>
      </p:sp>
      <p:pic>
        <p:nvPicPr>
          <p:cNvPr id="5" name="Picture 5"/>
          <p:cNvPicPr>
            <a:picLocks noChangeAspect="1" noChangeArrowheads="1"/>
          </p:cNvPicPr>
          <p:nvPr/>
        </p:nvPicPr>
        <p:blipFill>
          <a:blip r:embed="rId4" cstate="screen"/>
          <a:srcRect t="6976" r="11340" b="2333"/>
          <a:stretch>
            <a:fillRect/>
          </a:stretch>
        </p:blipFill>
        <p:spPr bwMode="auto">
          <a:xfrm>
            <a:off x="5363605" y="1905000"/>
            <a:ext cx="3780395" cy="3429000"/>
          </a:xfrm>
          <a:prstGeom prst="rect">
            <a:avLst/>
          </a:prstGeom>
          <a:noFill/>
          <a:ln w="9525">
            <a:noFill/>
            <a:miter lim="800000"/>
            <a:headEnd/>
            <a:tailEnd/>
          </a:ln>
        </p:spPr>
      </p:pic>
      <p:pic>
        <p:nvPicPr>
          <p:cNvPr id="7" name="Picture 6" descr="flushingparlor.jpg"/>
          <p:cNvPicPr>
            <a:picLocks noChangeAspect="1"/>
          </p:cNvPicPr>
          <p:nvPr/>
        </p:nvPicPr>
        <p:blipFill>
          <a:blip r:embed="rId5" cstate="screen"/>
          <a:stretch>
            <a:fillRect/>
          </a:stretch>
        </p:blipFill>
        <p:spPr>
          <a:xfrm>
            <a:off x="2438400" y="4648200"/>
            <a:ext cx="3314700" cy="2209800"/>
          </a:xfrm>
          <a:prstGeom prst="rect">
            <a:avLst/>
          </a:prstGeom>
        </p:spPr>
      </p:pic>
      <p:pic>
        <p:nvPicPr>
          <p:cNvPr id="8" name="Picture 7" descr="drop hose in parlor.jpg"/>
          <p:cNvPicPr>
            <a:picLocks noChangeAspect="1"/>
          </p:cNvPicPr>
          <p:nvPr/>
        </p:nvPicPr>
        <p:blipFill>
          <a:blip r:embed="rId6" cstate="screen"/>
          <a:stretch>
            <a:fillRect/>
          </a:stretch>
        </p:blipFill>
        <p:spPr>
          <a:xfrm>
            <a:off x="228600" y="2133600"/>
            <a:ext cx="2209800" cy="3314700"/>
          </a:xfrm>
          <a:prstGeom prst="rect">
            <a:avLst/>
          </a:prstGeom>
        </p:spPr>
      </p:pic>
      <p:pic>
        <p:nvPicPr>
          <p:cNvPr id="10" name="s48">
            <a:hlinkClick r:id="" action="ppaction://media"/>
          </p:cNvPr>
          <p:cNvPicPr>
            <a:picLocks noChangeAspect="1"/>
          </p:cNvPicPr>
          <p:nvPr>
            <a:audioFile r:link="rId1"/>
            <p:extLst>
              <p:ext uri="{DAA4B4D4-6D71-4841-9C94-3DE7FCFB9230}">
                <p14:media xmlns:p14="http://schemas.microsoft.com/office/powerpoint/2010/main" xmlns="" r:embed="rId7"/>
              </p:ext>
            </p:extLst>
          </p:nvPr>
        </p:nvPicPr>
        <p:blipFill>
          <a:blip r:embed="rId8" cstate="screen"/>
          <a:stretch>
            <a:fillRect/>
          </a:stretch>
        </p:blipFill>
        <p:spPr>
          <a:xfrm>
            <a:off x="4572000" y="41148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p:txBody>
          <a:bodyPr/>
          <a:lstStyle/>
          <a:p>
            <a:r>
              <a:rPr lang="en-US" dirty="0" smtClean="0"/>
              <a:t>Always Wear Clean Clothes</a:t>
            </a:r>
          </a:p>
        </p:txBody>
      </p:sp>
      <p:sp>
        <p:nvSpPr>
          <p:cNvPr id="41988" name="Rectangle 4"/>
          <p:cNvSpPr>
            <a:spLocks noGrp="1" noChangeArrowheads="1"/>
          </p:cNvSpPr>
          <p:nvPr>
            <p:ph type="body" sz="half" idx="4294967295"/>
          </p:nvPr>
        </p:nvSpPr>
        <p:spPr>
          <a:xfrm>
            <a:off x="685800" y="1981200"/>
            <a:ext cx="3810000" cy="4114800"/>
          </a:xfrm>
        </p:spPr>
        <p:txBody>
          <a:bodyPr/>
          <a:lstStyle/>
          <a:p>
            <a:r>
              <a:rPr lang="en-US" sz="2800" dirty="0" smtClean="0"/>
              <a:t>Make sure you have clean clothes for each day</a:t>
            </a:r>
          </a:p>
          <a:p>
            <a:r>
              <a:rPr lang="en-US" sz="2800" dirty="0" smtClean="0"/>
              <a:t>Use the hottest temperature possible</a:t>
            </a:r>
          </a:p>
          <a:p>
            <a:r>
              <a:rPr lang="en-US" sz="2800" dirty="0" smtClean="0"/>
              <a:t>Tumble dry</a:t>
            </a:r>
          </a:p>
        </p:txBody>
      </p:sp>
      <p:sp>
        <p:nvSpPr>
          <p:cNvPr id="41989" name="Rectangle 5"/>
          <p:cNvSpPr>
            <a:spLocks noGrp="1" noChangeArrowheads="1"/>
          </p:cNvSpPr>
          <p:nvPr>
            <p:ph type="body" sz="half" idx="4294967295"/>
          </p:nvPr>
        </p:nvSpPr>
        <p:spPr>
          <a:xfrm>
            <a:off x="4648200" y="1981200"/>
            <a:ext cx="3810000" cy="4114800"/>
          </a:xfrm>
        </p:spPr>
        <p:txBody>
          <a:bodyPr/>
          <a:lstStyle/>
          <a:p>
            <a:r>
              <a:rPr lang="en-US" sz="2800" smtClean="0">
                <a:solidFill>
                  <a:srgbClr val="FF9933"/>
                </a:solidFill>
              </a:rPr>
              <a:t>Laundromat photo</a:t>
            </a:r>
          </a:p>
        </p:txBody>
      </p:sp>
      <p:pic>
        <p:nvPicPr>
          <p:cNvPr id="6" name="Picture 5" descr="C:\Documents and Settings\rbruno\My Documents\Ralph_Bruno\PicturesRB\Dairy_Pictures\Cow pics\Ralph pictures\DSC02191.JPG"/>
          <p:cNvPicPr>
            <a:picLocks noChangeAspect="1" noChangeArrowheads="1"/>
          </p:cNvPicPr>
          <p:nvPr/>
        </p:nvPicPr>
        <p:blipFill>
          <a:blip r:embed="rId4" cstate="screen"/>
          <a:srcRect/>
          <a:stretch>
            <a:fillRect/>
          </a:stretch>
        </p:blipFill>
        <p:spPr bwMode="auto">
          <a:xfrm>
            <a:off x="4483100" y="1981200"/>
            <a:ext cx="4279900" cy="3581400"/>
          </a:xfrm>
          <a:prstGeom prst="rect">
            <a:avLst/>
          </a:prstGeom>
          <a:noFill/>
          <a:ln w="9525">
            <a:noFill/>
            <a:miter lim="800000"/>
            <a:headEnd/>
            <a:tailEnd/>
          </a:ln>
        </p:spPr>
      </p:pic>
      <p:pic>
        <p:nvPicPr>
          <p:cNvPr id="8" name="s49">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screen"/>
          <a:stretch>
            <a:fillRect/>
          </a:stretch>
        </p:blipFill>
        <p:spPr>
          <a:xfrm>
            <a:off x="3429000" y="4419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685800" y="457200"/>
            <a:ext cx="7772400" cy="1143000"/>
          </a:xfrm>
        </p:spPr>
        <p:txBody>
          <a:bodyPr/>
          <a:lstStyle/>
          <a:p>
            <a:r>
              <a:rPr lang="en-US" dirty="0" smtClean="0"/>
              <a:t>Start with Clean Hands and Wash Your Hands Frequently</a:t>
            </a:r>
          </a:p>
        </p:txBody>
      </p:sp>
      <p:sp>
        <p:nvSpPr>
          <p:cNvPr id="48132" name="Rectangle 4"/>
          <p:cNvSpPr>
            <a:spLocks noGrp="1" noChangeArrowheads="1"/>
          </p:cNvSpPr>
          <p:nvPr>
            <p:ph type="body" sz="half" idx="4294967295"/>
          </p:nvPr>
        </p:nvSpPr>
        <p:spPr>
          <a:xfrm>
            <a:off x="685800" y="1828800"/>
            <a:ext cx="4495800" cy="4114800"/>
          </a:xfrm>
        </p:spPr>
        <p:txBody>
          <a:bodyPr/>
          <a:lstStyle/>
          <a:p>
            <a:r>
              <a:rPr lang="en-US" sz="2800" dirty="0" smtClean="0"/>
              <a:t>Before you start milking</a:t>
            </a:r>
          </a:p>
          <a:p>
            <a:r>
              <a:rPr lang="en-US" sz="2800" dirty="0" smtClean="0"/>
              <a:t>During milking</a:t>
            </a:r>
          </a:p>
          <a:p>
            <a:r>
              <a:rPr lang="en-US" sz="2800" dirty="0" smtClean="0"/>
              <a:t>Before treating or sampling</a:t>
            </a:r>
          </a:p>
          <a:p>
            <a:r>
              <a:rPr lang="en-US" sz="2800" dirty="0" smtClean="0"/>
              <a:t>Before you eat</a:t>
            </a:r>
          </a:p>
          <a:p>
            <a:r>
              <a:rPr lang="en-US" sz="2800" dirty="0" smtClean="0"/>
              <a:t>After done milking</a:t>
            </a:r>
          </a:p>
          <a:p>
            <a:r>
              <a:rPr lang="en-US" sz="2800" dirty="0" smtClean="0">
                <a:solidFill>
                  <a:srgbClr val="FF0000"/>
                </a:solidFill>
              </a:rPr>
              <a:t>20 seconds</a:t>
            </a:r>
            <a:r>
              <a:rPr lang="en-US" sz="2800" dirty="0" smtClean="0"/>
              <a:t> </a:t>
            </a:r>
          </a:p>
          <a:p>
            <a:endParaRPr lang="en-US" sz="2800" dirty="0" smtClean="0"/>
          </a:p>
        </p:txBody>
      </p:sp>
      <p:pic>
        <p:nvPicPr>
          <p:cNvPr id="5" name="Picture 5"/>
          <p:cNvPicPr>
            <a:picLocks noChangeAspect="1" noChangeArrowheads="1"/>
          </p:cNvPicPr>
          <p:nvPr/>
        </p:nvPicPr>
        <p:blipFill>
          <a:blip r:embed="rId4" cstate="screen"/>
          <a:srcRect/>
          <a:stretch>
            <a:fillRect/>
          </a:stretch>
        </p:blipFill>
        <p:spPr bwMode="auto">
          <a:xfrm>
            <a:off x="4655312" y="2057400"/>
            <a:ext cx="4260088" cy="3399006"/>
          </a:xfrm>
          <a:prstGeom prst="rect">
            <a:avLst/>
          </a:prstGeom>
          <a:noFill/>
          <a:ln w="9525">
            <a:noFill/>
            <a:miter lim="800000"/>
            <a:headEnd/>
            <a:tailEnd/>
          </a:ln>
        </p:spPr>
      </p:pic>
      <p:pic>
        <p:nvPicPr>
          <p:cNvPr id="7" name="S5">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screen"/>
          <a:stretch>
            <a:fillRect/>
          </a:stretch>
        </p:blipFill>
        <p:spPr>
          <a:xfrm>
            <a:off x="4343400" y="42672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a:xfrm>
            <a:off x="685800" y="152400"/>
            <a:ext cx="7772400" cy="990600"/>
          </a:xfrm>
        </p:spPr>
        <p:txBody>
          <a:bodyPr/>
          <a:lstStyle/>
          <a:p>
            <a:r>
              <a:rPr lang="en-US" dirty="0" smtClean="0"/>
              <a:t>Boots</a:t>
            </a:r>
          </a:p>
        </p:txBody>
      </p:sp>
      <p:sp>
        <p:nvSpPr>
          <p:cNvPr id="44035" name="Rectangle 3"/>
          <p:cNvSpPr>
            <a:spLocks noGrp="1" noChangeArrowheads="1"/>
          </p:cNvSpPr>
          <p:nvPr>
            <p:ph type="body" sz="half" idx="4294967295"/>
          </p:nvPr>
        </p:nvSpPr>
        <p:spPr>
          <a:xfrm>
            <a:off x="228600" y="1143000"/>
            <a:ext cx="4724400" cy="4495800"/>
          </a:xfrm>
        </p:spPr>
        <p:txBody>
          <a:bodyPr/>
          <a:lstStyle/>
          <a:p>
            <a:pPr>
              <a:spcBef>
                <a:spcPts val="600"/>
              </a:spcBef>
              <a:spcAft>
                <a:spcPts val="1200"/>
              </a:spcAft>
            </a:pPr>
            <a:r>
              <a:rPr lang="en-US" sz="2800" dirty="0" smtClean="0"/>
              <a:t>Make sure there is NO dirt on boots</a:t>
            </a:r>
          </a:p>
          <a:p>
            <a:pPr>
              <a:spcBef>
                <a:spcPts val="600"/>
              </a:spcBef>
              <a:spcAft>
                <a:spcPts val="1200"/>
              </a:spcAft>
            </a:pPr>
            <a:r>
              <a:rPr lang="en-US" sz="2800" dirty="0" smtClean="0"/>
              <a:t>Disinfect between pens  (particularly after working in sick pen)</a:t>
            </a:r>
          </a:p>
          <a:p>
            <a:pPr>
              <a:spcBef>
                <a:spcPts val="600"/>
              </a:spcBef>
              <a:spcAft>
                <a:spcPts val="1200"/>
              </a:spcAft>
            </a:pPr>
            <a:r>
              <a:rPr lang="en-US" sz="2800" dirty="0" smtClean="0"/>
              <a:t>Try to work with youngest animals first</a:t>
            </a:r>
          </a:p>
          <a:p>
            <a:pPr>
              <a:spcBef>
                <a:spcPts val="600"/>
              </a:spcBef>
              <a:spcAft>
                <a:spcPts val="1200"/>
              </a:spcAft>
            </a:pPr>
            <a:r>
              <a:rPr lang="en-US" sz="2800" dirty="0" smtClean="0"/>
              <a:t>Wash your boots before you leave the farm</a:t>
            </a:r>
          </a:p>
        </p:txBody>
      </p:sp>
      <p:pic>
        <p:nvPicPr>
          <p:cNvPr id="5" name="Picture 5"/>
          <p:cNvPicPr>
            <a:picLocks noChangeAspect="1" noChangeArrowheads="1"/>
          </p:cNvPicPr>
          <p:nvPr/>
        </p:nvPicPr>
        <p:blipFill>
          <a:blip r:embed="rId4" cstate="screen"/>
          <a:srcRect/>
          <a:stretch>
            <a:fillRect/>
          </a:stretch>
        </p:blipFill>
        <p:spPr bwMode="auto">
          <a:xfrm>
            <a:off x="5029200" y="1371600"/>
            <a:ext cx="1958975" cy="2057400"/>
          </a:xfrm>
          <a:prstGeom prst="rect">
            <a:avLst/>
          </a:prstGeom>
          <a:noFill/>
          <a:ln w="9525">
            <a:noFill/>
            <a:miter lim="800000"/>
            <a:headEnd/>
            <a:tailEnd/>
          </a:ln>
        </p:spPr>
      </p:pic>
      <p:pic>
        <p:nvPicPr>
          <p:cNvPr id="6" name="Picture 6"/>
          <p:cNvPicPr>
            <a:picLocks noChangeAspect="1" noChangeArrowheads="1"/>
          </p:cNvPicPr>
          <p:nvPr/>
        </p:nvPicPr>
        <p:blipFill>
          <a:blip r:embed="rId5" cstate="screen"/>
          <a:srcRect/>
          <a:stretch>
            <a:fillRect/>
          </a:stretch>
        </p:blipFill>
        <p:spPr bwMode="auto">
          <a:xfrm>
            <a:off x="5043488" y="3390900"/>
            <a:ext cx="1828800" cy="2281238"/>
          </a:xfrm>
          <a:prstGeom prst="rect">
            <a:avLst/>
          </a:prstGeom>
          <a:noFill/>
          <a:ln w="9525">
            <a:noFill/>
            <a:miter lim="800000"/>
            <a:headEnd/>
            <a:tailEnd/>
          </a:ln>
        </p:spPr>
      </p:pic>
      <p:pic>
        <p:nvPicPr>
          <p:cNvPr id="7" name="Picture 7"/>
          <p:cNvPicPr>
            <a:picLocks noChangeAspect="1" noChangeArrowheads="1"/>
          </p:cNvPicPr>
          <p:nvPr/>
        </p:nvPicPr>
        <p:blipFill>
          <a:blip r:embed="rId6" cstate="screen"/>
          <a:srcRect/>
          <a:stretch>
            <a:fillRect/>
          </a:stretch>
        </p:blipFill>
        <p:spPr bwMode="auto">
          <a:xfrm>
            <a:off x="6934200" y="1371600"/>
            <a:ext cx="1903413" cy="2070100"/>
          </a:xfrm>
          <a:prstGeom prst="rect">
            <a:avLst/>
          </a:prstGeom>
          <a:noFill/>
          <a:ln w="9525">
            <a:noFill/>
            <a:miter lim="800000"/>
            <a:headEnd/>
            <a:tailEnd/>
          </a:ln>
        </p:spPr>
      </p:pic>
      <p:pic>
        <p:nvPicPr>
          <p:cNvPr id="8" name="Picture 8"/>
          <p:cNvPicPr>
            <a:picLocks noChangeAspect="1" noChangeArrowheads="1"/>
          </p:cNvPicPr>
          <p:nvPr/>
        </p:nvPicPr>
        <p:blipFill>
          <a:blip r:embed="rId7" cstate="screen"/>
          <a:srcRect/>
          <a:stretch>
            <a:fillRect/>
          </a:stretch>
        </p:blipFill>
        <p:spPr bwMode="auto">
          <a:xfrm>
            <a:off x="6858000" y="3444875"/>
            <a:ext cx="1981200" cy="2209800"/>
          </a:xfrm>
          <a:prstGeom prst="rect">
            <a:avLst/>
          </a:prstGeom>
          <a:noFill/>
          <a:ln w="9525">
            <a:noFill/>
            <a:miter lim="800000"/>
            <a:headEnd/>
            <a:tailEnd/>
          </a:ln>
        </p:spPr>
      </p:pic>
      <p:pic>
        <p:nvPicPr>
          <p:cNvPr id="10" name="s50">
            <a:hlinkClick r:id="" action="ppaction://media"/>
          </p:cNvPr>
          <p:cNvPicPr>
            <a:picLocks noChangeAspect="1"/>
          </p:cNvPicPr>
          <p:nvPr>
            <a:audioFile r:link="rId1"/>
            <p:extLst>
              <p:ext uri="{DAA4B4D4-6D71-4841-9C94-3DE7FCFB9230}">
                <p14:media xmlns:p14="http://schemas.microsoft.com/office/powerpoint/2010/main" xmlns="" r:embed="rId8"/>
              </p:ext>
            </p:extLst>
          </p:nvPr>
        </p:nvPicPr>
        <p:blipFill>
          <a:blip r:embed="rId9" cstate="screen"/>
          <a:stretch>
            <a:fillRect/>
          </a:stretch>
        </p:blipFill>
        <p:spPr>
          <a:xfrm>
            <a:off x="4419600" y="4038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1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Be Aware of Visitors</a:t>
            </a:r>
            <a:endParaRPr lang="en-US" b="0" dirty="0"/>
          </a:p>
        </p:txBody>
      </p:sp>
      <p:sp>
        <p:nvSpPr>
          <p:cNvPr id="3" name="Content Placeholder 2"/>
          <p:cNvSpPr>
            <a:spLocks noGrp="1"/>
          </p:cNvSpPr>
          <p:nvPr>
            <p:ph sz="half" idx="1"/>
          </p:nvPr>
        </p:nvSpPr>
        <p:spPr>
          <a:xfrm>
            <a:off x="304800" y="1981200"/>
            <a:ext cx="4191000" cy="3505200"/>
          </a:xfrm>
        </p:spPr>
        <p:txBody>
          <a:bodyPr/>
          <a:lstStyle/>
          <a:p>
            <a:pPr>
              <a:spcBef>
                <a:spcPts val="600"/>
              </a:spcBef>
              <a:spcAft>
                <a:spcPts val="1200"/>
              </a:spcAft>
            </a:pPr>
            <a:r>
              <a:rPr lang="en-US" dirty="0" smtClean="0"/>
              <a:t>Ask visitors to report to the office or to the owner</a:t>
            </a:r>
          </a:p>
          <a:p>
            <a:pPr>
              <a:spcBef>
                <a:spcPts val="600"/>
              </a:spcBef>
              <a:spcAft>
                <a:spcPts val="1200"/>
              </a:spcAft>
            </a:pPr>
            <a:r>
              <a:rPr lang="en-US" dirty="0" smtClean="0"/>
              <a:t>If you see someone you don’t recognize, TELL the boss</a:t>
            </a:r>
            <a:endParaRPr lang="en-US" dirty="0"/>
          </a:p>
        </p:txBody>
      </p:sp>
      <p:pic>
        <p:nvPicPr>
          <p:cNvPr id="5" name="Picture 6" descr="http://cdn.wn.com/pd/19/f6/e702f71a5a479f69d9f09de03eba_grande.jpg"/>
          <p:cNvPicPr>
            <a:picLocks noGrp="1" noChangeAspect="1" noChangeArrowheads="1"/>
          </p:cNvPicPr>
          <p:nvPr>
            <p:ph sz="half" idx="2"/>
          </p:nvPr>
        </p:nvPicPr>
        <p:blipFill>
          <a:blip r:embed="rId4" cstate="screen"/>
          <a:srcRect/>
          <a:stretch>
            <a:fillRect/>
          </a:stretch>
        </p:blipFill>
        <p:spPr bwMode="auto">
          <a:xfrm>
            <a:off x="4546600" y="2057400"/>
            <a:ext cx="4546600" cy="3409950"/>
          </a:xfrm>
          <a:prstGeom prst="rect">
            <a:avLst/>
          </a:prstGeom>
          <a:noFill/>
        </p:spPr>
      </p:pic>
      <p:pic>
        <p:nvPicPr>
          <p:cNvPr id="7" name="s51">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screen"/>
          <a:stretch>
            <a:fillRect/>
          </a:stretch>
        </p:blipFill>
        <p:spPr>
          <a:xfrm>
            <a:off x="3733800" y="4953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99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i-phone04192010 015.JPG"/>
          <p:cNvPicPr>
            <a:picLocks noGrp="1" noChangeAspect="1"/>
          </p:cNvPicPr>
          <p:nvPr>
            <p:ph sz="half" idx="1"/>
          </p:nvPr>
        </p:nvPicPr>
        <p:blipFill>
          <a:blip r:embed="rId4" cstate="screen"/>
          <a:stretch>
            <a:fillRect/>
          </a:stretch>
        </p:blipFill>
        <p:spPr>
          <a:xfrm>
            <a:off x="5600700" y="1828800"/>
            <a:ext cx="3086100" cy="4114800"/>
          </a:xfrm>
        </p:spPr>
      </p:pic>
      <p:sp>
        <p:nvSpPr>
          <p:cNvPr id="5" name="Title 4"/>
          <p:cNvSpPr>
            <a:spLocks noGrp="1"/>
          </p:cNvSpPr>
          <p:nvPr>
            <p:ph type="title"/>
          </p:nvPr>
        </p:nvSpPr>
        <p:spPr/>
        <p:txBody>
          <a:bodyPr/>
          <a:lstStyle/>
          <a:p>
            <a:r>
              <a:rPr lang="en-US" b="0" dirty="0" smtClean="0"/>
              <a:t>Lock Gates and Doors </a:t>
            </a:r>
            <a:br>
              <a:rPr lang="en-US" b="0" dirty="0" smtClean="0"/>
            </a:br>
            <a:r>
              <a:rPr lang="en-US" b="0" dirty="0" smtClean="0"/>
              <a:t>as Directed</a:t>
            </a:r>
            <a:endParaRPr lang="en-US" b="0" dirty="0"/>
          </a:p>
        </p:txBody>
      </p:sp>
      <p:sp>
        <p:nvSpPr>
          <p:cNvPr id="8" name="Content Placeholder 7"/>
          <p:cNvSpPr>
            <a:spLocks noGrp="1"/>
          </p:cNvSpPr>
          <p:nvPr>
            <p:ph sz="half" idx="2"/>
          </p:nvPr>
        </p:nvSpPr>
        <p:spPr>
          <a:xfrm>
            <a:off x="685800" y="1905000"/>
            <a:ext cx="4038600" cy="2819400"/>
          </a:xfrm>
        </p:spPr>
        <p:txBody>
          <a:bodyPr/>
          <a:lstStyle/>
          <a:p>
            <a:r>
              <a:rPr lang="en-US" dirty="0" smtClean="0"/>
              <a:t>Drug storage</a:t>
            </a:r>
          </a:p>
          <a:p>
            <a:r>
              <a:rPr lang="en-US" dirty="0" smtClean="0"/>
              <a:t>Bulk tank area</a:t>
            </a:r>
          </a:p>
          <a:p>
            <a:r>
              <a:rPr lang="en-US" dirty="0" smtClean="0"/>
              <a:t>Feed</a:t>
            </a:r>
          </a:p>
          <a:p>
            <a:r>
              <a:rPr lang="en-US" dirty="0" smtClean="0"/>
              <a:t>Water sources</a:t>
            </a:r>
          </a:p>
          <a:p>
            <a:r>
              <a:rPr lang="en-US" dirty="0" smtClean="0"/>
              <a:t>Hazardous chemicals</a:t>
            </a:r>
            <a:endParaRPr lang="en-US" dirty="0"/>
          </a:p>
        </p:txBody>
      </p:sp>
      <p:pic>
        <p:nvPicPr>
          <p:cNvPr id="11" name="Picture 10" descr="IMG_0407.JPG"/>
          <p:cNvPicPr>
            <a:picLocks noChangeAspect="1"/>
          </p:cNvPicPr>
          <p:nvPr/>
        </p:nvPicPr>
        <p:blipFill>
          <a:blip r:embed="rId5" cstate="screen"/>
          <a:stretch>
            <a:fillRect/>
          </a:stretch>
        </p:blipFill>
        <p:spPr>
          <a:xfrm>
            <a:off x="3048000" y="4705350"/>
            <a:ext cx="2971800" cy="2228850"/>
          </a:xfrm>
          <a:prstGeom prst="rect">
            <a:avLst/>
          </a:prstGeom>
        </p:spPr>
      </p:pic>
      <p:pic>
        <p:nvPicPr>
          <p:cNvPr id="7" name="Recorded Sound">
            <a:hlinkClick r:id="" action="ppaction://media"/>
          </p:cNvPr>
          <p:cNvPicPr>
            <a:picLocks noChangeAspect="1"/>
          </p:cNvPicPr>
          <p:nvPr>
            <a:audioFile r:link="rId1"/>
            <p:extLst>
              <p:ext uri="{DAA4B4D4-6D71-4841-9C94-3DE7FCFB9230}">
                <p14:media xmlns:p14="http://schemas.microsoft.com/office/powerpoint/2010/main" xmlns="" r:embed="rId6"/>
              </p:ext>
            </p:extLst>
          </p:nvPr>
        </p:nvPicPr>
        <p:blipFill>
          <a:blip r:embed="rId7" cstate="screen"/>
          <a:stretch>
            <a:fillRect/>
          </a:stretch>
        </p:blipFill>
        <p:spPr>
          <a:xfrm>
            <a:off x="4572000" y="24384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772400" cy="1143000"/>
          </a:xfrm>
        </p:spPr>
        <p:txBody>
          <a:bodyPr/>
          <a:lstStyle/>
          <a:p>
            <a:r>
              <a:rPr lang="en-US" b="0" dirty="0" smtClean="0"/>
              <a:t>Report</a:t>
            </a:r>
            <a:endParaRPr lang="en-US" b="0" dirty="0"/>
          </a:p>
        </p:txBody>
      </p:sp>
      <p:sp>
        <p:nvSpPr>
          <p:cNvPr id="5" name="Content Placeholder 4"/>
          <p:cNvSpPr>
            <a:spLocks noGrp="1"/>
          </p:cNvSpPr>
          <p:nvPr>
            <p:ph sz="half" idx="2"/>
          </p:nvPr>
        </p:nvSpPr>
        <p:spPr>
          <a:xfrm>
            <a:off x="5105400" y="2286000"/>
            <a:ext cx="4038600" cy="2971800"/>
          </a:xfrm>
        </p:spPr>
        <p:txBody>
          <a:bodyPr/>
          <a:lstStyle/>
          <a:p>
            <a:r>
              <a:rPr lang="en-US" sz="3200" dirty="0" smtClean="0"/>
              <a:t>Sick animals</a:t>
            </a:r>
          </a:p>
          <a:p>
            <a:r>
              <a:rPr lang="en-US" sz="3200" dirty="0" smtClean="0"/>
              <a:t>Suspicious activity or people</a:t>
            </a:r>
          </a:p>
          <a:p>
            <a:r>
              <a:rPr lang="en-US" sz="3200" dirty="0" smtClean="0"/>
              <a:t>Unusual events</a:t>
            </a:r>
            <a:endParaRPr lang="en-US" sz="3200" dirty="0"/>
          </a:p>
        </p:txBody>
      </p:sp>
      <p:pic>
        <p:nvPicPr>
          <p:cNvPr id="6" name="Picture 2"/>
          <p:cNvPicPr>
            <a:picLocks noGrp="1" noChangeAspect="1" noChangeArrowheads="1"/>
          </p:cNvPicPr>
          <p:nvPr>
            <p:ph sz="half" idx="1"/>
          </p:nvPr>
        </p:nvPicPr>
        <p:blipFill>
          <a:blip r:embed="rId4" cstate="screen"/>
          <a:srcRect/>
          <a:stretch>
            <a:fillRect/>
          </a:stretch>
        </p:blipFill>
        <p:spPr bwMode="auto">
          <a:xfrm>
            <a:off x="152400" y="1752600"/>
            <a:ext cx="5029200" cy="3911598"/>
          </a:xfrm>
          <a:prstGeom prst="rect">
            <a:avLst/>
          </a:prstGeom>
          <a:noFill/>
          <a:ln w="9525">
            <a:noFill/>
            <a:miter lim="800000"/>
            <a:headEnd/>
            <a:tailEnd/>
          </a:ln>
        </p:spPr>
      </p:pic>
      <p:pic>
        <p:nvPicPr>
          <p:cNvPr id="8" name="s5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screen"/>
          <a:stretch>
            <a:fillRect/>
          </a:stretch>
        </p:blipFill>
        <p:spPr>
          <a:xfrm>
            <a:off x="6629400" y="52578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1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1143000"/>
          </a:xfrm>
        </p:spPr>
        <p:txBody>
          <a:bodyPr/>
          <a:lstStyle/>
          <a:p>
            <a:r>
              <a:rPr lang="en-US" b="0" dirty="0" smtClean="0"/>
              <a:t>Follow Set Procedures when Cleaning Parlor, Bulk Tanks, Etc.</a:t>
            </a:r>
            <a:endParaRPr lang="en-US" b="0" dirty="0"/>
          </a:p>
        </p:txBody>
      </p:sp>
      <p:pic>
        <p:nvPicPr>
          <p:cNvPr id="6" name="Content Placeholder 5" descr="i-phone04192010 016.JPG"/>
          <p:cNvPicPr>
            <a:picLocks noGrp="1" noChangeAspect="1"/>
          </p:cNvPicPr>
          <p:nvPr>
            <p:ph sz="half" idx="1"/>
          </p:nvPr>
        </p:nvPicPr>
        <p:blipFill>
          <a:blip r:embed="rId4" cstate="screen"/>
          <a:stretch>
            <a:fillRect/>
          </a:stretch>
        </p:blipFill>
        <p:spPr>
          <a:xfrm>
            <a:off x="0" y="2616200"/>
            <a:ext cx="2381250" cy="3175000"/>
          </a:xfrm>
        </p:spPr>
      </p:pic>
      <p:pic>
        <p:nvPicPr>
          <p:cNvPr id="9" name="Picture 8" descr="cip for claws.jpg"/>
          <p:cNvPicPr>
            <a:picLocks noChangeAspect="1"/>
          </p:cNvPicPr>
          <p:nvPr/>
        </p:nvPicPr>
        <p:blipFill>
          <a:blip r:embed="rId5" cstate="screen"/>
          <a:stretch>
            <a:fillRect/>
          </a:stretch>
        </p:blipFill>
        <p:spPr>
          <a:xfrm>
            <a:off x="2209800" y="1905000"/>
            <a:ext cx="4229100" cy="2819400"/>
          </a:xfrm>
          <a:prstGeom prst="rect">
            <a:avLst/>
          </a:prstGeom>
        </p:spPr>
      </p:pic>
      <p:pic>
        <p:nvPicPr>
          <p:cNvPr id="11" name="Content Placeholder 10" descr="BeukersParlorPlateCoolerTwinFalls.JPG"/>
          <p:cNvPicPr>
            <a:picLocks noGrp="1" noChangeAspect="1"/>
          </p:cNvPicPr>
          <p:nvPr>
            <p:ph sz="half" idx="2"/>
          </p:nvPr>
        </p:nvPicPr>
        <p:blipFill>
          <a:blip r:embed="rId6" cstate="screen"/>
          <a:stretch>
            <a:fillRect/>
          </a:stretch>
        </p:blipFill>
        <p:spPr>
          <a:xfrm>
            <a:off x="2971800" y="4514850"/>
            <a:ext cx="3124200" cy="2343150"/>
          </a:xfrm>
        </p:spPr>
      </p:pic>
      <p:pic>
        <p:nvPicPr>
          <p:cNvPr id="12" name="Picture 11" descr="BeukersParlorBulktankTwinFalls.JPG"/>
          <p:cNvPicPr>
            <a:picLocks noChangeAspect="1"/>
          </p:cNvPicPr>
          <p:nvPr/>
        </p:nvPicPr>
        <p:blipFill>
          <a:blip r:embed="rId7" cstate="screen"/>
          <a:srcRect/>
          <a:stretch>
            <a:fillRect/>
          </a:stretch>
        </p:blipFill>
        <p:spPr>
          <a:xfrm>
            <a:off x="6096000" y="1905000"/>
            <a:ext cx="2981701" cy="3788664"/>
          </a:xfrm>
          <a:prstGeom prst="rect">
            <a:avLst/>
          </a:prstGeom>
        </p:spPr>
      </p:pic>
      <p:pic>
        <p:nvPicPr>
          <p:cNvPr id="8" name="s54">
            <a:hlinkClick r:id="" action="ppaction://media"/>
          </p:cNvPr>
          <p:cNvPicPr>
            <a:picLocks noChangeAspect="1"/>
          </p:cNvPicPr>
          <p:nvPr>
            <a:audioFile r:link="rId1"/>
            <p:extLst>
              <p:ext uri="{DAA4B4D4-6D71-4841-9C94-3DE7FCFB9230}">
                <p14:media xmlns:p14="http://schemas.microsoft.com/office/powerpoint/2010/main" xmlns="" r:embed="rId8"/>
              </p:ext>
            </p:extLst>
          </p:nvPr>
        </p:nvPicPr>
        <p:blipFill>
          <a:blip r:embed="rId9" cstate="screen"/>
          <a:stretch>
            <a:fillRect/>
          </a:stretch>
        </p:blipFill>
        <p:spPr>
          <a:xfrm>
            <a:off x="7010400" y="57912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7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b="0" dirty="0" smtClean="0"/>
              <a:t>Specific Procedures Vary</a:t>
            </a:r>
            <a:br>
              <a:rPr lang="en-US" b="0" dirty="0" smtClean="0"/>
            </a:br>
            <a:r>
              <a:rPr lang="en-US" b="0" dirty="0" smtClean="0"/>
              <a:t>for Different Areas</a:t>
            </a:r>
            <a:endParaRPr lang="en-US" b="0" dirty="0"/>
          </a:p>
        </p:txBody>
      </p:sp>
      <p:pic>
        <p:nvPicPr>
          <p:cNvPr id="4" name="Picture 3" descr="Milker on Carousel.JPG"/>
          <p:cNvPicPr>
            <a:picLocks noChangeAspect="1"/>
          </p:cNvPicPr>
          <p:nvPr/>
        </p:nvPicPr>
        <p:blipFill>
          <a:blip r:embed="rId4" cstate="screen"/>
          <a:srcRect/>
          <a:stretch>
            <a:fillRect/>
          </a:stretch>
        </p:blipFill>
        <p:spPr>
          <a:xfrm>
            <a:off x="2895600" y="1905000"/>
            <a:ext cx="3276600" cy="4114800"/>
          </a:xfrm>
          <a:prstGeom prst="rect">
            <a:avLst/>
          </a:prstGeom>
        </p:spPr>
      </p:pic>
      <p:pic>
        <p:nvPicPr>
          <p:cNvPr id="5" name="Picture 4" descr="P0001045.JPG"/>
          <p:cNvPicPr>
            <a:picLocks noChangeAspect="1"/>
          </p:cNvPicPr>
          <p:nvPr/>
        </p:nvPicPr>
        <p:blipFill>
          <a:blip r:embed="rId5" cstate="screen"/>
          <a:stretch>
            <a:fillRect/>
          </a:stretch>
        </p:blipFill>
        <p:spPr>
          <a:xfrm>
            <a:off x="342900" y="2590800"/>
            <a:ext cx="2514600" cy="1676400"/>
          </a:xfrm>
          <a:prstGeom prst="rect">
            <a:avLst/>
          </a:prstGeom>
        </p:spPr>
      </p:pic>
      <p:pic>
        <p:nvPicPr>
          <p:cNvPr id="6" name="Picture 5" descr="P0001073.JPG"/>
          <p:cNvPicPr>
            <a:picLocks noChangeAspect="1"/>
          </p:cNvPicPr>
          <p:nvPr/>
        </p:nvPicPr>
        <p:blipFill>
          <a:blip r:embed="rId6" cstate="screen"/>
          <a:stretch>
            <a:fillRect/>
          </a:stretch>
        </p:blipFill>
        <p:spPr>
          <a:xfrm>
            <a:off x="0" y="3886200"/>
            <a:ext cx="2933700" cy="1955800"/>
          </a:xfrm>
          <a:prstGeom prst="rect">
            <a:avLst/>
          </a:prstGeom>
        </p:spPr>
      </p:pic>
      <p:pic>
        <p:nvPicPr>
          <p:cNvPr id="8" name="Picture 7" descr="P0000572.JPG"/>
          <p:cNvPicPr>
            <a:picLocks noChangeAspect="1"/>
          </p:cNvPicPr>
          <p:nvPr/>
        </p:nvPicPr>
        <p:blipFill>
          <a:blip r:embed="rId7" cstate="screen"/>
          <a:srcRect/>
          <a:stretch>
            <a:fillRect/>
          </a:stretch>
        </p:blipFill>
        <p:spPr>
          <a:xfrm>
            <a:off x="0" y="1524000"/>
            <a:ext cx="2895600" cy="1070113"/>
          </a:xfrm>
          <a:prstGeom prst="rect">
            <a:avLst/>
          </a:prstGeom>
        </p:spPr>
      </p:pic>
      <p:pic>
        <p:nvPicPr>
          <p:cNvPr id="9" name="Picture 8" descr="IMG_0365.JPG"/>
          <p:cNvPicPr>
            <a:picLocks noChangeAspect="1"/>
          </p:cNvPicPr>
          <p:nvPr/>
        </p:nvPicPr>
        <p:blipFill>
          <a:blip r:embed="rId8" cstate="screen"/>
          <a:srcRect/>
          <a:stretch>
            <a:fillRect/>
          </a:stretch>
        </p:blipFill>
        <p:spPr>
          <a:xfrm>
            <a:off x="6172200" y="1676400"/>
            <a:ext cx="2222500" cy="2286000"/>
          </a:xfrm>
          <a:prstGeom prst="rect">
            <a:avLst/>
          </a:prstGeom>
        </p:spPr>
      </p:pic>
      <p:pic>
        <p:nvPicPr>
          <p:cNvPr id="10" name="Picture 9" descr="NennichCowsAtHeadlocksDrylot.JPG"/>
          <p:cNvPicPr>
            <a:picLocks noChangeAspect="1"/>
          </p:cNvPicPr>
          <p:nvPr/>
        </p:nvPicPr>
        <p:blipFill>
          <a:blip r:embed="rId9" cstate="screen"/>
          <a:srcRect/>
          <a:stretch>
            <a:fillRect/>
          </a:stretch>
        </p:blipFill>
        <p:spPr>
          <a:xfrm>
            <a:off x="6019800" y="3962400"/>
            <a:ext cx="3124200" cy="1600200"/>
          </a:xfrm>
          <a:prstGeom prst="rect">
            <a:avLst/>
          </a:prstGeom>
        </p:spPr>
      </p:pic>
      <p:pic>
        <p:nvPicPr>
          <p:cNvPr id="12" name="s55">
            <a:hlinkClick r:id="" action="ppaction://media"/>
          </p:cNvPr>
          <p:cNvPicPr>
            <a:picLocks noChangeAspect="1"/>
          </p:cNvPicPr>
          <p:nvPr>
            <a:audioFile r:link="rId1"/>
            <p:extLst>
              <p:ext uri="{DAA4B4D4-6D71-4841-9C94-3DE7FCFB9230}">
                <p14:media xmlns:p14="http://schemas.microsoft.com/office/powerpoint/2010/main" xmlns="" r:embed="rId10"/>
              </p:ext>
            </p:extLst>
          </p:nvPr>
        </p:nvPicPr>
        <p:blipFill>
          <a:blip r:embed="rId11" cstate="screen"/>
          <a:stretch>
            <a:fillRect/>
          </a:stretch>
        </p:blipFill>
        <p:spPr>
          <a:xfrm>
            <a:off x="7010400" y="57912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4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a:xfrm>
            <a:off x="228600" y="152400"/>
            <a:ext cx="8610600" cy="1447800"/>
          </a:xfrm>
        </p:spPr>
        <p:txBody>
          <a:bodyPr/>
          <a:lstStyle/>
          <a:p>
            <a:r>
              <a:rPr lang="en-US" sz="4000" dirty="0" smtClean="0"/>
              <a:t>Remember, if You See Something Unusual – REPORT IT!</a:t>
            </a:r>
          </a:p>
        </p:txBody>
      </p:sp>
      <p:sp>
        <p:nvSpPr>
          <p:cNvPr id="58372" name="Rectangle 4"/>
          <p:cNvSpPr>
            <a:spLocks noGrp="1" noChangeArrowheads="1"/>
          </p:cNvSpPr>
          <p:nvPr>
            <p:ph type="body" sz="half" idx="4294967295"/>
          </p:nvPr>
        </p:nvSpPr>
        <p:spPr>
          <a:xfrm>
            <a:off x="609600" y="2209800"/>
            <a:ext cx="3810000" cy="3352800"/>
          </a:xfrm>
        </p:spPr>
        <p:txBody>
          <a:bodyPr/>
          <a:lstStyle/>
          <a:p>
            <a:r>
              <a:rPr lang="en-US" sz="2800" dirty="0" smtClean="0"/>
              <a:t>Lesions</a:t>
            </a:r>
          </a:p>
          <a:p>
            <a:r>
              <a:rPr lang="en-US" sz="2800" dirty="0" smtClean="0"/>
              <a:t>Suspicious activity</a:t>
            </a:r>
          </a:p>
          <a:p>
            <a:r>
              <a:rPr lang="en-US" sz="2800" dirty="0" smtClean="0"/>
              <a:t>Unknown visitors</a:t>
            </a:r>
          </a:p>
          <a:p>
            <a:r>
              <a:rPr lang="en-US" sz="2800" dirty="0" smtClean="0"/>
              <a:t>Abnormal animal behavior</a:t>
            </a:r>
          </a:p>
          <a:p>
            <a:endParaRPr lang="en-US" sz="2800" dirty="0" smtClean="0"/>
          </a:p>
        </p:txBody>
      </p:sp>
      <p:pic>
        <p:nvPicPr>
          <p:cNvPr id="5" name="Picture 5"/>
          <p:cNvPicPr>
            <a:picLocks noChangeAspect="1" noChangeArrowheads="1"/>
          </p:cNvPicPr>
          <p:nvPr/>
        </p:nvPicPr>
        <p:blipFill>
          <a:blip r:embed="rId4" cstate="screen"/>
          <a:srcRect/>
          <a:stretch>
            <a:fillRect/>
          </a:stretch>
        </p:blipFill>
        <p:spPr bwMode="auto">
          <a:xfrm>
            <a:off x="5029200" y="4267200"/>
            <a:ext cx="2057400" cy="1787525"/>
          </a:xfrm>
          <a:prstGeom prst="rect">
            <a:avLst/>
          </a:prstGeom>
          <a:noFill/>
          <a:ln w="9525">
            <a:noFill/>
            <a:miter lim="800000"/>
            <a:headEnd/>
            <a:tailEnd/>
          </a:ln>
        </p:spPr>
      </p:pic>
      <p:pic>
        <p:nvPicPr>
          <p:cNvPr id="6" name="Picture 6" descr="C:\Documents and Settings\rbruno\My Documents\Ralph_Bruno\PicturesRB\Dairy_Pictures\Cow pics\Ralph pictures\Jer-Z-Boyz\Picture 037.jpg"/>
          <p:cNvPicPr>
            <a:picLocks noChangeAspect="1" noChangeArrowheads="1"/>
          </p:cNvPicPr>
          <p:nvPr/>
        </p:nvPicPr>
        <p:blipFill>
          <a:blip r:embed="rId5" cstate="screen"/>
          <a:srcRect/>
          <a:stretch>
            <a:fillRect/>
          </a:stretch>
        </p:blipFill>
        <p:spPr bwMode="auto">
          <a:xfrm>
            <a:off x="4267200" y="1905000"/>
            <a:ext cx="2795588" cy="2362200"/>
          </a:xfrm>
          <a:prstGeom prst="rect">
            <a:avLst/>
          </a:prstGeom>
          <a:noFill/>
          <a:ln w="9525">
            <a:noFill/>
            <a:miter lim="800000"/>
            <a:headEnd/>
            <a:tailEnd/>
          </a:ln>
        </p:spPr>
      </p:pic>
      <p:pic>
        <p:nvPicPr>
          <p:cNvPr id="7" name="Picture 3" descr="FMD8"/>
          <p:cNvPicPr>
            <a:picLocks noGrp="1" noChangeAspect="1" noChangeArrowheads="1"/>
          </p:cNvPicPr>
          <p:nvPr>
            <p:ph sz="quarter" idx="4294967295"/>
          </p:nvPr>
        </p:nvPicPr>
        <p:blipFill>
          <a:blip r:embed="rId6" cstate="screen"/>
          <a:srcRect/>
          <a:stretch>
            <a:fillRect/>
          </a:stretch>
        </p:blipFill>
        <p:spPr>
          <a:xfrm>
            <a:off x="7065963" y="2362200"/>
            <a:ext cx="2078037" cy="2514600"/>
          </a:xfrm>
        </p:spPr>
      </p:pic>
      <p:pic>
        <p:nvPicPr>
          <p:cNvPr id="9" name="s56">
            <a:hlinkClick r:id="" action="ppaction://media"/>
          </p:cNvPr>
          <p:cNvPicPr>
            <a:picLocks noChangeAspect="1"/>
          </p:cNvPicPr>
          <p:nvPr>
            <a:audioFile r:link="rId1"/>
            <p:extLst>
              <p:ext uri="{DAA4B4D4-6D71-4841-9C94-3DE7FCFB9230}">
                <p14:media xmlns:p14="http://schemas.microsoft.com/office/powerpoint/2010/main" xmlns="" r:embed="rId7"/>
              </p:ext>
            </p:extLst>
          </p:nvPr>
        </p:nvPicPr>
        <p:blipFill>
          <a:blip r:embed="rId8" cstate="screen"/>
          <a:stretch>
            <a:fillRect/>
          </a:stretch>
        </p:blipFill>
        <p:spPr>
          <a:xfrm>
            <a:off x="3886200" y="48768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1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Protect Yourself and</a:t>
            </a:r>
            <a:br>
              <a:rPr lang="en-US" b="0" dirty="0" smtClean="0"/>
            </a:br>
            <a:r>
              <a:rPr lang="en-US" b="0" dirty="0" smtClean="0"/>
              <a:t> Your Family</a:t>
            </a:r>
            <a:endParaRPr lang="en-US" b="0" dirty="0"/>
          </a:p>
        </p:txBody>
      </p:sp>
      <p:sp>
        <p:nvSpPr>
          <p:cNvPr id="5" name="Content Placeholder 4"/>
          <p:cNvSpPr>
            <a:spLocks noGrp="1"/>
          </p:cNvSpPr>
          <p:nvPr>
            <p:ph sz="half" idx="2"/>
          </p:nvPr>
        </p:nvSpPr>
        <p:spPr>
          <a:xfrm>
            <a:off x="4648200" y="2362200"/>
            <a:ext cx="4267200" cy="3657600"/>
          </a:xfrm>
        </p:spPr>
        <p:txBody>
          <a:bodyPr/>
          <a:lstStyle/>
          <a:p>
            <a:r>
              <a:rPr lang="en-US" dirty="0" smtClean="0"/>
              <a:t>Remember to wash your hands frequently</a:t>
            </a:r>
          </a:p>
          <a:p>
            <a:pPr lvl="1"/>
            <a:r>
              <a:rPr lang="en-US" dirty="0" smtClean="0"/>
              <a:t>Before you go to the farm</a:t>
            </a:r>
          </a:p>
          <a:p>
            <a:pPr lvl="1"/>
            <a:r>
              <a:rPr lang="en-US" dirty="0" smtClean="0"/>
              <a:t>Before you eat</a:t>
            </a:r>
          </a:p>
          <a:p>
            <a:pPr lvl="1"/>
            <a:r>
              <a:rPr lang="en-US" dirty="0" smtClean="0"/>
              <a:t>After you finish at a farm</a:t>
            </a:r>
          </a:p>
          <a:p>
            <a:r>
              <a:rPr lang="en-US" dirty="0" smtClean="0">
                <a:solidFill>
                  <a:srgbClr val="FF0000"/>
                </a:solidFill>
              </a:rPr>
              <a:t>20 seconds</a:t>
            </a:r>
            <a:r>
              <a:rPr lang="en-US" dirty="0" smtClean="0"/>
              <a:t> </a:t>
            </a:r>
          </a:p>
          <a:p>
            <a:endParaRPr lang="en-US" dirty="0"/>
          </a:p>
        </p:txBody>
      </p:sp>
      <p:pic>
        <p:nvPicPr>
          <p:cNvPr id="6" name="Content Placeholder 5"/>
          <p:cNvPicPr>
            <a:picLocks noGrp="1" noChangeAspect="1" noChangeArrowheads="1"/>
          </p:cNvPicPr>
          <p:nvPr>
            <p:ph sz="half" idx="1"/>
          </p:nvPr>
        </p:nvPicPr>
        <p:blipFill>
          <a:blip r:embed="rId4" cstate="screen"/>
          <a:srcRect/>
          <a:stretch>
            <a:fillRect/>
          </a:stretch>
        </p:blipFill>
        <p:spPr bwMode="auto">
          <a:xfrm>
            <a:off x="685800" y="2609850"/>
            <a:ext cx="3810000" cy="2857500"/>
          </a:xfrm>
          <a:prstGeom prst="rect">
            <a:avLst/>
          </a:prstGeom>
          <a:noFill/>
          <a:ln w="9525">
            <a:noFill/>
            <a:miter lim="800000"/>
            <a:headEnd/>
            <a:tailEnd/>
          </a:ln>
        </p:spPr>
      </p:pic>
      <p:pic>
        <p:nvPicPr>
          <p:cNvPr id="8" name="s57">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screen"/>
          <a:stretch>
            <a:fillRect/>
          </a:stretch>
        </p:blipFill>
        <p:spPr>
          <a:xfrm>
            <a:off x="3810000" y="6324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7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4"/>
          <p:cNvSpPr>
            <a:spLocks noGrp="1" noChangeArrowheads="1"/>
          </p:cNvSpPr>
          <p:nvPr>
            <p:ph type="title" idx="4294967295"/>
          </p:nvPr>
        </p:nvSpPr>
        <p:spPr/>
        <p:txBody>
          <a:bodyPr/>
          <a:lstStyle/>
          <a:p>
            <a:r>
              <a:rPr lang="en-US" sz="4000" dirty="0" smtClean="0"/>
              <a:t>Protect Your Animals at Home</a:t>
            </a:r>
          </a:p>
        </p:txBody>
      </p:sp>
      <p:sp>
        <p:nvSpPr>
          <p:cNvPr id="46085" name="Rectangle 5"/>
          <p:cNvSpPr>
            <a:spLocks noGrp="1" noChangeArrowheads="1"/>
          </p:cNvSpPr>
          <p:nvPr>
            <p:ph type="body" sz="half" idx="4294967295"/>
          </p:nvPr>
        </p:nvSpPr>
        <p:spPr>
          <a:xfrm>
            <a:off x="228600" y="1981200"/>
            <a:ext cx="3962400" cy="3733800"/>
          </a:xfrm>
        </p:spPr>
        <p:txBody>
          <a:bodyPr/>
          <a:lstStyle/>
          <a:p>
            <a:pPr>
              <a:spcBef>
                <a:spcPts val="600"/>
              </a:spcBef>
              <a:spcAft>
                <a:spcPts val="1200"/>
              </a:spcAft>
            </a:pPr>
            <a:r>
              <a:rPr lang="en-US" sz="2800" dirty="0" smtClean="0"/>
              <a:t>Change your clothes before working with your animals</a:t>
            </a:r>
          </a:p>
          <a:p>
            <a:pPr>
              <a:spcBef>
                <a:spcPts val="600"/>
              </a:spcBef>
              <a:spcAft>
                <a:spcPts val="1200"/>
              </a:spcAft>
            </a:pPr>
            <a:r>
              <a:rPr lang="en-US" sz="2800" dirty="0" smtClean="0"/>
              <a:t>Keep a separate pair of boots for when you work at home</a:t>
            </a:r>
          </a:p>
        </p:txBody>
      </p:sp>
      <p:pic>
        <p:nvPicPr>
          <p:cNvPr id="5" name="Picture 4" descr="IMG_2895.JPG"/>
          <p:cNvPicPr>
            <a:picLocks noChangeAspect="1"/>
          </p:cNvPicPr>
          <p:nvPr/>
        </p:nvPicPr>
        <p:blipFill>
          <a:blip r:embed="rId4" cstate="screen"/>
          <a:srcRect/>
          <a:stretch>
            <a:fillRect/>
          </a:stretch>
        </p:blipFill>
        <p:spPr bwMode="auto">
          <a:xfrm>
            <a:off x="4343400" y="1981200"/>
            <a:ext cx="4775200" cy="3581400"/>
          </a:xfrm>
          <a:prstGeom prst="rect">
            <a:avLst/>
          </a:prstGeom>
          <a:noFill/>
          <a:ln w="9525">
            <a:noFill/>
            <a:miter lim="800000"/>
            <a:headEnd/>
            <a:tailEnd/>
          </a:ln>
        </p:spPr>
      </p:pic>
      <p:pic>
        <p:nvPicPr>
          <p:cNvPr id="7" name="s58">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screen"/>
          <a:stretch>
            <a:fillRect/>
          </a:stretch>
        </p:blipFill>
        <p:spPr>
          <a:xfrm>
            <a:off x="3886200" y="5943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3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Rectangle 4"/>
          <p:cNvSpPr>
            <a:spLocks noGrp="1" noChangeArrowheads="1"/>
          </p:cNvSpPr>
          <p:nvPr>
            <p:ph type="title" idx="4294967295"/>
          </p:nvPr>
        </p:nvSpPr>
        <p:spPr>
          <a:xfrm>
            <a:off x="685800" y="533400"/>
            <a:ext cx="7772400" cy="2514600"/>
          </a:xfrm>
        </p:spPr>
        <p:txBody>
          <a:bodyPr/>
          <a:lstStyle/>
          <a:p>
            <a:r>
              <a:rPr lang="en-US" sz="4000" dirty="0" smtClean="0"/>
              <a:t>If You Travel Out of the U.S., Realize You May Need to Stay Off Farms When You Return for a Period of Time</a:t>
            </a:r>
          </a:p>
        </p:txBody>
      </p:sp>
      <p:sp>
        <p:nvSpPr>
          <p:cNvPr id="5" name="Rectangle 4"/>
          <p:cNvSpPr/>
          <p:nvPr/>
        </p:nvSpPr>
        <p:spPr>
          <a:xfrm>
            <a:off x="1981200" y="3330476"/>
            <a:ext cx="5715000" cy="1754326"/>
          </a:xfrm>
          <a:prstGeom prst="rect">
            <a:avLst/>
          </a:prstGeom>
        </p:spPr>
        <p:txBody>
          <a:bodyPr wrap="square">
            <a:spAutoFit/>
          </a:bodyPr>
          <a:lstStyle/>
          <a:p>
            <a:pPr algn="ctr"/>
            <a:r>
              <a:rPr lang="en-US" sz="3600" dirty="0" smtClean="0"/>
              <a:t>For current animal disease concerns when traveling call:</a:t>
            </a:r>
          </a:p>
          <a:p>
            <a:pPr algn="ctr"/>
            <a:r>
              <a:rPr lang="en-US" sz="3600" dirty="0" smtClean="0">
                <a:solidFill>
                  <a:srgbClr val="FF0000"/>
                </a:solidFill>
              </a:rPr>
              <a:t>1-866-SAFGUARD</a:t>
            </a:r>
          </a:p>
        </p:txBody>
      </p:sp>
      <p:pic>
        <p:nvPicPr>
          <p:cNvPr id="6" name="s59">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screen"/>
          <a:stretch>
            <a:fillRect/>
          </a:stretch>
        </p:blipFill>
        <p:spPr>
          <a:xfrm>
            <a:off x="4038600" y="57912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Hand Washing</a:t>
            </a:r>
            <a:endParaRPr lang="en-US" b="0" dirty="0"/>
          </a:p>
        </p:txBody>
      </p:sp>
      <p:sp>
        <p:nvSpPr>
          <p:cNvPr id="6" name="Text Placeholder 5"/>
          <p:cNvSpPr>
            <a:spLocks noGrp="1"/>
          </p:cNvSpPr>
          <p:nvPr>
            <p:ph type="body" idx="1"/>
          </p:nvPr>
        </p:nvSpPr>
        <p:spPr>
          <a:xfrm>
            <a:off x="1141412" y="1219200"/>
            <a:ext cx="4040188" cy="639762"/>
          </a:xfrm>
        </p:spPr>
        <p:txBody>
          <a:bodyPr/>
          <a:lstStyle/>
          <a:p>
            <a:r>
              <a:rPr lang="en-US" u="sng" dirty="0" smtClean="0"/>
              <a:t>Six Steps</a:t>
            </a:r>
            <a:endParaRPr lang="en-US" u="sng" dirty="0"/>
          </a:p>
        </p:txBody>
      </p:sp>
      <p:sp>
        <p:nvSpPr>
          <p:cNvPr id="3" name="Content Placeholder 2"/>
          <p:cNvSpPr>
            <a:spLocks noGrp="1"/>
          </p:cNvSpPr>
          <p:nvPr>
            <p:ph sz="half" idx="2"/>
          </p:nvPr>
        </p:nvSpPr>
        <p:spPr>
          <a:xfrm>
            <a:off x="533400" y="1858962"/>
            <a:ext cx="4648200" cy="3951288"/>
          </a:xfrm>
        </p:spPr>
        <p:txBody>
          <a:bodyPr/>
          <a:lstStyle/>
          <a:p>
            <a:r>
              <a:rPr lang="en-US" dirty="0" smtClean="0"/>
              <a:t>Wet Hands</a:t>
            </a:r>
          </a:p>
          <a:p>
            <a:r>
              <a:rPr lang="en-US" dirty="0" smtClean="0"/>
              <a:t>Soap</a:t>
            </a:r>
          </a:p>
          <a:p>
            <a:r>
              <a:rPr lang="en-US" dirty="0" smtClean="0"/>
              <a:t>Wash for 20 seconds</a:t>
            </a:r>
          </a:p>
          <a:p>
            <a:r>
              <a:rPr lang="en-US" dirty="0" smtClean="0"/>
              <a:t>Rinse</a:t>
            </a:r>
          </a:p>
          <a:p>
            <a:r>
              <a:rPr lang="en-US" dirty="0" smtClean="0"/>
              <a:t>Dry</a:t>
            </a:r>
          </a:p>
          <a:p>
            <a:r>
              <a:rPr lang="en-US" dirty="0" smtClean="0"/>
              <a:t>Turn off water with paper towel</a:t>
            </a:r>
            <a:endParaRPr lang="en-US" dirty="0"/>
          </a:p>
        </p:txBody>
      </p:sp>
      <p:sp>
        <p:nvSpPr>
          <p:cNvPr id="7" name="Text Placeholder 6"/>
          <p:cNvSpPr>
            <a:spLocks noGrp="1"/>
          </p:cNvSpPr>
          <p:nvPr>
            <p:ph type="body" sz="quarter" idx="3"/>
          </p:nvPr>
        </p:nvSpPr>
        <p:spPr/>
        <p:txBody>
          <a:bodyPr/>
          <a:lstStyle/>
          <a:p>
            <a:pPr algn="ctr"/>
            <a:r>
              <a:rPr lang="en-US" dirty="0" err="1" smtClean="0"/>
              <a:t>GloGerm</a:t>
            </a:r>
            <a:r>
              <a:rPr lang="en-US" dirty="0" smtClean="0"/>
              <a:t>® Simulates</a:t>
            </a:r>
          </a:p>
          <a:p>
            <a:pPr algn="ctr"/>
            <a:r>
              <a:rPr lang="en-US" dirty="0" smtClean="0"/>
              <a:t> “Germs” </a:t>
            </a:r>
            <a:endParaRPr lang="en-US" dirty="0"/>
          </a:p>
        </p:txBody>
      </p:sp>
      <p:pic>
        <p:nvPicPr>
          <p:cNvPr id="1026" name="Picture 2"/>
          <p:cNvPicPr>
            <a:picLocks noGrp="1" noChangeAspect="1" noChangeArrowheads="1"/>
          </p:cNvPicPr>
          <p:nvPr>
            <p:ph sz="quarter" idx="4"/>
          </p:nvPr>
        </p:nvPicPr>
        <p:blipFill>
          <a:blip r:embed="rId4" cstate="screen"/>
          <a:stretch>
            <a:fillRect/>
          </a:stretch>
        </p:blipFill>
        <p:spPr bwMode="auto">
          <a:xfrm>
            <a:off x="7010400" y="2286000"/>
            <a:ext cx="1676400" cy="3352800"/>
          </a:xfrm>
          <a:prstGeom prst="rect">
            <a:avLst/>
          </a:prstGeom>
          <a:noFill/>
          <a:ln w="9525">
            <a:noFill/>
            <a:miter lim="800000"/>
            <a:headEnd/>
            <a:tailEnd/>
          </a:ln>
        </p:spPr>
      </p:pic>
      <p:pic>
        <p:nvPicPr>
          <p:cNvPr id="8" name="Picture 2"/>
          <p:cNvPicPr>
            <a:picLocks noChangeAspect="1" noChangeArrowheads="1"/>
          </p:cNvPicPr>
          <p:nvPr/>
        </p:nvPicPr>
        <p:blipFill>
          <a:blip r:embed="rId5" cstate="screen"/>
          <a:srcRect/>
          <a:stretch>
            <a:fillRect/>
          </a:stretch>
        </p:blipFill>
        <p:spPr bwMode="auto">
          <a:xfrm>
            <a:off x="4808783" y="2895600"/>
            <a:ext cx="2201617" cy="2286000"/>
          </a:xfrm>
          <a:prstGeom prst="rect">
            <a:avLst/>
          </a:prstGeom>
          <a:noFill/>
          <a:ln w="9525">
            <a:noFill/>
            <a:miter lim="800000"/>
            <a:headEnd/>
            <a:tailEnd/>
          </a:ln>
        </p:spPr>
      </p:pic>
      <p:pic>
        <p:nvPicPr>
          <p:cNvPr id="10" name="S6">
            <a:hlinkClick r:id="" action="ppaction://media"/>
          </p:cNvPr>
          <p:cNvPicPr>
            <a:picLocks noChangeAspect="1"/>
          </p:cNvPicPr>
          <p:nvPr>
            <a:audioFile r:link="rId1"/>
            <p:extLst>
              <p:ext uri="{DAA4B4D4-6D71-4841-9C94-3DE7FCFB9230}">
                <p14:media xmlns:p14="http://schemas.microsoft.com/office/powerpoint/2010/main" xmlns="" r:embed="rId6"/>
              </p:ext>
            </p:extLst>
          </p:nvPr>
        </p:nvPicPr>
        <p:blipFill>
          <a:blip r:embed="rId7" cstate="screen"/>
          <a:stretch>
            <a:fillRect/>
          </a:stretch>
        </p:blipFill>
        <p:spPr>
          <a:xfrm>
            <a:off x="3886200" y="37338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6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Together We Can Meet the “Parlor Worker Goals”</a:t>
            </a:r>
            <a:endParaRPr lang="en-US" b="0" dirty="0"/>
          </a:p>
        </p:txBody>
      </p:sp>
      <p:sp>
        <p:nvSpPr>
          <p:cNvPr id="3" name="Content Placeholder 2"/>
          <p:cNvSpPr>
            <a:spLocks noGrp="1"/>
          </p:cNvSpPr>
          <p:nvPr>
            <p:ph idx="1"/>
          </p:nvPr>
        </p:nvSpPr>
        <p:spPr>
          <a:xfrm>
            <a:off x="685800" y="1828800"/>
            <a:ext cx="7772400" cy="4114800"/>
          </a:xfrm>
        </p:spPr>
        <p:txBody>
          <a:bodyPr/>
          <a:lstStyle/>
          <a:p>
            <a:r>
              <a:rPr lang="en-US" sz="2800" dirty="0" smtClean="0"/>
              <a:t>Harvest the highest quality product possible</a:t>
            </a:r>
          </a:p>
          <a:p>
            <a:r>
              <a:rPr lang="en-US" sz="2800" dirty="0" smtClean="0"/>
              <a:t>Take good care of the cows and identify when they are sick</a:t>
            </a:r>
          </a:p>
          <a:p>
            <a:r>
              <a:rPr lang="en-US" sz="2800" dirty="0" smtClean="0"/>
              <a:t>Produce meat and milk that is free of antibiotics</a:t>
            </a:r>
          </a:p>
          <a:p>
            <a:r>
              <a:rPr lang="en-US" sz="2800" dirty="0" smtClean="0"/>
              <a:t>Ensure </a:t>
            </a:r>
            <a:r>
              <a:rPr lang="en-US" sz="2800" dirty="0" err="1" smtClean="0"/>
              <a:t>biosecurity</a:t>
            </a:r>
            <a:r>
              <a:rPr lang="en-US" sz="2800" dirty="0" smtClean="0"/>
              <a:t> on the farm to protect the herd, yourself, and your family</a:t>
            </a:r>
            <a:endParaRPr lang="en-US" sz="2800" dirty="0"/>
          </a:p>
        </p:txBody>
      </p:sp>
      <p:pic>
        <p:nvPicPr>
          <p:cNvPr id="7" name="s60">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screen"/>
          <a:stretch>
            <a:fillRect/>
          </a:stretch>
        </p:blipFill>
        <p:spPr>
          <a:xfrm>
            <a:off x="4343400" y="60198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9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Milk Refrig"/>
          <p:cNvPicPr>
            <a:picLocks noChangeAspect="1" noChangeArrowheads="1"/>
          </p:cNvPicPr>
          <p:nvPr/>
        </p:nvPicPr>
        <p:blipFill>
          <a:blip r:embed="rId4" cstate="screen"/>
          <a:srcRect/>
          <a:stretch>
            <a:fillRect/>
          </a:stretch>
        </p:blipFill>
        <p:spPr bwMode="auto">
          <a:xfrm>
            <a:off x="0" y="3079750"/>
            <a:ext cx="4648200" cy="2711450"/>
          </a:xfrm>
          <a:prstGeom prst="rect">
            <a:avLst/>
          </a:prstGeom>
          <a:solidFill>
            <a:srgbClr val="000000"/>
          </a:solidFill>
          <a:ln w="25400">
            <a:solidFill>
              <a:srgbClr val="000000"/>
            </a:solidFill>
            <a:miter lim="800000"/>
            <a:headEnd/>
            <a:tailEnd/>
          </a:ln>
        </p:spPr>
      </p:pic>
      <p:pic>
        <p:nvPicPr>
          <p:cNvPr id="18435" name="Picture 3"/>
          <p:cNvPicPr>
            <a:picLocks noChangeAspect="1" noChangeArrowheads="1"/>
          </p:cNvPicPr>
          <p:nvPr/>
        </p:nvPicPr>
        <p:blipFill>
          <a:blip r:embed="rId5" cstate="screen"/>
          <a:srcRect/>
          <a:stretch>
            <a:fillRect/>
          </a:stretch>
        </p:blipFill>
        <p:spPr bwMode="auto">
          <a:xfrm>
            <a:off x="4648200" y="3124200"/>
            <a:ext cx="4495800" cy="2667000"/>
          </a:xfrm>
          <a:prstGeom prst="rect">
            <a:avLst/>
          </a:prstGeom>
          <a:noFill/>
          <a:ln w="25400">
            <a:solidFill>
              <a:srgbClr val="000000"/>
            </a:solidFill>
            <a:miter lim="800000"/>
            <a:headEnd/>
            <a:tailEnd/>
          </a:ln>
        </p:spPr>
      </p:pic>
      <p:pic>
        <p:nvPicPr>
          <p:cNvPr id="18436" name="Picture 4" descr="quesito"/>
          <p:cNvPicPr>
            <a:picLocks noChangeAspect="1" noChangeArrowheads="1"/>
          </p:cNvPicPr>
          <p:nvPr/>
        </p:nvPicPr>
        <p:blipFill>
          <a:blip r:embed="rId6" cstate="screen"/>
          <a:srcRect/>
          <a:stretch>
            <a:fillRect/>
          </a:stretch>
        </p:blipFill>
        <p:spPr bwMode="auto">
          <a:xfrm>
            <a:off x="4502221" y="0"/>
            <a:ext cx="4641779" cy="3112548"/>
          </a:xfrm>
          <a:prstGeom prst="rect">
            <a:avLst/>
          </a:prstGeom>
          <a:noFill/>
          <a:ln w="25400">
            <a:solidFill>
              <a:srgbClr val="000000"/>
            </a:solidFill>
            <a:miter lim="800000"/>
            <a:headEnd/>
            <a:tailEnd/>
          </a:ln>
        </p:spPr>
      </p:pic>
      <p:pic>
        <p:nvPicPr>
          <p:cNvPr id="18437" name="Picture 5"/>
          <p:cNvPicPr>
            <a:picLocks noChangeAspect="1" noChangeArrowheads="1"/>
          </p:cNvPicPr>
          <p:nvPr/>
        </p:nvPicPr>
        <p:blipFill>
          <a:blip r:embed="rId7" cstate="screen"/>
          <a:srcRect/>
          <a:stretch>
            <a:fillRect/>
          </a:stretch>
        </p:blipFill>
        <p:spPr bwMode="auto">
          <a:xfrm>
            <a:off x="21516" y="0"/>
            <a:ext cx="4572000" cy="3179763"/>
          </a:xfrm>
          <a:prstGeom prst="rect">
            <a:avLst/>
          </a:prstGeom>
          <a:solidFill>
            <a:srgbClr val="000000"/>
          </a:solidFill>
          <a:ln w="25400">
            <a:solidFill>
              <a:srgbClr val="000000"/>
            </a:solidFill>
            <a:miter lim="800000"/>
            <a:headEnd/>
            <a:tailEnd/>
          </a:ln>
        </p:spPr>
      </p:pic>
      <p:sp>
        <p:nvSpPr>
          <p:cNvPr id="18438" name="AutoShape 6"/>
          <p:cNvSpPr>
            <a:spLocks noChangeArrowheads="1"/>
          </p:cNvSpPr>
          <p:nvPr/>
        </p:nvSpPr>
        <p:spPr bwMode="auto">
          <a:xfrm rot="-2778853">
            <a:off x="3817938" y="2362200"/>
            <a:ext cx="1600200" cy="1447800"/>
          </a:xfrm>
          <a:custGeom>
            <a:avLst/>
            <a:gdLst>
              <a:gd name="T0" fmla="*/ 118548144 w 21600"/>
              <a:gd name="T1" fmla="*/ 54586615 h 21600"/>
              <a:gd name="T2" fmla="*/ 59274072 w 21600"/>
              <a:gd name="T3" fmla="*/ 109173163 h 21600"/>
              <a:gd name="T4" fmla="*/ 0 w 21600"/>
              <a:gd name="T5" fmla="*/ 54586615 h 21600"/>
              <a:gd name="T6" fmla="*/ 59274072 w 21600"/>
              <a:gd name="T7" fmla="*/ 0 h 21600"/>
              <a:gd name="T8" fmla="*/ 0 60000 65536"/>
              <a:gd name="T9" fmla="*/ 5898240 60000 65536"/>
              <a:gd name="T10" fmla="*/ 11796480 60000 65536"/>
              <a:gd name="T11" fmla="*/ 17694720 60000 65536"/>
              <a:gd name="T12" fmla="*/ 5400 w 21600"/>
              <a:gd name="T13" fmla="*/ 5400 h 21600"/>
              <a:gd name="T14" fmla="*/ 16200 w 21600"/>
              <a:gd name="T15" fmla="*/ 16200 h 21600"/>
            </a:gdLst>
            <a:ahLst/>
            <a:cxnLst>
              <a:cxn ang="T8">
                <a:pos x="T0" y="T1"/>
              </a:cxn>
              <a:cxn ang="T9">
                <a:pos x="T2" y="T3"/>
              </a:cxn>
              <a:cxn ang="T10">
                <a:pos x="T4" y="T5"/>
              </a:cxn>
              <a:cxn ang="T11">
                <a:pos x="T6" y="T7"/>
              </a:cxn>
            </a:cxnLst>
            <a:rect l="T12" t="T13" r="T14" b="T15"/>
            <a:pathLst>
              <a:path w="21600" h="21600">
                <a:moveTo>
                  <a:pt x="5400" y="5400"/>
                </a:moveTo>
                <a:lnTo>
                  <a:pt x="9450" y="5400"/>
                </a:lnTo>
                <a:lnTo>
                  <a:pt x="9450" y="2700"/>
                </a:lnTo>
                <a:lnTo>
                  <a:pt x="8100" y="2700"/>
                </a:lnTo>
                <a:lnTo>
                  <a:pt x="10800" y="0"/>
                </a:lnTo>
                <a:lnTo>
                  <a:pt x="13500" y="2700"/>
                </a:lnTo>
                <a:lnTo>
                  <a:pt x="12150" y="2700"/>
                </a:lnTo>
                <a:lnTo>
                  <a:pt x="12150" y="5400"/>
                </a:lnTo>
                <a:lnTo>
                  <a:pt x="16200" y="5400"/>
                </a:lnTo>
                <a:lnTo>
                  <a:pt x="16200" y="9450"/>
                </a:lnTo>
                <a:lnTo>
                  <a:pt x="18900" y="9450"/>
                </a:lnTo>
                <a:lnTo>
                  <a:pt x="18900" y="8100"/>
                </a:lnTo>
                <a:lnTo>
                  <a:pt x="21600" y="10800"/>
                </a:lnTo>
                <a:lnTo>
                  <a:pt x="18900" y="13500"/>
                </a:lnTo>
                <a:lnTo>
                  <a:pt x="18900" y="12150"/>
                </a:lnTo>
                <a:lnTo>
                  <a:pt x="16200" y="12150"/>
                </a:lnTo>
                <a:lnTo>
                  <a:pt x="16200" y="16200"/>
                </a:lnTo>
                <a:lnTo>
                  <a:pt x="12150" y="16200"/>
                </a:lnTo>
                <a:lnTo>
                  <a:pt x="12150" y="18900"/>
                </a:lnTo>
                <a:lnTo>
                  <a:pt x="13500" y="18900"/>
                </a:lnTo>
                <a:lnTo>
                  <a:pt x="10800" y="21600"/>
                </a:lnTo>
                <a:lnTo>
                  <a:pt x="8100" y="18900"/>
                </a:lnTo>
                <a:lnTo>
                  <a:pt x="9450" y="18900"/>
                </a:lnTo>
                <a:lnTo>
                  <a:pt x="9450" y="16200"/>
                </a:lnTo>
                <a:lnTo>
                  <a:pt x="5400" y="16200"/>
                </a:lnTo>
                <a:lnTo>
                  <a:pt x="5400" y="12150"/>
                </a:lnTo>
                <a:lnTo>
                  <a:pt x="2700" y="12150"/>
                </a:lnTo>
                <a:lnTo>
                  <a:pt x="2700" y="13500"/>
                </a:lnTo>
                <a:lnTo>
                  <a:pt x="0" y="10800"/>
                </a:lnTo>
                <a:lnTo>
                  <a:pt x="2700" y="8100"/>
                </a:lnTo>
                <a:lnTo>
                  <a:pt x="2700" y="9450"/>
                </a:lnTo>
                <a:lnTo>
                  <a:pt x="5400" y="9450"/>
                </a:lnTo>
                <a:close/>
              </a:path>
            </a:pathLst>
          </a:custGeom>
          <a:solidFill>
            <a:srgbClr val="CCFFCC">
              <a:alpha val="70979"/>
            </a:srgbClr>
          </a:solidFill>
          <a:ln w="25400">
            <a:solidFill>
              <a:srgbClr val="000000"/>
            </a:solidFill>
            <a:miter lim="800000"/>
            <a:headEnd/>
            <a:tailEnd/>
          </a:ln>
        </p:spPr>
        <p:txBody>
          <a:bodyPr wrap="none" anchor="ctr"/>
          <a:lstStyle/>
          <a:p>
            <a:endParaRPr lang="en-US"/>
          </a:p>
        </p:txBody>
      </p:sp>
      <p:sp>
        <p:nvSpPr>
          <p:cNvPr id="18439" name="TextBox 6"/>
          <p:cNvSpPr txBox="1">
            <a:spLocks noChangeArrowheads="1"/>
          </p:cNvSpPr>
          <p:nvPr/>
        </p:nvSpPr>
        <p:spPr bwMode="auto">
          <a:xfrm>
            <a:off x="2819400" y="3733800"/>
            <a:ext cx="3581400" cy="646331"/>
          </a:xfrm>
          <a:prstGeom prst="rect">
            <a:avLst/>
          </a:prstGeom>
          <a:noFill/>
          <a:ln w="9525">
            <a:noFill/>
            <a:miter lim="800000"/>
            <a:headEnd/>
            <a:tailEnd/>
          </a:ln>
        </p:spPr>
        <p:txBody>
          <a:bodyPr wrap="square">
            <a:spAutoFit/>
          </a:bodyPr>
          <a:lstStyle/>
          <a:p>
            <a:r>
              <a:rPr lang="en-US" sz="1800" b="1" dirty="0">
                <a:solidFill>
                  <a:schemeClr val="accent6">
                    <a:lumMod val="90000"/>
                    <a:lumOff val="10000"/>
                  </a:schemeClr>
                </a:solidFill>
              </a:rPr>
              <a:t>For more technical articles visit:  </a:t>
            </a:r>
          </a:p>
          <a:p>
            <a:r>
              <a:rPr lang="en-US" sz="1800" b="1" dirty="0">
                <a:solidFill>
                  <a:schemeClr val="accent6">
                    <a:lumMod val="90000"/>
                    <a:lumOff val="10000"/>
                  </a:schemeClr>
                </a:solidFill>
              </a:rPr>
              <a:t>   </a:t>
            </a:r>
            <a:r>
              <a:rPr lang="en-US" sz="1800" b="1" dirty="0" smtClean="0">
                <a:solidFill>
                  <a:schemeClr val="accent6">
                    <a:lumMod val="90000"/>
                    <a:lumOff val="10000"/>
                  </a:schemeClr>
                </a:solidFill>
              </a:rPr>
              <a:t>http://texasdairymatters.org</a:t>
            </a:r>
            <a:endParaRPr lang="en-US" sz="1800" b="1" dirty="0">
              <a:solidFill>
                <a:schemeClr val="accent6">
                  <a:lumMod val="90000"/>
                  <a:lumOff val="10000"/>
                </a:schemeClr>
              </a:solidFill>
            </a:endParaRPr>
          </a:p>
        </p:txBody>
      </p:sp>
      <p:sp>
        <p:nvSpPr>
          <p:cNvPr id="18440" name="TextBox 7"/>
          <p:cNvSpPr txBox="1">
            <a:spLocks noChangeArrowheads="1"/>
          </p:cNvSpPr>
          <p:nvPr/>
        </p:nvSpPr>
        <p:spPr bwMode="auto">
          <a:xfrm>
            <a:off x="76200" y="457200"/>
            <a:ext cx="1936750" cy="461963"/>
          </a:xfrm>
          <a:prstGeom prst="rect">
            <a:avLst/>
          </a:prstGeom>
          <a:noFill/>
          <a:ln w="9525">
            <a:noFill/>
            <a:miter lim="800000"/>
            <a:headEnd/>
            <a:tailEnd/>
          </a:ln>
        </p:spPr>
        <p:txBody>
          <a:bodyPr wrap="none">
            <a:spAutoFit/>
          </a:bodyPr>
          <a:lstStyle/>
          <a:p>
            <a:r>
              <a:rPr lang="en-US">
                <a:solidFill>
                  <a:schemeClr val="bg1"/>
                </a:solidFill>
              </a:rPr>
              <a:t>Healthy Cows</a:t>
            </a:r>
          </a:p>
        </p:txBody>
      </p:sp>
      <p:sp>
        <p:nvSpPr>
          <p:cNvPr id="18441" name="TextBox 8"/>
          <p:cNvSpPr txBox="1">
            <a:spLocks noChangeArrowheads="1"/>
          </p:cNvSpPr>
          <p:nvPr/>
        </p:nvSpPr>
        <p:spPr bwMode="auto">
          <a:xfrm rot="-2443095">
            <a:off x="3824288" y="2767013"/>
            <a:ext cx="1719262" cy="461962"/>
          </a:xfrm>
          <a:prstGeom prst="rect">
            <a:avLst/>
          </a:prstGeom>
          <a:noFill/>
          <a:ln w="9525">
            <a:noFill/>
            <a:miter lim="800000"/>
            <a:headEnd/>
            <a:tailEnd/>
          </a:ln>
        </p:spPr>
        <p:txBody>
          <a:bodyPr>
            <a:spAutoFit/>
          </a:bodyPr>
          <a:lstStyle/>
          <a:p>
            <a:r>
              <a:rPr lang="en-US" b="1">
                <a:solidFill>
                  <a:schemeClr val="bg1"/>
                </a:solidFill>
              </a:rPr>
              <a:t>Safe Food</a:t>
            </a:r>
          </a:p>
        </p:txBody>
      </p:sp>
      <p:sp>
        <p:nvSpPr>
          <p:cNvPr id="18442" name="TextBox 9"/>
          <p:cNvSpPr txBox="1">
            <a:spLocks noChangeArrowheads="1"/>
          </p:cNvSpPr>
          <p:nvPr/>
        </p:nvSpPr>
        <p:spPr bwMode="auto">
          <a:xfrm>
            <a:off x="6184900" y="5257800"/>
            <a:ext cx="2806700" cy="461963"/>
          </a:xfrm>
          <a:prstGeom prst="rect">
            <a:avLst/>
          </a:prstGeom>
          <a:noFill/>
          <a:ln w="9525">
            <a:noFill/>
            <a:miter lim="800000"/>
            <a:headEnd/>
            <a:tailEnd/>
          </a:ln>
        </p:spPr>
        <p:txBody>
          <a:bodyPr wrap="none">
            <a:spAutoFit/>
          </a:bodyPr>
          <a:lstStyle/>
          <a:p>
            <a:r>
              <a:rPr lang="en-US">
                <a:solidFill>
                  <a:schemeClr val="bg1"/>
                </a:solidFill>
              </a:rPr>
              <a:t>Protected Consumers</a:t>
            </a:r>
          </a:p>
        </p:txBody>
      </p:sp>
      <p:pic>
        <p:nvPicPr>
          <p:cNvPr id="11" name="Picture 10" descr="NMlogo.jpg"/>
          <p:cNvPicPr>
            <a:picLocks noChangeAspect="1"/>
          </p:cNvPicPr>
          <p:nvPr/>
        </p:nvPicPr>
        <p:blipFill>
          <a:blip r:embed="rId8" cstate="screen"/>
          <a:stretch>
            <a:fillRect/>
          </a:stretch>
        </p:blipFill>
        <p:spPr>
          <a:xfrm>
            <a:off x="2590800" y="5878944"/>
            <a:ext cx="1466402" cy="839355"/>
          </a:xfrm>
          <a:prstGeom prst="rect">
            <a:avLst/>
          </a:prstGeom>
        </p:spPr>
      </p:pic>
      <p:pic>
        <p:nvPicPr>
          <p:cNvPr id="12" name="Picture 11" descr="Univ of IdahoExt-GoldSilver_poster1.TIF"/>
          <p:cNvPicPr>
            <a:picLocks noChangeAspect="1"/>
          </p:cNvPicPr>
          <p:nvPr/>
        </p:nvPicPr>
        <p:blipFill>
          <a:blip r:embed="rId9" cstate="screen"/>
          <a:stretch>
            <a:fillRect/>
          </a:stretch>
        </p:blipFill>
        <p:spPr>
          <a:xfrm>
            <a:off x="4311126" y="6163827"/>
            <a:ext cx="2133600" cy="520257"/>
          </a:xfrm>
          <a:prstGeom prst="rect">
            <a:avLst/>
          </a:prstGeom>
        </p:spPr>
      </p:pic>
      <p:pic>
        <p:nvPicPr>
          <p:cNvPr id="15" name="s61">
            <a:hlinkClick r:id="" action="ppaction://media"/>
          </p:cNvPr>
          <p:cNvPicPr>
            <a:picLocks noChangeAspect="1"/>
          </p:cNvPicPr>
          <p:nvPr>
            <a:audioFile r:link="rId1"/>
            <p:extLst>
              <p:ext uri="{DAA4B4D4-6D71-4841-9C94-3DE7FCFB9230}">
                <p14:media xmlns:p14="http://schemas.microsoft.com/office/powerpoint/2010/main" xmlns="" r:embed="rId10"/>
              </p:ext>
            </p:extLst>
          </p:nvPr>
        </p:nvPicPr>
        <p:blipFill>
          <a:blip r:embed="rId11" cstate="screen"/>
          <a:stretch>
            <a:fillRect/>
          </a:stretch>
        </p:blipFill>
        <p:spPr>
          <a:xfrm>
            <a:off x="4648200" y="5791200"/>
            <a:ext cx="304800" cy="304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1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381000" y="533400"/>
            <a:ext cx="8458200" cy="1905000"/>
          </a:xfrm>
        </p:spPr>
        <p:txBody>
          <a:bodyPr/>
          <a:lstStyle/>
          <a:p>
            <a:pPr eaLnBrk="1" hangingPunct="1"/>
            <a:r>
              <a:rPr lang="en-US" sz="2200" b="0" dirty="0" smtClean="0"/>
              <a:t>This project was a collaborative effort between:</a:t>
            </a:r>
            <a:br>
              <a:rPr lang="en-US" sz="2200" b="0" dirty="0" smtClean="0"/>
            </a:br>
            <a:r>
              <a:rPr lang="en-US" sz="2200" b="0" dirty="0" smtClean="0"/>
              <a:t> Texas </a:t>
            </a:r>
            <a:r>
              <a:rPr lang="en-US" sz="2200" b="0" dirty="0" err="1" smtClean="0"/>
              <a:t>AgriLife</a:t>
            </a:r>
            <a:r>
              <a:rPr lang="en-US" sz="2200" b="0" dirty="0" smtClean="0"/>
              <a:t> Extension Service</a:t>
            </a:r>
            <a:br>
              <a:rPr lang="en-US" sz="2200" b="0" dirty="0" smtClean="0"/>
            </a:br>
            <a:r>
              <a:rPr lang="en-US" sz="2200" b="0" dirty="0" smtClean="0"/>
              <a:t>New Mexico State University </a:t>
            </a:r>
            <a:br>
              <a:rPr lang="en-US" sz="2200" b="0" dirty="0" smtClean="0"/>
            </a:br>
            <a:r>
              <a:rPr lang="en-US" sz="2200" b="0" dirty="0" err="1" smtClean="0"/>
              <a:t>University</a:t>
            </a:r>
            <a:r>
              <a:rPr lang="en-US" sz="2200" b="0" dirty="0" smtClean="0"/>
              <a:t> of Idaho</a:t>
            </a:r>
            <a:br>
              <a:rPr lang="en-US" sz="2200" b="0" dirty="0" smtClean="0"/>
            </a:br>
            <a:r>
              <a:rPr lang="en-US" sz="2200" b="0" dirty="0" smtClean="0"/>
              <a:t/>
            </a:r>
            <a:br>
              <a:rPr lang="en-US" sz="2200" b="0" dirty="0" smtClean="0"/>
            </a:br>
            <a:r>
              <a:rPr lang="en-US" sz="2200" b="0" dirty="0" smtClean="0"/>
              <a:t>Funding provided by the National Center for Foreign Animal and </a:t>
            </a:r>
            <a:r>
              <a:rPr lang="en-US" sz="2200" b="0" dirty="0" err="1" smtClean="0"/>
              <a:t>Zoonotic</a:t>
            </a:r>
            <a:r>
              <a:rPr lang="en-US" sz="2200" b="0" dirty="0" smtClean="0"/>
              <a:t> Disease Defense, a Department of Homeland Security Science and Technology Center of Excellence</a:t>
            </a:r>
          </a:p>
        </p:txBody>
      </p:sp>
      <p:sp>
        <p:nvSpPr>
          <p:cNvPr id="11267" name="Rectangle 3"/>
          <p:cNvSpPr>
            <a:spLocks noGrp="1" noChangeArrowheads="1"/>
          </p:cNvSpPr>
          <p:nvPr>
            <p:ph type="subTitle" idx="1"/>
          </p:nvPr>
        </p:nvSpPr>
        <p:spPr>
          <a:xfrm>
            <a:off x="304800" y="3124200"/>
            <a:ext cx="8686800" cy="1752600"/>
          </a:xfrm>
        </p:spPr>
        <p:txBody>
          <a:bodyPr/>
          <a:lstStyle/>
          <a:p>
            <a:pPr eaLnBrk="1" hangingPunct="1"/>
            <a:r>
              <a:rPr lang="en-US" sz="2200" dirty="0" smtClean="0"/>
              <a:t>Ellen Jordan, PhD; Ralph Bruno, DVM, MS; Juan Hernandez-Rivera,  PhD; and Kevin Lager, MS -</a:t>
            </a:r>
          </a:p>
          <a:p>
            <a:pPr eaLnBrk="1" hangingPunct="1"/>
            <a:r>
              <a:rPr lang="en-US" sz="2200" dirty="0" smtClean="0"/>
              <a:t>Texas </a:t>
            </a:r>
            <a:r>
              <a:rPr lang="en-US" sz="2200" dirty="0" err="1" smtClean="0"/>
              <a:t>AgriLife</a:t>
            </a:r>
            <a:r>
              <a:rPr lang="en-US" sz="2200" dirty="0" smtClean="0"/>
              <a:t> Extension Service</a:t>
            </a:r>
          </a:p>
          <a:p>
            <a:pPr eaLnBrk="1" hangingPunct="1"/>
            <a:r>
              <a:rPr lang="en-US" sz="2200" dirty="0" err="1" smtClean="0"/>
              <a:t>Mireille</a:t>
            </a:r>
            <a:r>
              <a:rPr lang="en-US" sz="2200" dirty="0" smtClean="0"/>
              <a:t> </a:t>
            </a:r>
            <a:r>
              <a:rPr lang="en-US" sz="2200" dirty="0" err="1" smtClean="0"/>
              <a:t>Chahine</a:t>
            </a:r>
            <a:r>
              <a:rPr lang="en-US" sz="2200" dirty="0" smtClean="0"/>
              <a:t>, PhD – University of Idaho</a:t>
            </a:r>
          </a:p>
          <a:p>
            <a:pPr eaLnBrk="1" hangingPunct="1"/>
            <a:r>
              <a:rPr lang="en-US" sz="2200" dirty="0" smtClean="0"/>
              <a:t>Robert </a:t>
            </a:r>
            <a:r>
              <a:rPr lang="en-US" sz="2200" dirty="0" err="1" smtClean="0"/>
              <a:t>Hagevoort</a:t>
            </a:r>
            <a:r>
              <a:rPr lang="en-US" sz="2200" dirty="0" smtClean="0"/>
              <a:t>, PhD – New Mexico State University</a:t>
            </a:r>
          </a:p>
          <a:p>
            <a:pPr eaLnBrk="1" hangingPunct="1"/>
            <a:endParaRPr lang="en-US" sz="1200" dirty="0" smtClean="0"/>
          </a:p>
          <a:p>
            <a:pPr eaLnBrk="1" hangingPunct="1"/>
            <a:r>
              <a:rPr lang="en-US" sz="1200" dirty="0" smtClean="0"/>
              <a:t>The  entities involved in the development of this material do not support one product over another and any mention herein is meant as an example, not an endorsement.</a:t>
            </a:r>
          </a:p>
          <a:p>
            <a:pPr eaLnBrk="1" hangingPunct="1"/>
            <a:endParaRPr lang="en-US" sz="1200" dirty="0" smtClean="0"/>
          </a:p>
        </p:txBody>
      </p:sp>
      <p:pic>
        <p:nvPicPr>
          <p:cNvPr id="11268" name="Picture 5" descr="FAZD-Center-logo-Nov-2008.jpg"/>
          <p:cNvPicPr>
            <a:picLocks noChangeAspect="1"/>
          </p:cNvPicPr>
          <p:nvPr/>
        </p:nvPicPr>
        <p:blipFill>
          <a:blip r:embed="rId3" cstate="screen"/>
          <a:srcRect/>
          <a:stretch>
            <a:fillRect/>
          </a:stretch>
        </p:blipFill>
        <p:spPr bwMode="auto">
          <a:xfrm>
            <a:off x="304800" y="5867400"/>
            <a:ext cx="2097088" cy="873125"/>
          </a:xfrm>
          <a:prstGeom prst="rect">
            <a:avLst/>
          </a:prstGeom>
          <a:noFill/>
          <a:ln w="9525">
            <a:noFill/>
            <a:miter lim="800000"/>
            <a:headEnd/>
            <a:tailEnd/>
          </a:ln>
        </p:spPr>
      </p:pic>
      <p:pic>
        <p:nvPicPr>
          <p:cNvPr id="5" name="Picture 4" descr="NMlogo.jpg"/>
          <p:cNvPicPr>
            <a:picLocks noChangeAspect="1"/>
          </p:cNvPicPr>
          <p:nvPr/>
        </p:nvPicPr>
        <p:blipFill>
          <a:blip r:embed="rId4" cstate="screen"/>
          <a:stretch>
            <a:fillRect/>
          </a:stretch>
        </p:blipFill>
        <p:spPr>
          <a:xfrm>
            <a:off x="2590800" y="5878944"/>
            <a:ext cx="1466402" cy="839355"/>
          </a:xfrm>
          <a:prstGeom prst="rect">
            <a:avLst/>
          </a:prstGeom>
        </p:spPr>
      </p:pic>
      <p:pic>
        <p:nvPicPr>
          <p:cNvPr id="6" name="Picture 5" descr="Univ of IdahoExt-GoldSilver_poster1.TIF"/>
          <p:cNvPicPr>
            <a:picLocks noChangeAspect="1"/>
          </p:cNvPicPr>
          <p:nvPr/>
        </p:nvPicPr>
        <p:blipFill>
          <a:blip r:embed="rId5" cstate="screen"/>
          <a:stretch>
            <a:fillRect/>
          </a:stretch>
        </p:blipFill>
        <p:spPr>
          <a:xfrm>
            <a:off x="4256442" y="6185343"/>
            <a:ext cx="2133600" cy="520257"/>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Bare Hands or Gloves</a:t>
            </a:r>
            <a:endParaRPr lang="en-US" b="0" dirty="0"/>
          </a:p>
        </p:txBody>
      </p:sp>
      <p:sp>
        <p:nvSpPr>
          <p:cNvPr id="3" name="Text Placeholder 2"/>
          <p:cNvSpPr>
            <a:spLocks noGrp="1"/>
          </p:cNvSpPr>
          <p:nvPr>
            <p:ph type="body" idx="1"/>
          </p:nvPr>
        </p:nvSpPr>
        <p:spPr/>
        <p:txBody>
          <a:bodyPr/>
          <a:lstStyle/>
          <a:p>
            <a:r>
              <a:rPr lang="en-US" dirty="0" smtClean="0"/>
              <a:t>Many cracks and crevices for bacteria to hide</a:t>
            </a:r>
            <a:endParaRPr lang="en-US" dirty="0"/>
          </a:p>
        </p:txBody>
      </p:sp>
      <p:pic>
        <p:nvPicPr>
          <p:cNvPr id="7" name="Content Placeholder 6" descr="IMG_0197.JPG"/>
          <p:cNvPicPr>
            <a:picLocks noGrp="1" noChangeAspect="1"/>
          </p:cNvPicPr>
          <p:nvPr>
            <p:ph sz="half" idx="2"/>
          </p:nvPr>
        </p:nvPicPr>
        <p:blipFill>
          <a:blip r:embed="rId5" cstate="screen"/>
          <a:stretch>
            <a:fillRect/>
          </a:stretch>
        </p:blipFill>
        <p:spPr>
          <a:xfrm>
            <a:off x="457200" y="2635448"/>
            <a:ext cx="4040188" cy="3030141"/>
          </a:xfrm>
        </p:spPr>
      </p:pic>
      <p:sp>
        <p:nvSpPr>
          <p:cNvPr id="5" name="Text Placeholder 4"/>
          <p:cNvSpPr>
            <a:spLocks noGrp="1"/>
          </p:cNvSpPr>
          <p:nvPr>
            <p:ph type="body" sz="quarter" idx="3"/>
          </p:nvPr>
        </p:nvSpPr>
        <p:spPr>
          <a:xfrm>
            <a:off x="4645025" y="1874838"/>
            <a:ext cx="4041775" cy="639762"/>
          </a:xfrm>
        </p:spPr>
        <p:txBody>
          <a:bodyPr/>
          <a:lstStyle/>
          <a:p>
            <a:r>
              <a:rPr lang="en-US" dirty="0" smtClean="0"/>
              <a:t>Much smoother surface on gloved hand, easier to clean</a:t>
            </a:r>
            <a:endParaRPr lang="en-US" dirty="0"/>
          </a:p>
        </p:txBody>
      </p:sp>
      <p:pic>
        <p:nvPicPr>
          <p:cNvPr id="8" name="Content Placeholder 7" descr="IMG_0209.JPG"/>
          <p:cNvPicPr>
            <a:picLocks noGrp="1" noChangeAspect="1"/>
          </p:cNvPicPr>
          <p:nvPr>
            <p:ph sz="quarter" idx="4"/>
          </p:nvPr>
        </p:nvPicPr>
        <p:blipFill>
          <a:blip r:embed="rId6" cstate="screen">
            <a:lum bright="20000" contrast="13000"/>
          </a:blip>
          <a:srcRect/>
          <a:stretch>
            <a:fillRect/>
          </a:stretch>
        </p:blipFill>
        <p:spPr>
          <a:xfrm>
            <a:off x="5410200" y="2590800"/>
            <a:ext cx="2670175" cy="2999184"/>
          </a:xfrm>
        </p:spPr>
      </p:pic>
      <p:pic>
        <p:nvPicPr>
          <p:cNvPr id="9" name="S8">
            <a:hlinkClick r:id="" action="ppaction://media"/>
          </p:cNvPr>
          <p:cNvPicPr>
            <a:picLocks noChangeAspect="1"/>
          </p:cNvPicPr>
          <p:nvPr>
            <a:audioFile r:link="rId1"/>
            <p:extLst>
              <p:ext uri="{DAA4B4D4-6D71-4841-9C94-3DE7FCFB9230}">
                <p14:media xmlns:p14="http://schemas.microsoft.com/office/powerpoint/2010/main" xmlns="" r:embed="rId7"/>
              </p:ext>
            </p:extLst>
          </p:nvPr>
        </p:nvPicPr>
        <p:blipFill>
          <a:blip r:embed="rId8" cstate="screen"/>
          <a:stretch>
            <a:fillRect/>
          </a:stretch>
        </p:blipFill>
        <p:spPr>
          <a:xfrm>
            <a:off x="4419600" y="3276600"/>
            <a:ext cx="304800" cy="304800"/>
          </a:xfrm>
          <a:prstGeom prst="rect">
            <a:avLst/>
          </a:prstGeom>
        </p:spPr>
      </p:pic>
      <p:pic>
        <p:nvPicPr>
          <p:cNvPr id="10" name="s7">
            <a:hlinkClick r:id="" action="ppaction://media"/>
          </p:cNvPr>
          <p:cNvPicPr>
            <a:picLocks noChangeAspect="1"/>
          </p:cNvPicPr>
          <p:nvPr>
            <a:audioFile r:link="rId2"/>
            <p:extLst>
              <p:ext uri="{DAA4B4D4-6D71-4841-9C94-3DE7FCFB9230}">
                <p14:media xmlns:p14="http://schemas.microsoft.com/office/powerpoint/2010/main" xmlns="" r:embed="rId9"/>
              </p:ext>
            </p:extLst>
          </p:nvPr>
        </p:nvPicPr>
        <p:blipFill>
          <a:blip r:embed="rId10"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2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audio>
              <p:cMediaNode showWhenStopped="0">
                <p:cTn id="8"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txBody>
          <a:bodyPr/>
          <a:lstStyle/>
          <a:p>
            <a:r>
              <a:rPr lang="en-US" b="0" dirty="0" smtClean="0"/>
              <a:t>Dirty Hands Spread Bacteria</a:t>
            </a:r>
            <a:endParaRPr lang="en-US" b="0" dirty="0"/>
          </a:p>
        </p:txBody>
      </p:sp>
      <p:sp>
        <p:nvSpPr>
          <p:cNvPr id="3" name="Content Placeholder 2"/>
          <p:cNvSpPr>
            <a:spLocks noGrp="1"/>
          </p:cNvSpPr>
          <p:nvPr>
            <p:ph sz="half" idx="1"/>
          </p:nvPr>
        </p:nvSpPr>
        <p:spPr>
          <a:xfrm>
            <a:off x="990600" y="2133600"/>
            <a:ext cx="3886200" cy="3048000"/>
          </a:xfrm>
        </p:spPr>
        <p:txBody>
          <a:bodyPr/>
          <a:lstStyle/>
          <a:p>
            <a:r>
              <a:rPr lang="en-US" dirty="0" smtClean="0"/>
              <a:t>Cow to </a:t>
            </a:r>
            <a:r>
              <a:rPr lang="en-US" dirty="0" err="1" smtClean="0"/>
              <a:t>Milker</a:t>
            </a:r>
            <a:r>
              <a:rPr lang="en-US" dirty="0" smtClean="0"/>
              <a:t> to Cow</a:t>
            </a:r>
          </a:p>
          <a:p>
            <a:r>
              <a:rPr lang="en-US" dirty="0" smtClean="0"/>
              <a:t>Equipment to </a:t>
            </a:r>
            <a:r>
              <a:rPr lang="en-US" dirty="0" err="1" smtClean="0"/>
              <a:t>Milker</a:t>
            </a:r>
            <a:r>
              <a:rPr lang="en-US" dirty="0" smtClean="0"/>
              <a:t> to Cow</a:t>
            </a:r>
          </a:p>
          <a:p>
            <a:r>
              <a:rPr lang="en-US" dirty="0" smtClean="0"/>
              <a:t>Environment to </a:t>
            </a:r>
            <a:r>
              <a:rPr lang="en-US" dirty="0" err="1" smtClean="0"/>
              <a:t>Milker</a:t>
            </a:r>
            <a:r>
              <a:rPr lang="en-US" dirty="0" smtClean="0"/>
              <a:t> to Cow</a:t>
            </a:r>
            <a:endParaRPr lang="en-US" dirty="0"/>
          </a:p>
        </p:txBody>
      </p:sp>
      <p:pic>
        <p:nvPicPr>
          <p:cNvPr id="5" name="Content Placeholder 4" descr="IMG_0201.JPG"/>
          <p:cNvPicPr>
            <a:picLocks noGrp="1" noChangeAspect="1"/>
          </p:cNvPicPr>
          <p:nvPr>
            <p:ph sz="half" idx="2"/>
          </p:nvPr>
        </p:nvPicPr>
        <p:blipFill>
          <a:blip r:embed="rId4" cstate="screen"/>
          <a:srcRect/>
          <a:stretch>
            <a:fillRect/>
          </a:stretch>
        </p:blipFill>
        <p:spPr>
          <a:xfrm>
            <a:off x="5334000" y="1859843"/>
            <a:ext cx="2895600" cy="3968045"/>
          </a:xfrm>
        </p:spPr>
      </p:pic>
      <p:pic>
        <p:nvPicPr>
          <p:cNvPr id="7" name="s8">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screen"/>
          <a:stretch>
            <a:fillRect/>
          </a:stretch>
        </p:blipFill>
        <p:spPr>
          <a:xfrm>
            <a:off x="5029200" y="56388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8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Rinsing Alone Isn’t Enough</a:t>
            </a:r>
            <a:endParaRPr lang="en-US" b="0" dirty="0"/>
          </a:p>
        </p:txBody>
      </p:sp>
      <p:sp>
        <p:nvSpPr>
          <p:cNvPr id="3" name="Text Placeholder 2"/>
          <p:cNvSpPr>
            <a:spLocks noGrp="1"/>
          </p:cNvSpPr>
          <p:nvPr>
            <p:ph type="body" idx="1"/>
          </p:nvPr>
        </p:nvSpPr>
        <p:spPr/>
        <p:txBody>
          <a:bodyPr/>
          <a:lstStyle/>
          <a:p>
            <a:r>
              <a:rPr lang="en-US" dirty="0" smtClean="0"/>
              <a:t>Bare Hands	</a:t>
            </a:r>
            <a:endParaRPr lang="en-US" dirty="0"/>
          </a:p>
        </p:txBody>
      </p:sp>
      <p:sp>
        <p:nvSpPr>
          <p:cNvPr id="5" name="Text Placeholder 4"/>
          <p:cNvSpPr>
            <a:spLocks noGrp="1"/>
          </p:cNvSpPr>
          <p:nvPr>
            <p:ph type="body" sz="quarter" idx="3"/>
          </p:nvPr>
        </p:nvSpPr>
        <p:spPr>
          <a:xfrm>
            <a:off x="5257800" y="1535113"/>
            <a:ext cx="3429000" cy="639762"/>
          </a:xfrm>
        </p:spPr>
        <p:txBody>
          <a:bodyPr/>
          <a:lstStyle/>
          <a:p>
            <a:r>
              <a:rPr lang="en-US" dirty="0" smtClean="0"/>
              <a:t>Gloved Hand</a:t>
            </a:r>
            <a:endParaRPr lang="en-US" dirty="0"/>
          </a:p>
        </p:txBody>
      </p:sp>
      <p:pic>
        <p:nvPicPr>
          <p:cNvPr id="10" name="Content Placeholder 9" descr="IMG_0203.JPG"/>
          <p:cNvPicPr>
            <a:picLocks noGrp="1" noChangeAspect="1"/>
          </p:cNvPicPr>
          <p:nvPr>
            <p:ph sz="quarter" idx="4"/>
          </p:nvPr>
        </p:nvPicPr>
        <p:blipFill>
          <a:blip r:embed="rId4" cstate="screen"/>
          <a:srcRect/>
          <a:stretch>
            <a:fillRect/>
          </a:stretch>
        </p:blipFill>
        <p:spPr>
          <a:xfrm>
            <a:off x="2362200" y="2971800"/>
            <a:ext cx="3355975" cy="2237184"/>
          </a:xfrm>
          <a:scene3d>
            <a:camera prst="orthographicFront">
              <a:rot lat="0" lon="0" rev="16200000"/>
            </a:camera>
            <a:lightRig rig="threePt" dir="t"/>
          </a:scene3d>
        </p:spPr>
      </p:pic>
      <p:pic>
        <p:nvPicPr>
          <p:cNvPr id="9" name="Content Placeholder 8" descr="IMG_0202.JPG"/>
          <p:cNvPicPr>
            <a:picLocks noGrp="1" noChangeAspect="1"/>
          </p:cNvPicPr>
          <p:nvPr>
            <p:ph sz="half" idx="2"/>
          </p:nvPr>
        </p:nvPicPr>
        <p:blipFill>
          <a:blip r:embed="rId5" cstate="screen"/>
          <a:srcRect/>
          <a:stretch>
            <a:fillRect/>
          </a:stretch>
        </p:blipFill>
        <p:spPr>
          <a:xfrm>
            <a:off x="1143000" y="3886200"/>
            <a:ext cx="1828800" cy="1951672"/>
          </a:xfrm>
        </p:spPr>
      </p:pic>
      <p:pic>
        <p:nvPicPr>
          <p:cNvPr id="11" name="Picture 10" descr="IMG_0208.JPG"/>
          <p:cNvPicPr>
            <a:picLocks noChangeAspect="1"/>
          </p:cNvPicPr>
          <p:nvPr/>
        </p:nvPicPr>
        <p:blipFill>
          <a:blip r:embed="rId6" cstate="screen"/>
          <a:stretch>
            <a:fillRect/>
          </a:stretch>
        </p:blipFill>
        <p:spPr>
          <a:xfrm>
            <a:off x="2438400" y="5334000"/>
            <a:ext cx="2032000" cy="1524000"/>
          </a:xfrm>
          <a:prstGeom prst="rect">
            <a:avLst/>
          </a:prstGeom>
        </p:spPr>
      </p:pic>
      <p:pic>
        <p:nvPicPr>
          <p:cNvPr id="12" name="Picture 11" descr="IMG_0212.JPG"/>
          <p:cNvPicPr>
            <a:picLocks noChangeAspect="1"/>
          </p:cNvPicPr>
          <p:nvPr/>
        </p:nvPicPr>
        <p:blipFill>
          <a:blip r:embed="rId7" cstate="screen"/>
          <a:srcRect/>
          <a:stretch>
            <a:fillRect/>
          </a:stretch>
        </p:blipFill>
        <p:spPr>
          <a:xfrm>
            <a:off x="5181600" y="2209800"/>
            <a:ext cx="2743200" cy="3505200"/>
          </a:xfrm>
          <a:prstGeom prst="rect">
            <a:avLst/>
          </a:prstGeom>
        </p:spPr>
      </p:pic>
      <p:pic>
        <p:nvPicPr>
          <p:cNvPr id="13" name="Picture 12" descr="IMG_0218.JPG"/>
          <p:cNvPicPr>
            <a:picLocks noChangeAspect="1"/>
          </p:cNvPicPr>
          <p:nvPr/>
        </p:nvPicPr>
        <p:blipFill>
          <a:blip r:embed="rId8" cstate="screen"/>
          <a:stretch>
            <a:fillRect/>
          </a:stretch>
        </p:blipFill>
        <p:spPr>
          <a:xfrm>
            <a:off x="4419600" y="5334000"/>
            <a:ext cx="2057400" cy="1543050"/>
          </a:xfrm>
          <a:prstGeom prst="rect">
            <a:avLst/>
          </a:prstGeom>
        </p:spPr>
      </p:pic>
      <p:pic>
        <p:nvPicPr>
          <p:cNvPr id="14" name="Picture 13" descr="IMG_0201.JPG"/>
          <p:cNvPicPr>
            <a:picLocks noChangeAspect="1"/>
          </p:cNvPicPr>
          <p:nvPr/>
        </p:nvPicPr>
        <p:blipFill>
          <a:blip r:embed="rId9" cstate="screen"/>
          <a:srcRect/>
          <a:stretch>
            <a:fillRect/>
          </a:stretch>
        </p:blipFill>
        <p:spPr>
          <a:xfrm>
            <a:off x="533400" y="2362200"/>
            <a:ext cx="1905000" cy="1676400"/>
          </a:xfrm>
          <a:prstGeom prst="rect">
            <a:avLst/>
          </a:prstGeom>
        </p:spPr>
      </p:pic>
      <p:pic>
        <p:nvPicPr>
          <p:cNvPr id="16" name="s9">
            <a:hlinkClick r:id="" action="ppaction://media"/>
          </p:cNvPr>
          <p:cNvPicPr>
            <a:picLocks noChangeAspect="1"/>
          </p:cNvPicPr>
          <p:nvPr>
            <a:audioFile r:link="rId1"/>
            <p:extLst>
              <p:ext uri="{DAA4B4D4-6D71-4841-9C94-3DE7FCFB9230}">
                <p14:media xmlns:p14="http://schemas.microsoft.com/office/powerpoint/2010/main" xmlns="" r:embed="rId10"/>
              </p:ext>
            </p:extLst>
          </p:nvPr>
        </p:nvPicPr>
        <p:blipFill>
          <a:blip r:embed="rId11" cstate="screen"/>
          <a:stretch>
            <a:fillRect/>
          </a:stretch>
        </p:blipFill>
        <p:spPr>
          <a:xfrm>
            <a:off x="4114800" y="1676400"/>
            <a:ext cx="304800" cy="3048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0-#ppt_w/2"/>
                                          </p:val>
                                        </p:tav>
                                        <p:tav tm="100000">
                                          <p:val>
                                            <p:strVal val="#ppt_x"/>
                                          </p:val>
                                        </p:tav>
                                      </p:tavLst>
                                    </p:anim>
                                    <p:anim calcmode="lin" valueType="num">
                                      <p:cBhvr additive="base">
                                        <p:cTn id="8" dur="5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500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3000" fill="hold"/>
                                        <p:tgtEl>
                                          <p:spTgt spid="3">
                                            <p:txEl>
                                              <p:pRg st="0" end="0"/>
                                            </p:txEl>
                                          </p:spTgt>
                                        </p:tgtEl>
                                        <p:attrNameLst>
                                          <p:attrName>ppt_y</p:attrName>
                                        </p:attrNameLst>
                                      </p:cBhvr>
                                      <p:tavLst>
                                        <p:tav tm="0">
                                          <p:val>
                                            <p:strVal val="0-#ppt_h/2"/>
                                          </p:val>
                                        </p:tav>
                                        <p:tav tm="100000">
                                          <p:val>
                                            <p:strVal val="#ppt_y"/>
                                          </p:val>
                                        </p:tav>
                                      </p:tavLst>
                                    </p:anim>
                                  </p:childTnLst>
                                </p:cTn>
                              </p:par>
                              <p:par>
                                <p:cTn id="13" presetID="3" presetClass="entr" presetSubtype="5" fill="hold" grpId="0" nodeType="withEffect">
                                  <p:stCondLst>
                                    <p:cond delay="600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linds(vertical)">
                                      <p:cBhvr>
                                        <p:cTn id="15" dur="2000"/>
                                        <p:tgtEl>
                                          <p:spTgt spid="5">
                                            <p:txEl>
                                              <p:pRg st="0" end="0"/>
                                            </p:txEl>
                                          </p:spTgt>
                                        </p:tgtEl>
                                      </p:cBhvr>
                                    </p:animEffect>
                                  </p:childTnLst>
                                </p:cTn>
                              </p:par>
                              <p:par>
                                <p:cTn id="16" presetID="2" presetClass="entr" presetSubtype="6" fill="hold" nodeType="withEffect">
                                  <p:stCondLst>
                                    <p:cond delay="900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1+#ppt_w/2"/>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par>
                                <p:cTn id="20" presetID="8" presetClass="emph" presetSubtype="0" fill="hold" nodeType="withEffect">
                                  <p:stCondLst>
                                    <p:cond delay="9000"/>
                                  </p:stCondLst>
                                  <p:childTnLst>
                                    <p:animRot by="21600000">
                                      <p:cBhvr>
                                        <p:cTn id="21" dur="2000" fill="hold"/>
                                        <p:tgtEl>
                                          <p:spTgt spid="10"/>
                                        </p:tgtEl>
                                        <p:attrNameLst>
                                          <p:attrName>r</p:attrName>
                                        </p:attrNameLst>
                                      </p:cBhvr>
                                    </p:animRot>
                                  </p:childTnLst>
                                </p:cTn>
                              </p:par>
                              <p:par>
                                <p:cTn id="22" presetID="5" presetClass="entr" presetSubtype="5" fill="hold" nodeType="withEffect">
                                  <p:stCondLst>
                                    <p:cond delay="9000"/>
                                  </p:stCondLst>
                                  <p:childTnLst>
                                    <p:set>
                                      <p:cBhvr>
                                        <p:cTn id="23" dur="1" fill="hold">
                                          <p:stCondLst>
                                            <p:cond delay="0"/>
                                          </p:stCondLst>
                                        </p:cTn>
                                        <p:tgtEl>
                                          <p:spTgt spid="9"/>
                                        </p:tgtEl>
                                        <p:attrNameLst>
                                          <p:attrName>style.visibility</p:attrName>
                                        </p:attrNameLst>
                                      </p:cBhvr>
                                      <p:to>
                                        <p:strVal val="visible"/>
                                      </p:to>
                                    </p:set>
                                    <p:animEffect transition="in" filter="checkerboard(down)">
                                      <p:cBhvr>
                                        <p:cTn id="24" dur="500"/>
                                        <p:tgtEl>
                                          <p:spTgt spid="9"/>
                                        </p:tgtEl>
                                      </p:cBhvr>
                                    </p:animEffect>
                                  </p:childTnLst>
                                </p:cTn>
                              </p:par>
                              <p:par>
                                <p:cTn id="25" presetID="5" presetClass="entr" presetSubtype="10" fill="hold" nodeType="withEffect">
                                  <p:stCondLst>
                                    <p:cond delay="1600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1000"/>
                                        <p:tgtEl>
                                          <p:spTgt spid="11"/>
                                        </p:tgtEl>
                                      </p:cBhvr>
                                    </p:animEffect>
                                  </p:childTnLst>
                                </p:cTn>
                              </p:par>
                              <p:par>
                                <p:cTn id="28" presetID="2" presetClass="entr" presetSubtype="6" fill="hold" nodeType="withEffect">
                                  <p:stCondLst>
                                    <p:cond delay="1900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2000" fill="hold"/>
                                        <p:tgtEl>
                                          <p:spTgt spid="13"/>
                                        </p:tgtEl>
                                        <p:attrNameLst>
                                          <p:attrName>ppt_x</p:attrName>
                                        </p:attrNameLst>
                                      </p:cBhvr>
                                      <p:tavLst>
                                        <p:tav tm="0">
                                          <p:val>
                                            <p:strVal val="1+#ppt_w/2"/>
                                          </p:val>
                                        </p:tav>
                                        <p:tav tm="100000">
                                          <p:val>
                                            <p:strVal val="#ppt_x"/>
                                          </p:val>
                                        </p:tav>
                                      </p:tavLst>
                                    </p:anim>
                                    <p:anim calcmode="lin" valueType="num">
                                      <p:cBhvr additive="base">
                                        <p:cTn id="31" dur="2000" fill="hold"/>
                                        <p:tgtEl>
                                          <p:spTgt spid="13"/>
                                        </p:tgtEl>
                                        <p:attrNameLst>
                                          <p:attrName>ppt_y</p:attrName>
                                        </p:attrNameLst>
                                      </p:cBhvr>
                                      <p:tavLst>
                                        <p:tav tm="0">
                                          <p:val>
                                            <p:strVal val="1+#ppt_h/2"/>
                                          </p:val>
                                        </p:tav>
                                        <p:tav tm="100000">
                                          <p:val>
                                            <p:strVal val="#ppt_y"/>
                                          </p:val>
                                        </p:tav>
                                      </p:tavLst>
                                    </p:anim>
                                  </p:childTnLst>
                                </p:cTn>
                              </p:par>
                            </p:childTnLst>
                          </p:cTn>
                        </p:par>
                        <p:par>
                          <p:cTn id="32" fill="hold">
                            <p:stCondLst>
                              <p:cond delay="21000"/>
                            </p:stCondLst>
                            <p:childTnLst>
                              <p:par>
                                <p:cTn id="33" presetID="1" presetClass="mediacall" presetSubtype="0" fill="hold" nodeType="afterEffect">
                                  <p:stCondLst>
                                    <p:cond delay="0"/>
                                  </p:stCondLst>
                                  <p:childTnLst>
                                    <p:cmd type="call" cmd="playFrom(0.0)">
                                      <p:cBhvr>
                                        <p:cTn id="34" dur="2709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5"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childTnLst>
        </p:cTn>
      </p:par>
    </p:tnLst>
    <p:bldLst>
      <p:bldP spid="2" grpId="0"/>
      <p:bldP spid="5" grpId="0" build="p"/>
    </p:bldLst>
  </p:timing>
</p:sld>
</file>

<file path=ppt/theme/theme1.xml><?xml version="1.0" encoding="utf-8"?>
<a:theme xmlns:a="http://schemas.openxmlformats.org/drawingml/2006/main" name="ejribbon">
  <a:themeElements>
    <a:clrScheme name="ejribbon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fontScheme name="ejribb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jribbon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ejribbon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ejribbon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ejribbon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ejribbon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ejribbon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C:\WINDOWS\Application Data\Microsoft\Templates\ejribbon.pot</Template>
  <TotalTime>4460</TotalTime>
  <Words>5275</Words>
  <Application>Microsoft Office PowerPoint</Application>
  <PresentationFormat>On-screen Show (4:3)</PresentationFormat>
  <Paragraphs>465</Paragraphs>
  <Slides>62</Slides>
  <Notes>62</Notes>
  <HiddenSlides>0</HiddenSlides>
  <MMClips>64</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ejribbon</vt:lpstr>
      <vt:lpstr>Defending the Milk Supply in the Parlor</vt:lpstr>
      <vt:lpstr>Parlor Worker Goals</vt:lpstr>
      <vt:lpstr>Goal 1: Harvest the Highest Quality Product</vt:lpstr>
      <vt:lpstr>Harvest High Quality Products – 5 Steps</vt:lpstr>
      <vt:lpstr>Start with Clean Hands and Wash Your Hands Frequently</vt:lpstr>
      <vt:lpstr>Hand Washing</vt:lpstr>
      <vt:lpstr>Bare Hands or Gloves</vt:lpstr>
      <vt:lpstr>Dirty Hands Spread Bacteria</vt:lpstr>
      <vt:lpstr>Rinsing Alone Isn’t Enough</vt:lpstr>
      <vt:lpstr>Gloved Hands Can Still Carry Bacteria, but Easier to Clean</vt:lpstr>
      <vt:lpstr>Step 2:  Maintain Milk Equipment</vt:lpstr>
      <vt:lpstr>Step 3: Dip Teats After Milking</vt:lpstr>
      <vt:lpstr>Step 4:  Treat Cows</vt:lpstr>
      <vt:lpstr>Step 5: Cull Chronic Mastitis Cows</vt:lpstr>
      <vt:lpstr>Goal 2: Take Excellent Care of the Cows and Identify when the Cows Are Sick</vt:lpstr>
      <vt:lpstr>Identifying “Sick” Cows in the Parlor</vt:lpstr>
      <vt:lpstr>Look Beyond Typical Symptoms</vt:lpstr>
      <vt:lpstr>Foot and Mouth Disease (FMD)</vt:lpstr>
      <vt:lpstr>Foot and Mouth Disease</vt:lpstr>
      <vt:lpstr>Foot and Mouth Disease</vt:lpstr>
      <vt:lpstr>Reasons for Losses</vt:lpstr>
      <vt:lpstr>Visual Evaluation of Udder  and Teats</vt:lpstr>
      <vt:lpstr>Check the Feet and Legs</vt:lpstr>
      <vt:lpstr>Identify Something Wrong</vt:lpstr>
      <vt:lpstr>Goal 3: Produce Meat and Milk that Is Free of Antibiotics</vt:lpstr>
      <vt:lpstr>Antibiotic</vt:lpstr>
      <vt:lpstr>Antibiotic Usage</vt:lpstr>
      <vt:lpstr>Some Antibiotics Used for Treating Mastitis</vt:lpstr>
      <vt:lpstr>Maintain Treatment Records</vt:lpstr>
      <vt:lpstr>Records help…</vt:lpstr>
      <vt:lpstr>What’s the difference between antibiotic residue and antibiotic resistance ?</vt:lpstr>
      <vt:lpstr>Antibiotic Residue</vt:lpstr>
      <vt:lpstr>Antibiotic Resistance</vt:lpstr>
      <vt:lpstr>Main Concerns with  Antibiotic Use</vt:lpstr>
      <vt:lpstr>Consequences of Residue</vt:lpstr>
      <vt:lpstr>FSIS Meat Residue Violator List (April 15-22, 2010)</vt:lpstr>
      <vt:lpstr>Your Job – Reduce Risk of Residues </vt:lpstr>
      <vt:lpstr>If Any Antibiotics Are Used in Treatments…</vt:lpstr>
      <vt:lpstr>Remember -  Two “Withdrawal” Times</vt:lpstr>
      <vt:lpstr>Communication - Key to Preventing Residues</vt:lpstr>
      <vt:lpstr>Store Drugs Properly</vt:lpstr>
      <vt:lpstr>Your Job –  Reducing Potential Resistance</vt:lpstr>
      <vt:lpstr>Do Resistant Bacteria from Animals Automatically Cause People Harm?</vt:lpstr>
      <vt:lpstr>Cascade of Events That Must Occur for People to Be Harmed</vt:lpstr>
      <vt:lpstr>Final Words on Antibiotics</vt:lpstr>
      <vt:lpstr>Goal 4: Ensure Biosecurity on the Farm and Protect Yourself and Your Family</vt:lpstr>
      <vt:lpstr>What is Biosecurity?</vt:lpstr>
      <vt:lpstr>Your Role Is to Help Prevent the Spread of Disease</vt:lpstr>
      <vt:lpstr>Always Wear Clean Clothes</vt:lpstr>
      <vt:lpstr>Boots</vt:lpstr>
      <vt:lpstr>Be Aware of Visitors</vt:lpstr>
      <vt:lpstr>Lock Gates and Doors  as Directed</vt:lpstr>
      <vt:lpstr>Report</vt:lpstr>
      <vt:lpstr>Follow Set Procedures when Cleaning Parlor, Bulk Tanks, Etc.</vt:lpstr>
      <vt:lpstr>Specific Procedures Vary for Different Areas</vt:lpstr>
      <vt:lpstr>Remember, if You See Something Unusual – REPORT IT!</vt:lpstr>
      <vt:lpstr>Protect Yourself and  Your Family</vt:lpstr>
      <vt:lpstr>Protect Your Animals at Home</vt:lpstr>
      <vt:lpstr>If You Travel Out of the U.S., Realize You May Need to Stay Off Farms When You Return for a Period of Time</vt:lpstr>
      <vt:lpstr>Together We Can Meet the “Parlor Worker Goals”</vt:lpstr>
      <vt:lpstr>Slide 61</vt:lpstr>
      <vt:lpstr>This project was a collaborative effort between:  Texas AgriLife Extension Service New Mexico State University  University of Idaho  Funding provided by the National Center for Foreign Animal and Zoonotic Disease Defense, a Department of Homeland Security Science and Technology Center of Excellence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Valued Gateway Client</dc:creator>
  <cp:lastModifiedBy>ejordan</cp:lastModifiedBy>
  <cp:revision>406</cp:revision>
  <cp:lastPrinted>1601-01-01T00:00:00Z</cp:lastPrinted>
  <dcterms:created xsi:type="dcterms:W3CDTF">2003-10-07T15:50:12Z</dcterms:created>
  <dcterms:modified xsi:type="dcterms:W3CDTF">2011-08-04T13:47:33Z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