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83" r:id="rId16"/>
    <p:sldId id="271" r:id="rId17"/>
    <p:sldId id="272" r:id="rId18"/>
    <p:sldId id="273" r:id="rId19"/>
    <p:sldId id="274" r:id="rId20"/>
    <p:sldId id="275" r:id="rId21"/>
    <p:sldId id="289" r:id="rId22"/>
    <p:sldId id="291" r:id="rId23"/>
    <p:sldId id="290" r:id="rId24"/>
    <p:sldId id="292" r:id="rId25"/>
    <p:sldId id="293" r:id="rId26"/>
    <p:sldId id="276" r:id="rId27"/>
    <p:sldId id="277" r:id="rId28"/>
    <p:sldId id="296" r:id="rId29"/>
    <p:sldId id="278" r:id="rId30"/>
    <p:sldId id="279" r:id="rId31"/>
    <p:sldId id="280" r:id="rId32"/>
    <p:sldId id="281" r:id="rId33"/>
    <p:sldId id="282" r:id="rId34"/>
    <p:sldId id="284" r:id="rId35"/>
    <p:sldId id="285" r:id="rId36"/>
    <p:sldId id="286" r:id="rId37"/>
    <p:sldId id="287" r:id="rId38"/>
    <p:sldId id="288" r:id="rId39"/>
    <p:sldId id="295" r:id="rId40"/>
  </p:sldIdLst>
  <p:sldSz cx="9144000" cy="6858000" type="screen4x3"/>
  <p:notesSz cx="6858000" cy="9144000"/>
  <p:defaultTextStyle>
    <a:defPPr>
      <a:defRPr lang="es-MX"/>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jordan" initials="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88" autoAdjust="0"/>
    <p:restoredTop sz="60500" autoAdjust="0"/>
  </p:normalViewPr>
  <p:slideViewPr>
    <p:cSldViewPr>
      <p:cViewPr varScale="1">
        <p:scale>
          <a:sx n="60" d="100"/>
          <a:sy n="60" d="100"/>
        </p:scale>
        <p:origin x="-130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6-27T10:50:40.387" idx="1">
    <p:pos x="2615" y="3090"/>
    <p:text>Four stressors in English - weaning, environmental, management change, transportation.  Please add what is missing.</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1-06-27T11:10:41.418" idx="2">
    <p:pos x="2213" y="2377"/>
    <p:text>Please translate</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8420387-E8E9-4E80-B2A8-0EA7CFD0CA6E}" type="datetimeFigureOut">
              <a:rPr lang="es-MX"/>
              <a:pPr>
                <a:defRPr/>
              </a:pPr>
              <a:t>04/08/2011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563B3B6-EAE1-46D5-B9C2-BB5DAC25AC2D}" type="slidenum">
              <a:rPr lang="es-MX"/>
              <a:pPr>
                <a:defRPr/>
              </a:pPr>
              <a:t>‹#›</a:t>
            </a:fld>
            <a:endParaRPr lang="es-MX"/>
          </a:p>
        </p:txBody>
      </p:sp>
    </p:spTree>
    <p:extLst>
      <p:ext uri="{BB962C8B-B14F-4D97-AF65-F5344CB8AC3E}">
        <p14:creationId xmlns:p14="http://schemas.microsoft.com/office/powerpoint/2010/main" xmlns="" val="3279015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Encontrar y tratar animales enfermos lo más pronto posible es la clave para mantenerlos saludables, también ayuda ofrecer alimentos de buena calidad. En establos lecheros, se pueden hacer exámenes físicos básicos en las vacas.</a:t>
            </a:r>
            <a:endParaRPr lang="en-US" smtClean="0"/>
          </a:p>
        </p:txBody>
      </p:sp>
      <p:sp>
        <p:nvSpPr>
          <p:cNvPr id="4" name="Slide Number Placeholder 3"/>
          <p:cNvSpPr>
            <a:spLocks noGrp="1"/>
          </p:cNvSpPr>
          <p:nvPr>
            <p:ph type="sldNum" sz="quarter" idx="5"/>
          </p:nvPr>
        </p:nvSpPr>
        <p:spPr/>
        <p:txBody>
          <a:bodyPr/>
          <a:lstStyle/>
          <a:p>
            <a:pPr>
              <a:defRPr/>
            </a:pPr>
            <a:fld id="{9230D5FE-C9FE-462C-B006-10B77DF95706}" type="slidenum">
              <a:rPr lang="es-MX" smtClean="0"/>
              <a:pPr>
                <a:defRPr/>
              </a:pPr>
              <a:t>1</a:t>
            </a:fld>
            <a:endParaRPr lang="es-MX"/>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La inmunosupresión alrededor del parto hace que las vacas </a:t>
            </a:r>
            <a:r>
              <a:rPr lang="es-MX" smtClean="0"/>
              <a:t>se infecten con mayor facilidad de enfermedades tales como: salmonella, clostridium y neumonías.</a:t>
            </a:r>
            <a:endParaRPr lang="en-US" smtClean="0"/>
          </a:p>
        </p:txBody>
      </p:sp>
      <p:sp>
        <p:nvSpPr>
          <p:cNvPr id="4" name="Slide Number Placeholder 3"/>
          <p:cNvSpPr>
            <a:spLocks noGrp="1"/>
          </p:cNvSpPr>
          <p:nvPr>
            <p:ph type="sldNum" sz="quarter" idx="5"/>
          </p:nvPr>
        </p:nvSpPr>
        <p:spPr/>
        <p:txBody>
          <a:bodyPr/>
          <a:lstStyle/>
          <a:p>
            <a:pPr>
              <a:defRPr/>
            </a:pPr>
            <a:fld id="{8922B578-B43D-4F1C-891A-B73B82BC4957}" type="slidenum">
              <a:rPr lang="es-MX" smtClean="0"/>
              <a:pPr>
                <a:defRPr/>
              </a:pPr>
              <a:t>10</a:t>
            </a:fld>
            <a:endParaRPr lang="es-MX"/>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Para el monitoreo diario, debe poner mayor atención a cuatro puntos importantes:</a:t>
            </a:r>
            <a:endParaRPr lang="en-US" smtClean="0"/>
          </a:p>
          <a:p>
            <a:r>
              <a:rPr lang="es-MX" smtClean="0"/>
              <a:t>Temperatura,</a:t>
            </a:r>
            <a:endParaRPr lang="en-US" smtClean="0"/>
          </a:p>
          <a:p>
            <a:r>
              <a:rPr lang="es-MX" smtClean="0"/>
              <a:t>Apetito,</a:t>
            </a:r>
            <a:endParaRPr lang="en-US" smtClean="0"/>
          </a:p>
          <a:p>
            <a:r>
              <a:rPr lang="es-MX" smtClean="0"/>
              <a:t>Descargas uterinas (principalmente en vacas frescas), y</a:t>
            </a:r>
            <a:endParaRPr lang="en-US" smtClean="0"/>
          </a:p>
          <a:p>
            <a:r>
              <a:rPr lang="es-MX" smtClean="0"/>
              <a:t>Estado de hidratación.</a:t>
            </a:r>
            <a:endParaRPr lang="en-US" smtClean="0"/>
          </a:p>
          <a:p>
            <a:r>
              <a:rPr lang="es-MX" i="1" smtClean="0">
                <a:solidFill>
                  <a:srgbClr val="FF0000"/>
                </a:solidFill>
                <a:latin typeface="Comic Sans MS" pitchFamily="66" charset="0"/>
              </a:rPr>
              <a:t>Lo Ideal es revisar diariamente a cada vaca fresca durante los primeros 10 días  después del parto!</a:t>
            </a:r>
          </a:p>
          <a:p>
            <a:r>
              <a:rPr lang="es-MX" smtClean="0">
                <a:latin typeface="Comic Sans MS" pitchFamily="66" charset="0"/>
              </a:rPr>
              <a:t>Importante- Este es un trabajo para al menos dos hombres: El técnico que va en la parte posterior y el ayudante que va al frente de la vaca.</a:t>
            </a:r>
            <a:endParaRPr lang="en-US" smtClean="0"/>
          </a:p>
        </p:txBody>
      </p:sp>
      <p:sp>
        <p:nvSpPr>
          <p:cNvPr id="4" name="Slide Number Placeholder 3"/>
          <p:cNvSpPr>
            <a:spLocks noGrp="1"/>
          </p:cNvSpPr>
          <p:nvPr>
            <p:ph type="sldNum" sz="quarter" idx="5"/>
          </p:nvPr>
        </p:nvSpPr>
        <p:spPr/>
        <p:txBody>
          <a:bodyPr/>
          <a:lstStyle/>
          <a:p>
            <a:pPr>
              <a:defRPr/>
            </a:pPr>
            <a:fld id="{A6275FE0-E261-454E-8D30-D3EC8792B84F}" type="slidenum">
              <a:rPr lang="es-MX" smtClean="0"/>
              <a:pPr>
                <a:defRPr/>
              </a:pPr>
              <a:t>11</a:t>
            </a:fld>
            <a:endParaRPr 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Desarrolle un enfoque sistemático al revisar </a:t>
            </a:r>
            <a:r>
              <a:rPr lang="es-ES" smtClean="0"/>
              <a:t>la vaca de un extremo al otro. Desarrollar su propia rutina de observar la actitud, el apetito, la hidratación y la temperatura. Revise sistemáticamente los ojos y los oídos, pies y piernas, la ubre, el útero, la frecuencia cardíaca, los pulmones, el rumen y el estiércol. Examinando en una orden coherente será menos probable que se pierda algo. </a:t>
            </a:r>
            <a:endParaRPr lang="en-US" smtClean="0"/>
          </a:p>
        </p:txBody>
      </p:sp>
      <p:sp>
        <p:nvSpPr>
          <p:cNvPr id="4" name="Slide Number Placeholder 3"/>
          <p:cNvSpPr>
            <a:spLocks noGrp="1"/>
          </p:cNvSpPr>
          <p:nvPr>
            <p:ph type="sldNum" sz="quarter" idx="5"/>
          </p:nvPr>
        </p:nvSpPr>
        <p:spPr/>
        <p:txBody>
          <a:bodyPr/>
          <a:lstStyle/>
          <a:p>
            <a:pPr>
              <a:defRPr/>
            </a:pPr>
            <a:fld id="{79F1EC70-3116-40B3-925E-93722C72977C}" type="slidenum">
              <a:rPr lang="es-MX" smtClean="0"/>
              <a:pPr>
                <a:defRPr/>
              </a:pPr>
              <a:t>12</a:t>
            </a:fld>
            <a:endParaRPr lang="es-MX"/>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394A26-2AED-454F-9D88-33B5F52EA90C}" type="slidenum">
              <a:rPr lang="en-US" smtClean="0"/>
              <a:pPr fontAlgn="base">
                <a:spcBef>
                  <a:spcPct val="0"/>
                </a:spcBef>
                <a:spcAft>
                  <a:spcPct val="0"/>
                </a:spcAft>
                <a:defRPr/>
              </a:pPr>
              <a:t>13</a:t>
            </a:fld>
            <a:endParaRPr lang="en-US"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Empecé con la actitud de la vaca -  </a:t>
            </a:r>
            <a:r>
              <a:rPr lang="es-MX" smtClean="0"/>
              <a:t>Observe ojos y oídos. Ojos hundidos u orejas colgando de lado son signos de que algo no anda bien. Si esto fuera el caso, otorgue un grado de actitud como el de alerta, medio deprimido o deprimido y </a:t>
            </a:r>
            <a:r>
              <a:rPr lang="es-ES" smtClean="0"/>
              <a:t>empecé a buscar otros síntomas de averiguar por qué.</a:t>
            </a: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C474CB-5C81-44F4-A1B9-1B5B4C8473DF}" type="slidenum">
              <a:rPr lang="en-US" smtClean="0"/>
              <a:pPr fontAlgn="base">
                <a:spcBef>
                  <a:spcPct val="0"/>
                </a:spcBef>
                <a:spcAft>
                  <a:spcPct val="0"/>
                </a:spcAft>
                <a:defRPr/>
              </a:pPr>
              <a:t>14</a:t>
            </a:fld>
            <a:endParaRPr lang="en-US"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Para monitorear el apetito, mire la cantidad de comida la vaca hay comido y </a:t>
            </a:r>
            <a:r>
              <a:rPr lang="es-MX" smtClean="0"/>
              <a:t>compárela con otras vacas </a:t>
            </a:r>
            <a:r>
              <a:rPr lang="es-ES" smtClean="0"/>
              <a:t>a su alrededor en el mismo corral. </a:t>
            </a:r>
            <a:r>
              <a:rPr lang="es-MX" smtClean="0"/>
              <a:t>Califíquela como agresiva, normal o que no come. </a:t>
            </a:r>
            <a:r>
              <a:rPr lang="es-ES" smtClean="0"/>
              <a:t>Si la vaca no está comiendo lo que significa que usted necesita saber por qué.</a:t>
            </a:r>
          </a:p>
          <a:p>
            <a:pPr eaLnBrk="1" hangingPunct="1">
              <a:spcBef>
                <a:spcPct val="0"/>
              </a:spcBef>
            </a:pPr>
            <a:endParaRPr 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Estire la piel para verificar el grado de hidratación. </a:t>
            </a:r>
          </a:p>
          <a:p>
            <a:endParaRPr lang="es-MX" smtClean="0"/>
          </a:p>
          <a:p>
            <a:r>
              <a:rPr lang="es-ES" smtClean="0"/>
              <a:t>Normalmente, cuando se pellizca un pliegue de piel en el cuello de una vaca entre los dedos se aplana inmediatamente después de la liberación. En una vaca deshidratada, se mantendrá levantado por un período de tiempo. </a:t>
            </a:r>
            <a:r>
              <a:rPr lang="es-MX" smtClean="0"/>
              <a:t>Observe los ojos de la vaca, si están hundidos, es posible que este deshidratada. </a:t>
            </a:r>
            <a:r>
              <a:rPr lang="es-ES" smtClean="0"/>
              <a:t>Es muy importante ofrecer terapia de fluidos </a:t>
            </a:r>
            <a:r>
              <a:rPr lang="es-MX" smtClean="0">
                <a:solidFill>
                  <a:srgbClr val="FFFF00"/>
                </a:solidFill>
                <a:latin typeface="Comic Sans MS" pitchFamily="66" charset="0"/>
              </a:rPr>
              <a:t>para los casos de deshidratación severa.</a:t>
            </a:r>
            <a:endParaRPr lang="en-US" smtClean="0"/>
          </a:p>
        </p:txBody>
      </p:sp>
      <p:sp>
        <p:nvSpPr>
          <p:cNvPr id="4" name="Slide Number Placeholder 3"/>
          <p:cNvSpPr>
            <a:spLocks noGrp="1"/>
          </p:cNvSpPr>
          <p:nvPr>
            <p:ph type="sldNum" sz="quarter" idx="5"/>
          </p:nvPr>
        </p:nvSpPr>
        <p:spPr/>
        <p:txBody>
          <a:bodyPr/>
          <a:lstStyle/>
          <a:p>
            <a:pPr>
              <a:defRPr/>
            </a:pPr>
            <a:fld id="{C3E8F963-30A0-4D67-BFDC-7299F30E00C2}" type="slidenum">
              <a:rPr lang="es-MX" smtClean="0"/>
              <a:pPr>
                <a:defRPr/>
              </a:pPr>
              <a:t>15</a:t>
            </a:fld>
            <a:endParaRPr lang="es-MX"/>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CC7C40-E320-49F6-85EE-14DC2599652A}" type="slidenum">
              <a:rPr lang="en-US" smtClean="0"/>
              <a:pPr fontAlgn="base">
                <a:spcBef>
                  <a:spcPct val="0"/>
                </a:spcBef>
                <a:spcAft>
                  <a:spcPct val="0"/>
                </a:spcAft>
                <a:defRPr/>
              </a:pPr>
              <a:t>16</a:t>
            </a:fld>
            <a:endParaRPr lang="en-US"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Vacas aparentemente normales deben ser monitoreadas para identificar tempranamente los primeros síntomas. Cuando las vacas retienen su placenta o las membranas fetales, pueden abortan, o pueden llegar a tener dificultad en el parto, también son más propensas a tener problemas más adelante. </a:t>
            </a:r>
            <a:r>
              <a:rPr lang="en-US" smtClean="0"/>
              <a:t>Con un </a:t>
            </a:r>
            <a:r>
              <a:rPr lang="es-ES" smtClean="0"/>
              <a:t>poco de tiempo extra para revisar las vacas que tuvieron problemas anteriormente pueden conducir a la identificación temprana de alguna enfermedad. Las vacas con niveles bajos de calcio o fiebre de la leche puede no ser capaz de levantarse. Estas vacas necesitan atención extra.</a:t>
            </a:r>
            <a:endParaRPr lang="en-US" smtClean="0"/>
          </a:p>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463006-77B0-40D6-95C8-C2FF19471CF5}" type="slidenum">
              <a:rPr lang="en-US" smtClean="0"/>
              <a:pPr fontAlgn="base">
                <a:spcBef>
                  <a:spcPct val="0"/>
                </a:spcBef>
                <a:spcAft>
                  <a:spcPct val="0"/>
                </a:spcAft>
                <a:defRPr/>
              </a:pPr>
              <a:t>17</a:t>
            </a:fld>
            <a:endParaRPr lang="en-US"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Aquí está una lista de algunas de las posibles enfermedades que pueden aparecer en un establo lechero grande, dependiendo de su origen. Es importante que registre el diagnóstico de la enfermedad y el tratamiento de cada vaca. </a:t>
            </a:r>
            <a:r>
              <a:rPr lang="es-MX" smtClean="0"/>
              <a:t>Lo mínimo que debe incluir en un registro son los datos generales de la vaca tales como: identificación, síntomas, diagnóstico y tratamiento. Es importante seguir los protocolos de tratamiento que ha desarrollado el veterinario del establo. Si administró antibióticos será necesario cumplir con el tiempo de retiro de la leche y carne. </a:t>
            </a:r>
            <a:r>
              <a:rPr lang="es-ES" smtClean="0"/>
              <a:t>Si no está seguro de algo, consulte a su veterinario o propietario del hato para obtener más ayuda.</a:t>
            </a: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Frecuencia cardiaca puede ser determinada con el uso del estetoscopio. Revise ambos costados y escuche sonidos que puedan indicar murmullos en el corazón. </a:t>
            </a:r>
            <a:endParaRPr lang="en-US" smtClean="0"/>
          </a:p>
        </p:txBody>
      </p:sp>
      <p:sp>
        <p:nvSpPr>
          <p:cNvPr id="4" name="Slide Number Placeholder 3"/>
          <p:cNvSpPr>
            <a:spLocks noGrp="1"/>
          </p:cNvSpPr>
          <p:nvPr>
            <p:ph type="sldNum" sz="quarter" idx="5"/>
          </p:nvPr>
        </p:nvSpPr>
        <p:spPr/>
        <p:txBody>
          <a:bodyPr/>
          <a:lstStyle/>
          <a:p>
            <a:pPr>
              <a:defRPr/>
            </a:pPr>
            <a:fld id="{33792068-D297-4CA6-A726-3D0BDFBE4B84}" type="slidenum">
              <a:rPr lang="es-MX" smtClean="0"/>
              <a:pPr>
                <a:defRPr/>
              </a:pPr>
              <a:t>18</a:t>
            </a:fld>
            <a:endParaRPr lang="es-MX"/>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También con el uso del estetoscopio puede llegar a revisar al rumen. Para ello será necesario que </a:t>
            </a:r>
            <a:r>
              <a:rPr lang="es-ES" smtClean="0"/>
              <a:t>escuche los sonidos y decida si son normales o no. </a:t>
            </a:r>
            <a:r>
              <a:rPr lang="es-MX" smtClean="0"/>
              <a:t>Determine el número de contracciones por minuto. Observe si hay distención abdominal o hinchamiento. Revise si existe un sonido de “</a:t>
            </a:r>
            <a:r>
              <a:rPr lang="es-ES" smtClean="0"/>
              <a:t>ping”, ya que este sonido podría ser síntoma de que la vaca tiene un abomaso desplazado o DA. Un bueno examen clínico del rumen también incluye la palpación a través del recto. Por último, revise el estiércol checando la consistencia, olor, color y tamaño de las partículas. Cuando estas características llegan a ser diferentes respecto a las demás vacas que se encuentran normales, entonces se podría sospechar de que un trastorno digestivo pudiera ser la causa.</a:t>
            </a:r>
            <a:endParaRPr lang="es-MX" smtClean="0"/>
          </a:p>
        </p:txBody>
      </p:sp>
      <p:sp>
        <p:nvSpPr>
          <p:cNvPr id="4" name="Slide Number Placeholder 3"/>
          <p:cNvSpPr>
            <a:spLocks noGrp="1"/>
          </p:cNvSpPr>
          <p:nvPr>
            <p:ph type="sldNum" sz="quarter" idx="5"/>
          </p:nvPr>
        </p:nvSpPr>
        <p:spPr/>
        <p:txBody>
          <a:bodyPr/>
          <a:lstStyle/>
          <a:p>
            <a:pPr>
              <a:defRPr/>
            </a:pPr>
            <a:fld id="{325DC300-7B7D-4453-9D6D-7D4DEC21914A}" type="slidenum">
              <a:rPr lang="es-MX" smtClean="0"/>
              <a:pPr>
                <a:defRPr/>
              </a:pPr>
              <a:t>19</a:t>
            </a:fld>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4B5CA-71A8-4F51-B931-12FEEDE55AC1}" type="slidenum">
              <a:rPr lang="en-US" smtClean="0"/>
              <a:pPr fontAlgn="base">
                <a:spcBef>
                  <a:spcPct val="0"/>
                </a:spcBef>
                <a:spcAft>
                  <a:spcPct val="0"/>
                </a:spcAft>
                <a:defRPr/>
              </a:pPr>
              <a:t>2</a:t>
            </a:fld>
            <a:endParaRPr lang="en-US"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smtClean="0"/>
              <a:t>Con frecuencia algún trabajador entrenado previamente por el veterinario, puede identificar vacas enfermas y realizar un examen físico.</a:t>
            </a: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Al revisar los pulmones. Tome la tasa respiratoria y escuche si existe algún tipo de sonido o ronquido, ya que puede llegarle a indicar que las vacas tienen neumonía. También observe si hay descarga nasal, </a:t>
            </a:r>
            <a:r>
              <a:rPr lang="es-ES" smtClean="0"/>
              <a:t>congestión o tos. Si usted además de estos síntomas observa que existe una asociación con otros signos clínicos tales como fiebre, deshidratación o falta de apetito, entonces no necesitará saber más síntomas como para determinar si la vaca tiene una enfermedad o trastorno.</a:t>
            </a:r>
            <a:endParaRPr lang="en-US" smtClean="0"/>
          </a:p>
        </p:txBody>
      </p:sp>
      <p:sp>
        <p:nvSpPr>
          <p:cNvPr id="4" name="Slide Number Placeholder 3"/>
          <p:cNvSpPr>
            <a:spLocks noGrp="1"/>
          </p:cNvSpPr>
          <p:nvPr>
            <p:ph type="sldNum" sz="quarter" idx="5"/>
          </p:nvPr>
        </p:nvSpPr>
        <p:spPr/>
        <p:txBody>
          <a:bodyPr/>
          <a:lstStyle/>
          <a:p>
            <a:pPr>
              <a:defRPr/>
            </a:pPr>
            <a:fld id="{5160107F-B5DA-4410-8DAC-6A2DF58C9420}" type="slidenum">
              <a:rPr lang="es-MX" smtClean="0"/>
              <a:pPr>
                <a:defRPr/>
              </a:pPr>
              <a:t>20</a:t>
            </a:fld>
            <a:endParaRPr lang="es-MX"/>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Al revisar un establo, usted deberá observar los síntomas mas allá de lo que usted pueda llegar a ver día a día. Es importante mencionar que la mayoría de los empleados en el rancho son inmigrantes y existe la posibilidad de que viajen fuera de los Estados Unidos . Además los mismos ciudadanos americanos viajan a rededor del mundo con facilidad. Lo anterior aumenta la posibilidad de llevar enfermedades exóticas de animales que habitan en el exterior y que normalmente no encontramos en los Estados Unidos, tal como la fiebre aftosa. La detección temprana de cualquier enfermedad, incluyendo enfermedades exóticas de animales que habitan en el exterior, pueden ser prevenibles evitando la propagación de las mismas, de esta manera puede llegar a reducirse al mínimo un impacto devastador dentro del establo, lugar donde laboramos todos.</a:t>
            </a:r>
          </a:p>
        </p:txBody>
      </p:sp>
      <p:sp>
        <p:nvSpPr>
          <p:cNvPr id="4" name="Slide Number Placeholder 3"/>
          <p:cNvSpPr>
            <a:spLocks noGrp="1"/>
          </p:cNvSpPr>
          <p:nvPr>
            <p:ph type="sldNum" sz="quarter" idx="5"/>
          </p:nvPr>
        </p:nvSpPr>
        <p:spPr/>
        <p:txBody>
          <a:bodyPr/>
          <a:lstStyle/>
          <a:p>
            <a:pPr>
              <a:defRPr/>
            </a:pPr>
            <a:fld id="{797C30F7-7D15-49CC-8CA3-342366DDE709}"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smtClean="0"/>
              <a:t>La fiebre aftosa es causada por un virus. Afecta a vacas, borregos, cerdos, ciervos y otros animales de pezuña hendida. El virus es altamente contagioso causando fiebre y lesiones por las aftas en lengua, tetas, labios y entre las pezuñas. También causa baja producción de leche.</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6E27AA0A-9541-413B-99BF-1BC4C8978B4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Los últimos reportes de casos en Norte América fue en 1929, en Canadá 1952 y México en 1954. Esta enfermedad aun persiste en algunas partes de Asia, Europa y África. </a:t>
            </a:r>
          </a:p>
          <a:p>
            <a:pPr eaLnBrk="1" hangingPunct="1"/>
            <a:r>
              <a:rPr lang="es-MX" smtClean="0"/>
              <a:t>Cada uno en la agricultura así como nuestra seguridad en la frontera debemos trabajar juntos para prevenir la reintroducción de la fiebre aftosa.</a:t>
            </a:r>
          </a:p>
        </p:txBody>
      </p:sp>
      <p:sp>
        <p:nvSpPr>
          <p:cNvPr id="4" name="Slide Number Placeholder 3"/>
          <p:cNvSpPr>
            <a:spLocks noGrp="1"/>
          </p:cNvSpPr>
          <p:nvPr>
            <p:ph type="sldNum" sz="quarter" idx="5"/>
          </p:nvPr>
        </p:nvSpPr>
        <p:spPr/>
        <p:txBody>
          <a:bodyPr/>
          <a:lstStyle/>
          <a:p>
            <a:pPr>
              <a:defRPr/>
            </a:pPr>
            <a:fld id="{4A7F8397-3B5F-4196-AF26-FA947C8E5DF0}"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defTabSz="863600" eaLnBrk="1" hangingPunct="1">
              <a:spcBef>
                <a:spcPct val="0"/>
              </a:spcBef>
            </a:pPr>
            <a:r>
              <a:rPr lang="es-ES" sz="1100" smtClean="0"/>
              <a:t>Aunque el Reino Unido ha estado libre de fiebre aftosa durante varios años, en 2001, una epidemia importante ocurrido allí. En total, 6 millones de animales fueron sacrificados con un costo estimado de 17 millones de dólares antes de que el país fuera declarado libre de fiebre aftosa de nuevo.</a:t>
            </a:r>
            <a:endParaRPr lang="en-US" smtClean="0"/>
          </a:p>
        </p:txBody>
      </p:sp>
      <p:sp>
        <p:nvSpPr>
          <p:cNvPr id="4" name="Slide Number Placeholder 3"/>
          <p:cNvSpPr>
            <a:spLocks noGrp="1"/>
          </p:cNvSpPr>
          <p:nvPr>
            <p:ph type="sldNum" sz="quarter" idx="5"/>
          </p:nvPr>
        </p:nvSpPr>
        <p:spPr/>
        <p:txBody>
          <a:bodyPr/>
          <a:lstStyle/>
          <a:p>
            <a:pPr>
              <a:defRPr/>
            </a:pPr>
            <a:fld id="{B26A1C9F-54D8-456B-AE02-60EEA80A33CA}"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defTabSz="863600" eaLnBrk="1" hangingPunct="1">
              <a:spcBef>
                <a:spcPct val="0"/>
              </a:spcBef>
            </a:pPr>
            <a:r>
              <a:rPr lang="es-ES" sz="1100" smtClean="0"/>
              <a:t>Las enormes pérdidas se debieron a que esta enfermedad es ALTAMENTE contagiosa para los animales. Actualmente los programas de erradicación se basan únicamente en el sacrificio  y destrucción de las canales. Además, Inglaterra perdió mercado por venta de carne de res a nivel nacional, ya que a decir de la gente, aunque la fiebre aftosa no afecta a los humanos llegó a reducirse el consumo de la carne por ese motivo; también en el plano internacional perdió mercado porque otros países prohibieron la importación de carne o de leche de Inglaterra justamente para proteger su ganado.</a:t>
            </a:r>
            <a:endParaRPr lang="en-US" sz="1100" smtClean="0"/>
          </a:p>
        </p:txBody>
      </p:sp>
      <p:sp>
        <p:nvSpPr>
          <p:cNvPr id="4" name="Slide Number Placeholder 3"/>
          <p:cNvSpPr>
            <a:spLocks noGrp="1"/>
          </p:cNvSpPr>
          <p:nvPr>
            <p:ph type="sldNum" sz="quarter" idx="5"/>
          </p:nvPr>
        </p:nvSpPr>
        <p:spPr/>
        <p:txBody>
          <a:bodyPr/>
          <a:lstStyle/>
          <a:p>
            <a:pPr>
              <a:defRPr/>
            </a:pPr>
            <a:fld id="{40636054-2352-4B37-8DD6-9DEFE547782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Siempre debemos buscar signos de enfermedad en los animales. Cuando evaluamos visualmente una ubre, debemos examinar si los signos anormales son causados por una mastitis, por un trauma, o por algo que usted no reconoce. Por otra parte, y de forma similar, si llegaran haber lesiones que no son comunes en el pezón, debemos recordar que siempre la identificación temprana es la clave para prevenir la propagación de cualquier tipo de enfermedad, porque quizá pueda tratarse de una enfermedad inusual o considerada de tipo exótico tal como la fiebre aftosa, o por el contrario alguna enfermedad más común como el BVD, sea cual sea el origen en ambos casos tendremos que informar de inmediato al propietario, gerente o veterinario de que existe un problema, ellos sabrán tomar una decisión más apropiada y acorde.</a:t>
            </a:r>
            <a:endParaRPr lang="en-US" smtClean="0"/>
          </a:p>
        </p:txBody>
      </p:sp>
      <p:sp>
        <p:nvSpPr>
          <p:cNvPr id="4" name="Slide Number Placeholder 3"/>
          <p:cNvSpPr>
            <a:spLocks noGrp="1"/>
          </p:cNvSpPr>
          <p:nvPr>
            <p:ph type="sldNum" sz="quarter" idx="5"/>
          </p:nvPr>
        </p:nvSpPr>
        <p:spPr/>
        <p:txBody>
          <a:bodyPr/>
          <a:lstStyle/>
          <a:p>
            <a:pPr>
              <a:defRPr/>
            </a:pPr>
            <a:fld id="{862B0A5C-6103-4BB8-9EB3-929A4E000074}" type="slidenum">
              <a:rPr lang="es-MX" smtClean="0"/>
              <a:pPr>
                <a:defRPr/>
              </a:pPr>
              <a:t>26</a:t>
            </a:fld>
            <a:endParaRPr lang="es-MX"/>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Sea trabajando  en la sala de ordeño o en los corrales, revise siempre patas y piernas. Sobre todo observar si las vacas al estar de pie o en movimiento lo hacen con cierta normalidad, o se encuentran rengas, quizá consiga mirar en ellas algunas lesiones entre las pezuñas. Nuevamente, si usted llegara a observar algo inusual o si llegara a existir una gran cantidad de animales a la vez con problemas en patas, informe de inmediato al administrador del establo, el propietario o el veterinario, ellos sabrán que hacer.</a:t>
            </a:r>
          </a:p>
          <a:p>
            <a:endParaRPr lang="es-E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E6D380C1-2F23-48E9-9C97-E15E5E7DC43A}" type="slidenum">
              <a:rPr lang="es-MX" smtClean="0"/>
              <a:pPr>
                <a:defRPr/>
              </a:pPr>
              <a:t>27</a:t>
            </a:fld>
            <a:endParaRPr lang="es-MX"/>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La enfermedad de fiebre aftosa puede ser fácilmente confundible con otras enfermedades que se encuentran comúnmente en este país tales como: estomatitis vesicular, lengua azul, diarrea viral bovina, pietín. Mas no entre en pánico si usted no reconoce alguna, llame al dueño o al veterinario pues ellos podrán diagnosticar mejor el problema. La identificación temprana es la clave para prevenir la propagación de cualquier tipo de enfermedad.</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BD66D7BD-B0CF-4958-9FAA-0A1B55931EB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Termómetros digitales proporcionan lecturas rápidas. Algunos establos han desarrollado métodos para registrar los resultados diarios de la temperatura rectal y los tratamientos con marcas de crayón en lo propio animal. Para este propósito se usan colores diferentes para indicar si la temperatura rectal en su caso es baja, normal o alta, siendo una excelente herramienta para indicar un posible tratamiento.  Estos registros en el proprio animal deberán ser registrados por escrito. Por cierto, llevar registros por escrito nos ayudan a recordar en el caso de un tratamiento con alguna medicina el tiempo de retiro en animales destinados para la carne o la leche. Además, los registros escritos se puede utilizar para identificar si los tratamientos están funcionando o no.</a:t>
            </a:r>
          </a:p>
        </p:txBody>
      </p:sp>
      <p:sp>
        <p:nvSpPr>
          <p:cNvPr id="4" name="Slide Number Placeholder 3"/>
          <p:cNvSpPr>
            <a:spLocks noGrp="1"/>
          </p:cNvSpPr>
          <p:nvPr>
            <p:ph type="sldNum" sz="quarter" idx="5"/>
          </p:nvPr>
        </p:nvSpPr>
        <p:spPr/>
        <p:txBody>
          <a:bodyPr/>
          <a:lstStyle/>
          <a:p>
            <a:pPr>
              <a:defRPr/>
            </a:pPr>
            <a:fld id="{B2322E53-B262-40F8-BF3C-CDADC35F92C6}" type="slidenum">
              <a:rPr lang="es-MX" smtClean="0"/>
              <a:pPr>
                <a:defRPr/>
              </a:pPr>
              <a:t>29</a:t>
            </a:fld>
            <a:endParaRPr 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Los objetivos del </a:t>
            </a:r>
            <a:r>
              <a:rPr lang="es-MX" b="1" smtClean="0"/>
              <a:t>Programa de Examen Físico</a:t>
            </a:r>
            <a:r>
              <a:rPr lang="es-MX" smtClean="0"/>
              <a:t> son:</a:t>
            </a:r>
            <a:endParaRPr lang="en-US" smtClean="0"/>
          </a:p>
          <a:p>
            <a:r>
              <a:rPr lang="es-MX" smtClean="0"/>
              <a:t> </a:t>
            </a:r>
            <a:endParaRPr lang="en-US" smtClean="0"/>
          </a:p>
          <a:p>
            <a:r>
              <a:rPr lang="es-MX" smtClean="0"/>
              <a:t>Identificar animales enfermos lo antes posible,</a:t>
            </a:r>
            <a:endParaRPr lang="en-US" smtClean="0"/>
          </a:p>
          <a:p>
            <a:r>
              <a:rPr lang="es-MX" smtClean="0"/>
              <a:t>Ofrecer tratamiento oportunamente,</a:t>
            </a:r>
            <a:endParaRPr lang="en-US" smtClean="0"/>
          </a:p>
          <a:p>
            <a:r>
              <a:rPr lang="es-MX" smtClean="0"/>
              <a:t>Prevenir el contagio y la enfermedad,</a:t>
            </a:r>
            <a:endParaRPr lang="en-US" smtClean="0"/>
          </a:p>
          <a:p>
            <a:r>
              <a:rPr lang="es-MX" smtClean="0"/>
              <a:t>Ofrecer alimento (que no falte), y</a:t>
            </a:r>
            <a:endParaRPr lang="en-US" smtClean="0"/>
          </a:p>
          <a:p>
            <a:r>
              <a:rPr lang="es-MX" smtClean="0"/>
              <a:t>Mejorar el bienestar del animal.</a:t>
            </a:r>
            <a:endParaRPr lang="en-US" smtClean="0"/>
          </a:p>
          <a:p>
            <a:r>
              <a:rPr lang="es-MX" smtClean="0"/>
              <a:t> </a:t>
            </a:r>
            <a:endParaRPr lang="en-US" smtClean="0"/>
          </a:p>
          <a:p>
            <a:r>
              <a:rPr lang="es-MX" smtClean="0"/>
              <a:t>Además de estos objetivos, los trabajadores pueden ser los primeros en observar síntomas anormales que indique una enfermedad extraña o que este surgiendo en el momento. Un síntoma desconocido debe ser notificado al encargado o al veterinario.</a:t>
            </a:r>
            <a:endParaRPr lang="en-US" smtClean="0"/>
          </a:p>
        </p:txBody>
      </p:sp>
      <p:sp>
        <p:nvSpPr>
          <p:cNvPr id="4" name="Slide Number Placeholder 3"/>
          <p:cNvSpPr>
            <a:spLocks noGrp="1"/>
          </p:cNvSpPr>
          <p:nvPr>
            <p:ph type="sldNum" sz="quarter" idx="5"/>
          </p:nvPr>
        </p:nvSpPr>
        <p:spPr/>
        <p:txBody>
          <a:bodyPr/>
          <a:lstStyle/>
          <a:p>
            <a:pPr>
              <a:defRPr/>
            </a:pPr>
            <a:fld id="{15486299-2AF9-4B47-8059-CE42D8D72F3F}" type="slidenum">
              <a:rPr lang="es-MX" smtClean="0"/>
              <a:pPr>
                <a:defRPr/>
              </a:pPr>
              <a:t>3</a:t>
            </a:fld>
            <a:endParaRPr lang="es-MX"/>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AE9662-476A-4AAA-AA0E-A3997FFEB062}" type="slidenum">
              <a:rPr lang="en-US" smtClean="0"/>
              <a:pPr fontAlgn="base">
                <a:spcBef>
                  <a:spcPct val="0"/>
                </a:spcBef>
                <a:spcAft>
                  <a:spcPct val="0"/>
                </a:spcAft>
                <a:defRPr/>
              </a:pPr>
              <a:t>30</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smtClean="0"/>
              <a:t>En la mayoría de los establos lecheros, la temperatura rectal entre 101.5 y 102 ° F se considera como normal. Temperaturas rectales por debajo de 101 ° F son demasiado bajas y más de 103 ° F son demasiado altas. Estos valores pueden ser ajustadas a condiciones en particular, tal es el caso del estrés calórico en el verano.  Los primeros 10 días después del parto son particularmente críticos para la vaca fresca o recién parida. Con frecuencia, durante estos primeros días la temperatura rectal se toma diariamente para este grupo de animales.</a:t>
            </a: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0C9B47-86B3-47ED-8070-FE867F834085}" type="slidenum">
              <a:rPr lang="en-US" smtClean="0"/>
              <a:pPr fontAlgn="base">
                <a:spcBef>
                  <a:spcPct val="0"/>
                </a:spcBef>
                <a:spcAft>
                  <a:spcPct val="0"/>
                </a:spcAft>
                <a:defRPr/>
              </a:pPr>
              <a:t>31</a:t>
            </a:fld>
            <a:endParaRPr lang="en-US"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Aumentos de temperatura en el recto o presencia de fiebre pueden ser el primer signo de una enfermedad en particular tales como: metritis, mastitis, o neumonía. La temperatura con frecuencia aumenta de 12-24 horas antes de que otros síntomas de una enfermedad se presente. Las vacas con fiebre de leche, DA, cetosis, o indigestión las cuales son enfermedades de tipo metabólico pueden tener temperaturas bajas. Es importante seguir revisando a las vacas durante 10 días después del parto. </a:t>
            </a: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B6AC22-7CD7-425D-91EF-BACF4A256057}" type="slidenum">
              <a:rPr lang="en-US" smtClean="0"/>
              <a:pPr fontAlgn="base">
                <a:spcBef>
                  <a:spcPct val="0"/>
                </a:spcBef>
                <a:spcAft>
                  <a:spcPct val="0"/>
                </a:spcAft>
                <a:defRPr/>
              </a:pPr>
              <a:t>32</a:t>
            </a:fld>
            <a:endParaRPr lang="en-US" smtClean="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Hay muchas razones para revisar la temperatura de una vaca. En primer lugar, puede ser capaz de identificar la enfermedad 12-24 horas antes. El diagnóstico y tratamiento oportuno con antipiréticos tales como: la aspirina o la dipirona pueden ayudar a reducir al mínimo el uso de antibióticos, de esta manera podemos evitar el descarte de la leche. El tratamiento oportuno puede ayudar también a que la recuperación del animal sea más rápida. Al mantener el consumo de alimento, la vaca tiene la capacidad de mantener la producción de leche. Asimismo, un tratamiento oportuno puede resultar en menor cantidad de desecho involuntario de los animales.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En particular, para las vacas recién paridas, se debe revisar si existen signos visibles de cualquier tipo de descargas uterinas. Si observa que la vaca tiene una descarga con moco claro, usted debe saber que ese color o consistencia es completamente normal después del parto. Si el moco no es claro, podemos pensar que no es una descarga normal, entonces tendremos que ofrecer cuidados adicionales. La palpación del  útero a través del recto es una excelente herramienta, ya que al manipular el útero podemos ayudarlo a limpiarse de material purulento si este fuera el caso, por otra parte, podemos observar con mayor claridad las descargas, así como el olor y el color para ayudarnos a determinar si la vaca tuviera metritis.</a:t>
            </a:r>
            <a:endParaRPr lang="en-US" smtClean="0"/>
          </a:p>
        </p:txBody>
      </p:sp>
      <p:sp>
        <p:nvSpPr>
          <p:cNvPr id="4" name="Slide Number Placeholder 3"/>
          <p:cNvSpPr>
            <a:spLocks noGrp="1"/>
          </p:cNvSpPr>
          <p:nvPr>
            <p:ph type="sldNum" sz="quarter" idx="5"/>
          </p:nvPr>
        </p:nvSpPr>
        <p:spPr/>
        <p:txBody>
          <a:bodyPr/>
          <a:lstStyle/>
          <a:p>
            <a:pPr>
              <a:defRPr/>
            </a:pPr>
            <a:fld id="{A5257D49-8A87-442C-80BC-5C36571B6DCA}" type="slidenum">
              <a:rPr lang="es-MX" smtClean="0"/>
              <a:pPr>
                <a:defRPr/>
              </a:pPr>
              <a:t>33</a:t>
            </a:fld>
            <a:endParaRPr lang="es-MX"/>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Registro y tratamiento de enfermedades en cada vaca. Con respecto a los registros debe incluir al menos la fecha, número de identificación, diagnostico, tratamiento ofrecido y los tiempos de retiro para la carne y la leche.</a:t>
            </a:r>
          </a:p>
          <a:p>
            <a:r>
              <a:rPr lang="es-ES" smtClean="0"/>
              <a:t>Siga  siempre los protocolos de tratamiento desarrollado por el veterinario del establo.</a:t>
            </a:r>
            <a:endParaRPr lang="en-US" smtClean="0"/>
          </a:p>
        </p:txBody>
      </p:sp>
      <p:sp>
        <p:nvSpPr>
          <p:cNvPr id="4" name="Slide Number Placeholder 3"/>
          <p:cNvSpPr>
            <a:spLocks noGrp="1"/>
          </p:cNvSpPr>
          <p:nvPr>
            <p:ph type="sldNum" sz="quarter" idx="5"/>
          </p:nvPr>
        </p:nvSpPr>
        <p:spPr/>
        <p:txBody>
          <a:bodyPr/>
          <a:lstStyle/>
          <a:p>
            <a:pPr>
              <a:defRPr/>
            </a:pPr>
            <a:fld id="{A6A4E918-8B97-4352-AC95-058F0926EB8D}" type="slidenum">
              <a:rPr lang="es-MX" smtClean="0"/>
              <a:pPr>
                <a:defRPr/>
              </a:pPr>
              <a:t>34</a:t>
            </a:fld>
            <a:endParaRPr lang="es-MX"/>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Si los antibióticos son necesarios para tratar una infección bacteriana, siga los tiempos de retiro para la leche y la carne.</a:t>
            </a:r>
            <a:endParaRPr lang="en-US" smtClean="0"/>
          </a:p>
        </p:txBody>
      </p:sp>
      <p:sp>
        <p:nvSpPr>
          <p:cNvPr id="4" name="Slide Number Placeholder 3"/>
          <p:cNvSpPr>
            <a:spLocks noGrp="1"/>
          </p:cNvSpPr>
          <p:nvPr>
            <p:ph type="sldNum" sz="quarter" idx="5"/>
          </p:nvPr>
        </p:nvSpPr>
        <p:spPr/>
        <p:txBody>
          <a:bodyPr/>
          <a:lstStyle/>
          <a:p>
            <a:pPr>
              <a:defRPr/>
            </a:pPr>
            <a:fld id="{9F19432E-56C8-43B6-B5BF-7449E7F1101C}" type="slidenum">
              <a:rPr lang="es-MX" smtClean="0"/>
              <a:pPr>
                <a:defRPr/>
              </a:pPr>
              <a:t>35</a:t>
            </a:fld>
            <a:endParaRPr lang="es-MX"/>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Antes de seleccionar o elegir algún tratamiento, es necesario que complete todas las etapas del examen clínico básico que le hemos ofrecido el día de hoy. Esto quiere decir que No deje el examen clínico a medias, ya que podría perder otros signos importantísimos de la enfermedad que en ese momento se encuentra presente. Entonces, considere todas las señales normales y anormales que se encuentran durante el examen y compararlas con lo que usted sabe a cerca de los síntomas de enfermedades que se presentan con mayor frecuencia en el establo. De ser así siga el tratamiento indicado en los protocolos del establo para tratar esa enfermedad en específico. Si la vaca no responde al tratamiento o si usted NO RECONOCIERA ALGO A CERCA DE ESA ENFERMEDAD, HABLE CON SU SUPERVISOR Y / O VETERINARIO INMEDIATAMENTE.</a:t>
            </a:r>
            <a:endParaRPr lang="en-US" smtClean="0"/>
          </a:p>
        </p:txBody>
      </p:sp>
      <p:sp>
        <p:nvSpPr>
          <p:cNvPr id="4" name="Slide Number Placeholder 3"/>
          <p:cNvSpPr>
            <a:spLocks noGrp="1"/>
          </p:cNvSpPr>
          <p:nvPr>
            <p:ph type="sldNum" sz="quarter" idx="5"/>
          </p:nvPr>
        </p:nvSpPr>
        <p:spPr/>
        <p:txBody>
          <a:bodyPr/>
          <a:lstStyle/>
          <a:p>
            <a:pPr>
              <a:defRPr/>
            </a:pPr>
            <a:fld id="{0F3E5904-EB7D-4647-B4B6-583B527AB303}" type="slidenum">
              <a:rPr lang="es-MX" smtClean="0"/>
              <a:pPr>
                <a:defRPr/>
              </a:pPr>
              <a:t>36</a:t>
            </a:fld>
            <a:endParaRPr lang="es-MX"/>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El mantenimiento de vacas sanas va más allá de los exámenes físicos de rutina. La Nutrición en el periodo de transición es muy importante. Una nutrición adecuada durante toda la vida del animal es necesaria para mantener su sistema inmunológico alto y en buenas condiciones. Por otra parte es importante ayudar a las vaca durante el parto si fuera necesario, ya que de no hacerlo podría complicarse al grado de perder al becerro, a la madre o ambos. Mantener un ambiente limpio y cómodo ayuda a minimizar cualquier enfermedad. Asimismo, mantenga a las vacas de pie por al menos 30 minutos después de la ordeña, ofreciendo alimento limpio y fresco, esto ayuda a reducir la mastitis, ya que durante ese tiempo el orificio del pezón puede cerrarse.</a:t>
            </a:r>
          </a:p>
        </p:txBody>
      </p:sp>
      <p:sp>
        <p:nvSpPr>
          <p:cNvPr id="4" name="Slide Number Placeholder 3"/>
          <p:cNvSpPr>
            <a:spLocks noGrp="1"/>
          </p:cNvSpPr>
          <p:nvPr>
            <p:ph type="sldNum" sz="quarter" idx="5"/>
          </p:nvPr>
        </p:nvSpPr>
        <p:spPr/>
        <p:txBody>
          <a:bodyPr/>
          <a:lstStyle/>
          <a:p>
            <a:pPr>
              <a:defRPr/>
            </a:pPr>
            <a:fld id="{890509DA-C50F-4F3C-8461-F5C73881AECF}" type="slidenum">
              <a:rPr lang="es-MX" smtClean="0"/>
              <a:pPr>
                <a:defRPr/>
              </a:pPr>
              <a:t>37</a:t>
            </a:fld>
            <a:endParaRPr lang="es-MX"/>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Hacer un examen físico básico es un paso para mantener las vacas sanas para que puedan proporcionar la leche que es altamente nutritiva y segura para que el consumidores y protégelos  de las enfermedades que pueden ser transmitidas por los alimentos.</a:t>
            </a:r>
            <a:endParaRPr lang="en-US" smtClean="0"/>
          </a:p>
        </p:txBody>
      </p:sp>
      <p:sp>
        <p:nvSpPr>
          <p:cNvPr id="4" name="Slide Number Placeholder 3"/>
          <p:cNvSpPr>
            <a:spLocks noGrp="1"/>
          </p:cNvSpPr>
          <p:nvPr>
            <p:ph type="sldNum" sz="quarter" idx="5"/>
          </p:nvPr>
        </p:nvSpPr>
        <p:spPr/>
        <p:txBody>
          <a:bodyPr/>
          <a:lstStyle/>
          <a:p>
            <a:pPr>
              <a:defRPr/>
            </a:pPr>
            <a:fld id="{0459247A-91BF-4509-8D7C-B734E6B1F2F6}" type="slidenum">
              <a:rPr lang="es-MX" smtClean="0"/>
              <a:pPr>
                <a:defRPr/>
              </a:pPr>
              <a:t>38</a:t>
            </a:fld>
            <a:endParaRPr lang="es-MX"/>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mtClean="0"/>
              <a:t>Este proyecto fue un trabajo de colaboración de lo servicio de Extensionismo de la Texas AgriLife, Universidad del Nuevo México y  la Universidad de Idaho. El financiamiento fue proporcionado por el Centro Nacional de </a:t>
            </a:r>
            <a:r>
              <a:rPr lang="es-MX" smtClean="0"/>
              <a:t>Sanidad Animal de Relaciones Exteriores </a:t>
            </a:r>
            <a:r>
              <a:rPr lang="es-ES" smtClean="0"/>
              <a:t>y  Centro de Defensa de Enfermedades Zoonóticas .</a:t>
            </a:r>
          </a:p>
        </p:txBody>
      </p:sp>
      <p:sp>
        <p:nvSpPr>
          <p:cNvPr id="4" name="Slide Number Placeholder 3"/>
          <p:cNvSpPr>
            <a:spLocks noGrp="1"/>
          </p:cNvSpPr>
          <p:nvPr>
            <p:ph type="sldNum" sz="quarter" idx="5"/>
          </p:nvPr>
        </p:nvSpPr>
        <p:spPr/>
        <p:txBody>
          <a:bodyPr/>
          <a:lstStyle/>
          <a:p>
            <a:pPr>
              <a:defRPr/>
            </a:pPr>
            <a:fld id="{50D8D809-588B-4BBB-A9CB-5269C060CA1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Para conducir un examen físico básico, debemos aprender las características normales en la vaca. Por ejemplo, la frecuencia cardiaca normal de la vaca es de 60-70 latidos por minuto, tasa respiratoria 30 respiraciones por minuto, temperatura 38.6 °C (101.5 - 102 °F), y los movimientos ruminales ocurren una o dos veces por minuto.</a:t>
            </a:r>
            <a:endParaRPr lang="en-US" smtClean="0"/>
          </a:p>
        </p:txBody>
      </p:sp>
      <p:sp>
        <p:nvSpPr>
          <p:cNvPr id="4" name="Slide Number Placeholder 3"/>
          <p:cNvSpPr>
            <a:spLocks noGrp="1"/>
          </p:cNvSpPr>
          <p:nvPr>
            <p:ph type="sldNum" sz="quarter" idx="5"/>
          </p:nvPr>
        </p:nvSpPr>
        <p:spPr/>
        <p:txBody>
          <a:bodyPr/>
          <a:lstStyle/>
          <a:p>
            <a:pPr>
              <a:defRPr/>
            </a:pPr>
            <a:fld id="{57E92B6B-0A9F-4778-B51D-74A0B3FB6717}" type="slidenum">
              <a:rPr lang="es-MX" smtClean="0"/>
              <a:pPr>
                <a:defRPr/>
              </a:pPr>
              <a:t>4</a:t>
            </a:fld>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3EC78F-22A5-4CD3-BB6A-C95E954E7B9F}" type="slidenum">
              <a:rPr lang="en-US" smtClean="0"/>
              <a:pPr fontAlgn="base">
                <a:spcBef>
                  <a:spcPct val="0"/>
                </a:spcBef>
                <a:spcAft>
                  <a:spcPct val="0"/>
                </a:spcAft>
                <a:defRPr/>
              </a:pPr>
              <a:t>5</a:t>
            </a:fld>
            <a:endParaRPr lang="en-US" smtClean="0"/>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s-MX" smtClean="0"/>
              <a:t>Una vez que se ha identificado una vaca enferma, es momento para determinar cuál es el problema. De los principales problemas que se presentan a menudo pueden ser: cetosis (orina o leche), desplazamiento de abomaso (DA), mastitis, metritis y endometritis, cojeras (patas y piernas), lesiones (boca, patas, pezones); enfermedades comunes (RIB, DVB, leptospirosis, PI3, etc.), y síntomas inusuales que podrían indicar enfermedades nuevas o de origen externo.</a:t>
            </a: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smtClean="0"/>
              <a:t>Dependiendo el establo, existen grupos de animales que requieren diferente grado de atención. Regularmente, las vacas próximas a parir o recién paridas (frescas) son las que reciben mayor atención en los establos. Muchos establos realizan de manera rutinaria un examen físico breve a las vacas que acaban de parir, y este continúa por 10 días más. </a:t>
            </a:r>
            <a:endParaRPr lang="en-US" smtClean="0"/>
          </a:p>
          <a:p>
            <a:r>
              <a:rPr lang="es-MX" smtClean="0"/>
              <a:t> </a:t>
            </a:r>
            <a:endParaRPr lang="en-US" smtClean="0"/>
          </a:p>
          <a:p>
            <a:r>
              <a:rPr lang="es-MX" smtClean="0"/>
              <a:t> Después de tener a los animales en observación, la mayoría de ellos son enviados a los corrales de producción, donde continúan siendo observados diariamente por si existe algún comportamiento anormal. En caso de detectar algún signo anormal, estos animales considerados sin estrés pueden ser evaluados en el futuro. </a:t>
            </a:r>
            <a:endParaRPr lang="en-US" smtClean="0"/>
          </a:p>
          <a:p>
            <a:r>
              <a:rPr lang="es-MX" smtClean="0"/>
              <a:t> </a:t>
            </a:r>
            <a:endParaRPr lang="en-US" smtClean="0"/>
          </a:p>
          <a:p>
            <a:r>
              <a:rPr lang="es-MX" smtClean="0"/>
              <a:t>Cada establo tiene su propio manejo para aislar o monitorear animales de recién ingreso, así como animales que han experimentado cierto grado de estrés. El monitoreo y la evaluación puede incrementarse siempre que un animal este sujeto a un agente estresante. Algunos agentes estresantes pueden ser: el destete, cambios del medio ambiente, cambios de corral, estrés de grupo, hacinamiento, condiciones insalubres, etc.</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FAB9FA1F-C99D-438A-8135-FD86E4D06245}" type="slidenum">
              <a:rPr lang="es-MX" smtClean="0"/>
              <a:pPr>
                <a:defRPr/>
              </a:pPr>
              <a:t>6</a:t>
            </a:fld>
            <a:endParaRPr lang="es-MX"/>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7814AD-29EB-44CD-B5C9-BD7D925A701E}" type="slidenum">
              <a:rPr lang="en-US" smtClean="0"/>
              <a:pPr fontAlgn="base">
                <a:spcBef>
                  <a:spcPct val="0"/>
                </a:spcBef>
                <a:spcAft>
                  <a:spcPct val="0"/>
                </a:spcAft>
                <a:defRPr/>
              </a:pPr>
              <a:t>7</a:t>
            </a:fld>
            <a:endParaRPr lang="en-US" smtClean="0"/>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smtClean="0"/>
              <a:t>Independientemente a estos agentes estresantes, pueden venir acompañados de estrés calórico y estrés metabólico. A pesar de ello las vacas poseen mecanismos fisiológicos que le ayudan a reducir los efectos del estrés y mantener la producción. Sin embargo, no son suficientes por que el estrés es acumulativo y aunque la vaca se acostumbra a estos factores estresantes terminará por afectar negativamente a la producción.</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5B77AA-1576-4871-BC1E-1D325922E6E2}" type="slidenum">
              <a:rPr lang="en-US" smtClean="0"/>
              <a:pPr fontAlgn="base">
                <a:spcBef>
                  <a:spcPct val="0"/>
                </a:spcBef>
                <a:spcAft>
                  <a:spcPct val="0"/>
                </a:spcAft>
                <a:defRPr/>
              </a:pPr>
              <a:t>8</a:t>
            </a:fld>
            <a:endParaRPr lang="en-US" smtClean="0"/>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smtClean="0"/>
              <a:t>A medida que estos factores estresantes múltiples se apilan unos sobre otros, la vaca, finalmente llega a un punto de ruptura donde se enferma</a:t>
            </a: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F2FE66-C6D0-4BB7-AB1E-2B3B2939DB62}" type="slidenum">
              <a:rPr lang="en-US" smtClean="0"/>
              <a:pPr fontAlgn="base">
                <a:spcBef>
                  <a:spcPct val="0"/>
                </a:spcBef>
                <a:spcAft>
                  <a:spcPct val="0"/>
                </a:spcAft>
                <a:defRPr/>
              </a:pPr>
              <a:t>9</a:t>
            </a:fld>
            <a:endParaRPr lang="en-US" smtClean="0"/>
          </a:p>
        </p:txBody>
      </p:sp>
      <p:sp>
        <p:nvSpPr>
          <p:cNvPr id="542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A0186828-E637-4749-8CB8-B71C5831C1C3}" type="slidenum">
              <a:rPr lang="en-US" sz="1200">
                <a:latin typeface="Calibri" pitchFamily="34" charset="0"/>
              </a:rPr>
              <a:pPr algn="r"/>
              <a:t>9</a:t>
            </a:fld>
            <a:endParaRPr lang="en-US" sz="1200">
              <a:latin typeface="Calibri" pitchFamily="34" charset="0"/>
            </a:endParaRPr>
          </a:p>
        </p:txBody>
      </p:sp>
      <p:sp>
        <p:nvSpPr>
          <p:cNvPr id="5427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s-ES" smtClean="0"/>
              <a:t>Las vacas recién paridas son aún más susceptibles a la enfermedad porque su sistema inmunológico está deprimido. La inmunosupresión se inicia dos semanas antes y se prolonga durante dos semanas después del parto.</a:t>
            </a:r>
          </a:p>
          <a:p>
            <a:pPr eaLnBrk="1" hangingPunct="1">
              <a:spcBef>
                <a:spcPct val="0"/>
              </a:spcBef>
            </a:pPr>
            <a:r>
              <a:rPr lang="es-ES" smtClean="0"/>
              <a:t>Esta es la razón por la que tenemos que tener especial cuidado en el diseño de los programas de vacunación. vacas con sistema inmunológico debilitado no responden tan bien a la vacunación.</a:t>
            </a:r>
            <a:endParaRPr lang="en-CA"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918325"/>
            <a:chOff x="0" y="0"/>
            <a:chExt cx="5760" cy="4358"/>
          </a:xfrm>
        </p:grpSpPr>
        <p:sp>
          <p:nvSpPr>
            <p:cNvPr id="5"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fontAlgn="auto">
                <a:spcBef>
                  <a:spcPts val="0"/>
                </a:spcBef>
                <a:spcAft>
                  <a:spcPts val="0"/>
                </a:spcAft>
                <a:defRPr/>
              </a:pPr>
              <a:endParaRPr lang="en-US">
                <a:latin typeface="+mn-lt"/>
                <a:cs typeface="+mn-cs"/>
              </a:endParaRPr>
            </a:p>
          </p:txBody>
        </p:sp>
        <p:sp>
          <p:nvSpPr>
            <p:cNvPr id="6"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fontAlgn="auto">
                <a:spcBef>
                  <a:spcPts val="0"/>
                </a:spcBef>
                <a:spcAft>
                  <a:spcPts val="0"/>
                </a:spcAft>
                <a:defRPr/>
              </a:pPr>
              <a:endParaRPr lang="en-US">
                <a:latin typeface="+mn-lt"/>
                <a:cs typeface="+mn-cs"/>
              </a:endParaRPr>
            </a:p>
          </p:txBody>
        </p:sp>
        <p:sp>
          <p:nvSpPr>
            <p:cNvPr id="7"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fontAlgn="auto">
                <a:spcBef>
                  <a:spcPts val="0"/>
                </a:spcBef>
                <a:spcAft>
                  <a:spcPts val="0"/>
                </a:spcAft>
                <a:defRPr/>
              </a:pPr>
              <a:endParaRPr lang="en-US">
                <a:latin typeface="+mn-lt"/>
                <a:cs typeface="+mn-cs"/>
              </a:endParaRPr>
            </a:p>
          </p:txBody>
        </p:sp>
        <p:sp>
          <p:nvSpPr>
            <p:cNvPr id="9" name="Freeform 6"/>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Freeform 7"/>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fontAlgn="auto">
                <a:spcBef>
                  <a:spcPts val="0"/>
                </a:spcBef>
                <a:spcAft>
                  <a:spcPts val="0"/>
                </a:spcAft>
                <a:defRPr/>
              </a:pPr>
              <a:endParaRPr lang="en-US">
                <a:latin typeface="+mn-lt"/>
                <a:cs typeface="+mn-cs"/>
              </a:endParaRPr>
            </a:p>
          </p:txBody>
        </p:sp>
        <p:sp>
          <p:nvSpPr>
            <p:cNvPr id="11"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Freeform 9"/>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grpSp>
      <p:pic>
        <p:nvPicPr>
          <p:cNvPr id="13" name="Picture 19" descr="AgriLife%20EXTENSION%20logo%20(2-color)"/>
          <p:cNvPicPr>
            <a:picLocks noChangeAspect="1" noChangeArrowheads="1"/>
          </p:cNvPicPr>
          <p:nvPr/>
        </p:nvPicPr>
        <p:blipFill>
          <a:blip r:embed="rId2" cstate="screen"/>
          <a:srcRect/>
          <a:stretch>
            <a:fillRect/>
          </a:stretch>
        </p:blipFill>
        <p:spPr bwMode="auto">
          <a:xfrm>
            <a:off x="6553200" y="6172200"/>
            <a:ext cx="2362200" cy="577850"/>
          </a:xfrm>
          <a:prstGeom prst="rect">
            <a:avLst/>
          </a:prstGeom>
          <a:noFill/>
          <a:ln w="9525">
            <a:noFill/>
            <a:miter lim="800000"/>
            <a:headEnd/>
            <a:tailEnd/>
          </a:ln>
        </p:spPr>
      </p:pic>
      <p:pic>
        <p:nvPicPr>
          <p:cNvPr id="14" name="Picture 5" descr="FAZD-Center-logo-Nov-2008.jpg"/>
          <p:cNvPicPr>
            <a:picLocks noChangeAspect="1"/>
          </p:cNvPicPr>
          <p:nvPr userDrawn="1"/>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sp>
        <p:nvSpPr>
          <p:cNvPr id="3082" name="Rectangle 10"/>
          <p:cNvSpPr>
            <a:spLocks noGrp="1" noChangeArrowheads="1"/>
          </p:cNvSpPr>
          <p:nvPr>
            <p:ph type="ctrTitle"/>
          </p:nvPr>
        </p:nvSpPr>
        <p:spPr>
          <a:xfrm>
            <a:off x="685800" y="2286000"/>
            <a:ext cx="7772400" cy="1143000"/>
          </a:xfrm>
        </p:spPr>
        <p:txBody>
          <a:bodyPr/>
          <a:lstStyle>
            <a:lvl1pPr>
              <a:defRPr/>
            </a:lvl1pPr>
          </a:lstStyle>
          <a:p>
            <a:r>
              <a:rPr lang="es-ES" smtClean="0"/>
              <a:t>Haga clic para modificar el estilo de título del patrón</a:t>
            </a:r>
            <a:endParaRPr lang="en-US"/>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s-ES" smtClean="0"/>
              <a:t>Haga clic para modificar el estilo de subtítulo del patrón</a:t>
            </a:r>
            <a:endParaRPr lang="en-US"/>
          </a:p>
        </p:txBody>
      </p:sp>
      <p:sp>
        <p:nvSpPr>
          <p:cNvPr id="15" name="Rectangle 16"/>
          <p:cNvSpPr>
            <a:spLocks noGrp="1" noChangeArrowheads="1"/>
          </p:cNvSpPr>
          <p:nvPr>
            <p:ph type="dt" sz="quarter" idx="10"/>
          </p:nvPr>
        </p:nvSpPr>
        <p:spPr/>
        <p:txBody>
          <a:bodyPr/>
          <a:lstStyle>
            <a:lvl1pPr>
              <a:spcBef>
                <a:spcPct val="0"/>
              </a:spcBef>
              <a:defRPr/>
            </a:lvl1pPr>
          </a:lstStyle>
          <a:p>
            <a:pPr>
              <a:defRPr/>
            </a:pPr>
            <a:endParaRPr lang="es-MX"/>
          </a:p>
        </p:txBody>
      </p:sp>
      <p:sp>
        <p:nvSpPr>
          <p:cNvPr id="16" name="Rectangle 17"/>
          <p:cNvSpPr>
            <a:spLocks noGrp="1" noChangeArrowheads="1"/>
          </p:cNvSpPr>
          <p:nvPr>
            <p:ph type="ftr" sz="quarter" idx="11"/>
          </p:nvPr>
        </p:nvSpPr>
        <p:spPr/>
        <p:txBody>
          <a:bodyPr/>
          <a:lstStyle>
            <a:lvl1pPr>
              <a:spcBef>
                <a:spcPct val="0"/>
              </a:spcBef>
              <a:defRPr/>
            </a:lvl1pPr>
          </a:lstStyle>
          <a:p>
            <a:pPr>
              <a:defRPr/>
            </a:pPr>
            <a:endParaRPr lang="es-MX"/>
          </a:p>
        </p:txBody>
      </p:sp>
      <p:sp>
        <p:nvSpPr>
          <p:cNvPr id="17" name="Rectangle 18"/>
          <p:cNvSpPr>
            <a:spLocks noGrp="1" noChangeArrowheads="1"/>
          </p:cNvSpPr>
          <p:nvPr>
            <p:ph type="sldNum" sz="quarter" idx="12"/>
          </p:nvPr>
        </p:nvSpPr>
        <p:spPr/>
        <p:txBody>
          <a:bodyPr/>
          <a:lstStyle>
            <a:lvl1pPr>
              <a:spcBef>
                <a:spcPct val="0"/>
              </a:spcBef>
              <a:defRPr/>
            </a:lvl1pPr>
          </a:lstStyle>
          <a:p>
            <a:pPr>
              <a:defRPr/>
            </a:pPr>
            <a:fld id="{6E51B5AE-D2DF-4436-A2AC-FBA30A8611C9}" type="slidenum">
              <a:rPr lang="es-MX"/>
              <a:pPr>
                <a:defRPr/>
              </a:pPr>
              <a:t>‹#›</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FFAD0EF7-560D-4EB6-B214-24333322BF4F}" type="datetimeFigureOut">
              <a:rPr lang="es-MX"/>
              <a:pPr>
                <a:defRPr/>
              </a:pPr>
              <a:t>04/08/2011</a:t>
            </a:fld>
            <a:endParaRPr lang="es-MX"/>
          </a:p>
        </p:txBody>
      </p:sp>
      <p:sp>
        <p:nvSpPr>
          <p:cNvPr id="5" name="Rectangle 13"/>
          <p:cNvSpPr>
            <a:spLocks noGrp="1" noChangeArrowheads="1"/>
          </p:cNvSpPr>
          <p:nvPr>
            <p:ph type="ftr" sz="quarter" idx="11"/>
          </p:nvPr>
        </p:nvSpPr>
        <p:spPr>
          <a:ln/>
        </p:spPr>
        <p:txBody>
          <a:bodyPr/>
          <a:lstStyle>
            <a:lvl1pPr>
              <a:defRPr/>
            </a:lvl1pPr>
          </a:lstStyle>
          <a:p>
            <a:pPr>
              <a:defRPr/>
            </a:pPr>
            <a:endParaRPr lang="es-MX"/>
          </a:p>
        </p:txBody>
      </p:sp>
      <p:sp>
        <p:nvSpPr>
          <p:cNvPr id="6" name="Rectangle 14"/>
          <p:cNvSpPr>
            <a:spLocks noGrp="1" noChangeArrowheads="1"/>
          </p:cNvSpPr>
          <p:nvPr>
            <p:ph type="sldNum" sz="quarter" idx="12"/>
          </p:nvPr>
        </p:nvSpPr>
        <p:spPr>
          <a:ln/>
        </p:spPr>
        <p:txBody>
          <a:bodyPr/>
          <a:lstStyle>
            <a:lvl1pPr>
              <a:defRPr/>
            </a:lvl1pPr>
          </a:lstStyle>
          <a:p>
            <a:pPr>
              <a:defRPr/>
            </a:pPr>
            <a:fld id="{AA716446-74DC-4DBD-85F5-70408150E204}" type="slidenum">
              <a:rPr lang="es-MX"/>
              <a:pPr>
                <a:defRPr/>
              </a:pPr>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fld id="{A3D61230-F0B0-471D-A279-EA404B2B8646}" type="datetimeFigureOut">
              <a:rPr lang="es-MX"/>
              <a:pPr>
                <a:defRPr/>
              </a:pPr>
              <a:t>04/08/2011</a:t>
            </a:fld>
            <a:endParaRPr lang="es-MX"/>
          </a:p>
        </p:txBody>
      </p:sp>
      <p:sp>
        <p:nvSpPr>
          <p:cNvPr id="5" name="Rectangle 13"/>
          <p:cNvSpPr>
            <a:spLocks noGrp="1" noChangeArrowheads="1"/>
          </p:cNvSpPr>
          <p:nvPr>
            <p:ph type="ftr" sz="quarter" idx="11"/>
          </p:nvPr>
        </p:nvSpPr>
        <p:spPr>
          <a:ln/>
        </p:spPr>
        <p:txBody>
          <a:bodyPr/>
          <a:lstStyle>
            <a:lvl1pPr>
              <a:defRPr/>
            </a:lvl1pPr>
          </a:lstStyle>
          <a:p>
            <a:pPr>
              <a:defRPr/>
            </a:pPr>
            <a:endParaRPr lang="es-MX"/>
          </a:p>
        </p:txBody>
      </p:sp>
      <p:sp>
        <p:nvSpPr>
          <p:cNvPr id="6" name="Rectangle 14"/>
          <p:cNvSpPr>
            <a:spLocks noGrp="1" noChangeArrowheads="1"/>
          </p:cNvSpPr>
          <p:nvPr>
            <p:ph type="sldNum" sz="quarter" idx="12"/>
          </p:nvPr>
        </p:nvSpPr>
        <p:spPr>
          <a:ln/>
        </p:spPr>
        <p:txBody>
          <a:bodyPr/>
          <a:lstStyle>
            <a:lvl1pPr>
              <a:defRPr/>
            </a:lvl1pPr>
          </a:lstStyle>
          <a:p>
            <a:pPr>
              <a:defRPr/>
            </a:pPr>
            <a:fld id="{09B9758A-5297-40A8-AC1B-8D05939CE1CE}" type="slidenum">
              <a:rPr lang="es-MX"/>
              <a:pPr>
                <a:defRPr/>
              </a:pPr>
              <a:t>‹#›</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16" descr="FAZD-Center-logo-Nov-2008.jpg"/>
          <p:cNvPicPr>
            <a:picLocks noChangeAspect="1"/>
          </p:cNvPicPr>
          <p:nvPr userDrawn="1"/>
        </p:nvPicPr>
        <p:blipFill>
          <a:blip r:embed="rId2" cstate="screen"/>
          <a:srcRect/>
          <a:stretch>
            <a:fillRect/>
          </a:stretch>
        </p:blipFill>
        <p:spPr bwMode="auto">
          <a:xfrm>
            <a:off x="304800" y="5867400"/>
            <a:ext cx="2097088" cy="873125"/>
          </a:xfrm>
          <a:prstGeom prst="rect">
            <a:avLst/>
          </a:prstGeom>
          <a:noFill/>
          <a:ln w="9525">
            <a:noFill/>
            <a:miter lim="800000"/>
            <a:headEnd/>
            <a:tailEnd/>
          </a:ln>
        </p:spPr>
      </p:pic>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12"/>
          <p:cNvSpPr>
            <a:spLocks noGrp="1" noChangeArrowheads="1"/>
          </p:cNvSpPr>
          <p:nvPr>
            <p:ph type="dt" sz="half" idx="10"/>
          </p:nvPr>
        </p:nvSpPr>
        <p:spPr/>
        <p:txBody>
          <a:bodyPr/>
          <a:lstStyle>
            <a:lvl1pPr>
              <a:defRPr/>
            </a:lvl1pPr>
          </a:lstStyle>
          <a:p>
            <a:pPr>
              <a:defRPr/>
            </a:pPr>
            <a:fld id="{8FEF934A-5F1D-496A-B08D-841354F7A25B}" type="datetimeFigureOut">
              <a:rPr lang="es-MX"/>
              <a:pPr>
                <a:defRPr/>
              </a:pPr>
              <a:t>04/08/2011</a:t>
            </a:fld>
            <a:endParaRPr lang="es-MX" dirty="0"/>
          </a:p>
        </p:txBody>
      </p:sp>
      <p:sp>
        <p:nvSpPr>
          <p:cNvPr id="6" name="Rectangle 13"/>
          <p:cNvSpPr>
            <a:spLocks noGrp="1" noChangeArrowheads="1"/>
          </p:cNvSpPr>
          <p:nvPr>
            <p:ph type="ftr" sz="quarter" idx="11"/>
          </p:nvPr>
        </p:nvSpPr>
        <p:spPr/>
        <p:txBody>
          <a:bodyPr/>
          <a:lstStyle>
            <a:lvl1pPr>
              <a:defRPr/>
            </a:lvl1pPr>
          </a:lstStyle>
          <a:p>
            <a:pPr>
              <a:defRPr/>
            </a:pPr>
            <a:endParaRPr lang="es-MX"/>
          </a:p>
        </p:txBody>
      </p:sp>
      <p:sp>
        <p:nvSpPr>
          <p:cNvPr id="7" name="Rectangle 14"/>
          <p:cNvSpPr>
            <a:spLocks noGrp="1" noChangeArrowheads="1"/>
          </p:cNvSpPr>
          <p:nvPr>
            <p:ph type="sldNum" sz="quarter" idx="12"/>
          </p:nvPr>
        </p:nvSpPr>
        <p:spPr/>
        <p:txBody>
          <a:bodyPr/>
          <a:lstStyle>
            <a:lvl1pPr>
              <a:defRPr/>
            </a:lvl1pPr>
          </a:lstStyle>
          <a:p>
            <a:pPr>
              <a:defRPr/>
            </a:pPr>
            <a:fld id="{F1C5F9F7-2258-4C79-AF54-CC546F24AEA3}" type="slidenum">
              <a:rPr lang="es-MX"/>
              <a:pPr>
                <a:defRPr/>
              </a:pPr>
              <a:t>‹#›</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2"/>
          <p:cNvSpPr>
            <a:spLocks noGrp="1" noChangeArrowheads="1"/>
          </p:cNvSpPr>
          <p:nvPr>
            <p:ph type="dt" sz="half" idx="10"/>
          </p:nvPr>
        </p:nvSpPr>
        <p:spPr>
          <a:ln/>
        </p:spPr>
        <p:txBody>
          <a:bodyPr/>
          <a:lstStyle>
            <a:lvl1pPr>
              <a:defRPr/>
            </a:lvl1pPr>
          </a:lstStyle>
          <a:p>
            <a:pPr>
              <a:defRPr/>
            </a:pPr>
            <a:fld id="{5622F019-AAB5-4B00-B6D8-D8EBE4BA374D}" type="datetimeFigureOut">
              <a:rPr lang="es-MX"/>
              <a:pPr>
                <a:defRPr/>
              </a:pPr>
              <a:t>04/08/2011</a:t>
            </a:fld>
            <a:endParaRPr lang="es-MX"/>
          </a:p>
        </p:txBody>
      </p:sp>
      <p:sp>
        <p:nvSpPr>
          <p:cNvPr id="5" name="Rectangle 13"/>
          <p:cNvSpPr>
            <a:spLocks noGrp="1" noChangeArrowheads="1"/>
          </p:cNvSpPr>
          <p:nvPr>
            <p:ph type="ftr" sz="quarter" idx="11"/>
          </p:nvPr>
        </p:nvSpPr>
        <p:spPr>
          <a:ln/>
        </p:spPr>
        <p:txBody>
          <a:bodyPr/>
          <a:lstStyle>
            <a:lvl1pPr>
              <a:defRPr/>
            </a:lvl1pPr>
          </a:lstStyle>
          <a:p>
            <a:pPr>
              <a:defRPr/>
            </a:pPr>
            <a:endParaRPr lang="es-MX"/>
          </a:p>
        </p:txBody>
      </p:sp>
      <p:sp>
        <p:nvSpPr>
          <p:cNvPr id="6" name="Rectangle 14"/>
          <p:cNvSpPr>
            <a:spLocks noGrp="1" noChangeArrowheads="1"/>
          </p:cNvSpPr>
          <p:nvPr>
            <p:ph type="sldNum" sz="quarter" idx="12"/>
          </p:nvPr>
        </p:nvSpPr>
        <p:spPr>
          <a:ln/>
        </p:spPr>
        <p:txBody>
          <a:bodyPr/>
          <a:lstStyle>
            <a:lvl1pPr>
              <a:defRPr/>
            </a:lvl1pPr>
          </a:lstStyle>
          <a:p>
            <a:pPr>
              <a:defRPr/>
            </a:pPr>
            <a:fld id="{F895CF22-C963-4B5F-A004-699E0878FB56}" type="slidenum">
              <a:rPr lang="es-MX"/>
              <a:pPr>
                <a:defRPr/>
              </a:pPr>
              <a:t>‹#›</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5" name="Picture 16" descr="FAZD-Center-logo-Nov-2008.jpg"/>
          <p:cNvPicPr>
            <a:picLocks noChangeAspect="1"/>
          </p:cNvPicPr>
          <p:nvPr userDrawn="1"/>
        </p:nvPicPr>
        <p:blipFill>
          <a:blip r:embed="rId2" cstate="screen"/>
          <a:srcRect/>
          <a:stretch>
            <a:fillRect/>
          </a:stretch>
        </p:blipFill>
        <p:spPr bwMode="auto">
          <a:xfrm>
            <a:off x="304800" y="5867400"/>
            <a:ext cx="2097088" cy="873125"/>
          </a:xfrm>
          <a:prstGeom prst="rect">
            <a:avLst/>
          </a:prstGeom>
          <a:noFill/>
          <a:ln w="9525">
            <a:noFill/>
            <a:miter lim="800000"/>
            <a:headEnd/>
            <a:tailEnd/>
          </a:ln>
        </p:spPr>
      </p:pic>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Rectangle 12"/>
          <p:cNvSpPr>
            <a:spLocks noGrp="1" noChangeArrowheads="1"/>
          </p:cNvSpPr>
          <p:nvPr>
            <p:ph type="dt" sz="half" idx="10"/>
          </p:nvPr>
        </p:nvSpPr>
        <p:spPr/>
        <p:txBody>
          <a:bodyPr/>
          <a:lstStyle>
            <a:lvl1pPr>
              <a:defRPr/>
            </a:lvl1pPr>
          </a:lstStyle>
          <a:p>
            <a:pPr>
              <a:defRPr/>
            </a:pPr>
            <a:fld id="{78BFB2CF-9846-46EA-A27F-94261A53F6F1}" type="datetimeFigureOut">
              <a:rPr lang="es-MX"/>
              <a:pPr>
                <a:defRPr/>
              </a:pPr>
              <a:t>04/08/2011</a:t>
            </a:fld>
            <a:endParaRPr lang="es-MX" dirty="0"/>
          </a:p>
        </p:txBody>
      </p:sp>
      <p:sp>
        <p:nvSpPr>
          <p:cNvPr id="7" name="Rectangle 13"/>
          <p:cNvSpPr>
            <a:spLocks noGrp="1" noChangeArrowheads="1"/>
          </p:cNvSpPr>
          <p:nvPr>
            <p:ph type="ftr" sz="quarter" idx="11"/>
          </p:nvPr>
        </p:nvSpPr>
        <p:spPr/>
        <p:txBody>
          <a:bodyPr/>
          <a:lstStyle>
            <a:lvl1pPr>
              <a:defRPr/>
            </a:lvl1pPr>
          </a:lstStyle>
          <a:p>
            <a:pPr>
              <a:defRPr/>
            </a:pPr>
            <a:endParaRPr lang="es-MX"/>
          </a:p>
        </p:txBody>
      </p:sp>
      <p:sp>
        <p:nvSpPr>
          <p:cNvPr id="8" name="Rectangle 14"/>
          <p:cNvSpPr>
            <a:spLocks noGrp="1" noChangeArrowheads="1"/>
          </p:cNvSpPr>
          <p:nvPr>
            <p:ph type="sldNum" sz="quarter" idx="12"/>
          </p:nvPr>
        </p:nvSpPr>
        <p:spPr/>
        <p:txBody>
          <a:bodyPr/>
          <a:lstStyle>
            <a:lvl1pPr>
              <a:defRPr/>
            </a:lvl1pPr>
          </a:lstStyle>
          <a:p>
            <a:pPr>
              <a:defRPr/>
            </a:pPr>
            <a:fld id="{82805DE7-CBAA-42E7-A668-72C1F78F8ED4}" type="slidenum">
              <a:rPr lang="es-MX"/>
              <a:pPr>
                <a:defRPr/>
              </a:pPr>
              <a:t>‹#›</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fld id="{2F7A6E44-CC2C-4475-9999-3018E8D93929}" type="datetimeFigureOut">
              <a:rPr lang="es-MX"/>
              <a:pPr>
                <a:defRPr/>
              </a:pPr>
              <a:t>04/08/2011</a:t>
            </a:fld>
            <a:endParaRPr lang="es-MX"/>
          </a:p>
        </p:txBody>
      </p:sp>
      <p:sp>
        <p:nvSpPr>
          <p:cNvPr id="8" name="Rectangle 13"/>
          <p:cNvSpPr>
            <a:spLocks noGrp="1" noChangeArrowheads="1"/>
          </p:cNvSpPr>
          <p:nvPr>
            <p:ph type="ftr" sz="quarter" idx="11"/>
          </p:nvPr>
        </p:nvSpPr>
        <p:spPr>
          <a:ln/>
        </p:spPr>
        <p:txBody>
          <a:bodyPr/>
          <a:lstStyle>
            <a:lvl1pPr>
              <a:defRPr/>
            </a:lvl1pPr>
          </a:lstStyle>
          <a:p>
            <a:pPr>
              <a:defRPr/>
            </a:pPr>
            <a:endParaRPr lang="es-MX"/>
          </a:p>
        </p:txBody>
      </p:sp>
      <p:sp>
        <p:nvSpPr>
          <p:cNvPr id="9" name="Rectangle 14"/>
          <p:cNvSpPr>
            <a:spLocks noGrp="1" noChangeArrowheads="1"/>
          </p:cNvSpPr>
          <p:nvPr>
            <p:ph type="sldNum" sz="quarter" idx="12"/>
          </p:nvPr>
        </p:nvSpPr>
        <p:spPr>
          <a:ln/>
        </p:spPr>
        <p:txBody>
          <a:bodyPr/>
          <a:lstStyle>
            <a:lvl1pPr>
              <a:defRPr/>
            </a:lvl1pPr>
          </a:lstStyle>
          <a:p>
            <a:pPr>
              <a:defRPr/>
            </a:pPr>
            <a:fld id="{6A52B658-1200-4C26-A2B5-13448255549B}" type="slidenum">
              <a:rPr lang="es-MX"/>
              <a:pPr>
                <a:defRPr/>
              </a:pPr>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fld id="{7AD1214E-0FFE-4746-BB05-F1AA20EDB3E8}" type="datetimeFigureOut">
              <a:rPr lang="es-MX"/>
              <a:pPr>
                <a:defRPr/>
              </a:pPr>
              <a:t>04/08/2011</a:t>
            </a:fld>
            <a:endParaRPr lang="es-MX"/>
          </a:p>
        </p:txBody>
      </p:sp>
      <p:sp>
        <p:nvSpPr>
          <p:cNvPr id="4" name="Rectangle 13"/>
          <p:cNvSpPr>
            <a:spLocks noGrp="1" noChangeArrowheads="1"/>
          </p:cNvSpPr>
          <p:nvPr>
            <p:ph type="ftr" sz="quarter" idx="11"/>
          </p:nvPr>
        </p:nvSpPr>
        <p:spPr>
          <a:ln/>
        </p:spPr>
        <p:txBody>
          <a:bodyPr/>
          <a:lstStyle>
            <a:lvl1pPr>
              <a:defRPr/>
            </a:lvl1pPr>
          </a:lstStyle>
          <a:p>
            <a:pPr>
              <a:defRPr/>
            </a:pPr>
            <a:endParaRPr lang="es-MX"/>
          </a:p>
        </p:txBody>
      </p:sp>
      <p:sp>
        <p:nvSpPr>
          <p:cNvPr id="5" name="Rectangle 14"/>
          <p:cNvSpPr>
            <a:spLocks noGrp="1" noChangeArrowheads="1"/>
          </p:cNvSpPr>
          <p:nvPr>
            <p:ph type="sldNum" sz="quarter" idx="12"/>
          </p:nvPr>
        </p:nvSpPr>
        <p:spPr>
          <a:ln/>
        </p:spPr>
        <p:txBody>
          <a:bodyPr/>
          <a:lstStyle>
            <a:lvl1pPr>
              <a:defRPr/>
            </a:lvl1pPr>
          </a:lstStyle>
          <a:p>
            <a:pPr>
              <a:defRPr/>
            </a:pPr>
            <a:fld id="{B520B0CC-E277-4EB2-A3D5-2CBE558745E0}" type="slidenum">
              <a:rPr lang="es-MX"/>
              <a:pPr>
                <a:defRPr/>
              </a:pPr>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0ABB4BBC-9945-44BC-BB62-846E03237117}" type="datetimeFigureOut">
              <a:rPr lang="es-MX"/>
              <a:pPr>
                <a:defRPr/>
              </a:pPr>
              <a:t>04/08/2011</a:t>
            </a:fld>
            <a:endParaRPr lang="es-MX"/>
          </a:p>
        </p:txBody>
      </p:sp>
      <p:sp>
        <p:nvSpPr>
          <p:cNvPr id="3" name="Rectangle 13"/>
          <p:cNvSpPr>
            <a:spLocks noGrp="1" noChangeArrowheads="1"/>
          </p:cNvSpPr>
          <p:nvPr>
            <p:ph type="ftr" sz="quarter" idx="11"/>
          </p:nvPr>
        </p:nvSpPr>
        <p:spPr>
          <a:ln/>
        </p:spPr>
        <p:txBody>
          <a:bodyPr/>
          <a:lstStyle>
            <a:lvl1pPr>
              <a:defRPr/>
            </a:lvl1pPr>
          </a:lstStyle>
          <a:p>
            <a:pPr>
              <a:defRPr/>
            </a:pPr>
            <a:endParaRPr lang="es-MX"/>
          </a:p>
        </p:txBody>
      </p:sp>
      <p:sp>
        <p:nvSpPr>
          <p:cNvPr id="4" name="Rectangle 14"/>
          <p:cNvSpPr>
            <a:spLocks noGrp="1" noChangeArrowheads="1"/>
          </p:cNvSpPr>
          <p:nvPr>
            <p:ph type="sldNum" sz="quarter" idx="12"/>
          </p:nvPr>
        </p:nvSpPr>
        <p:spPr>
          <a:ln/>
        </p:spPr>
        <p:txBody>
          <a:bodyPr/>
          <a:lstStyle>
            <a:lvl1pPr>
              <a:defRPr/>
            </a:lvl1pPr>
          </a:lstStyle>
          <a:p>
            <a:pPr>
              <a:defRPr/>
            </a:pPr>
            <a:fld id="{6CF31C3C-62F4-4C88-A42F-18CFF58BE3CD}" type="slidenum">
              <a:rPr lang="es-MX"/>
              <a:pPr>
                <a:defRPr/>
              </a:pPr>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2"/>
          <p:cNvSpPr>
            <a:spLocks noGrp="1" noChangeArrowheads="1"/>
          </p:cNvSpPr>
          <p:nvPr>
            <p:ph type="dt" sz="half" idx="10"/>
          </p:nvPr>
        </p:nvSpPr>
        <p:spPr>
          <a:ln/>
        </p:spPr>
        <p:txBody>
          <a:bodyPr/>
          <a:lstStyle>
            <a:lvl1pPr>
              <a:defRPr/>
            </a:lvl1pPr>
          </a:lstStyle>
          <a:p>
            <a:pPr>
              <a:defRPr/>
            </a:pPr>
            <a:fld id="{C2A1CBDD-F418-4882-BDF9-CA079D001CC7}" type="datetimeFigureOut">
              <a:rPr lang="es-MX"/>
              <a:pPr>
                <a:defRPr/>
              </a:pPr>
              <a:t>04/08/2011</a:t>
            </a:fld>
            <a:endParaRPr lang="es-MX"/>
          </a:p>
        </p:txBody>
      </p:sp>
      <p:sp>
        <p:nvSpPr>
          <p:cNvPr id="6" name="Rectangle 13"/>
          <p:cNvSpPr>
            <a:spLocks noGrp="1" noChangeArrowheads="1"/>
          </p:cNvSpPr>
          <p:nvPr>
            <p:ph type="ftr" sz="quarter" idx="11"/>
          </p:nvPr>
        </p:nvSpPr>
        <p:spPr>
          <a:ln/>
        </p:spPr>
        <p:txBody>
          <a:bodyPr/>
          <a:lstStyle>
            <a:lvl1pPr>
              <a:defRPr/>
            </a:lvl1pPr>
          </a:lstStyle>
          <a:p>
            <a:pPr>
              <a:defRPr/>
            </a:pPr>
            <a:endParaRPr lang="es-MX"/>
          </a:p>
        </p:txBody>
      </p:sp>
      <p:sp>
        <p:nvSpPr>
          <p:cNvPr id="7" name="Rectangle 14"/>
          <p:cNvSpPr>
            <a:spLocks noGrp="1" noChangeArrowheads="1"/>
          </p:cNvSpPr>
          <p:nvPr>
            <p:ph type="sldNum" sz="quarter" idx="12"/>
          </p:nvPr>
        </p:nvSpPr>
        <p:spPr>
          <a:ln/>
        </p:spPr>
        <p:txBody>
          <a:bodyPr/>
          <a:lstStyle>
            <a:lvl1pPr>
              <a:defRPr/>
            </a:lvl1pPr>
          </a:lstStyle>
          <a:p>
            <a:pPr>
              <a:defRPr/>
            </a:pPr>
            <a:fld id="{C8741966-912E-4E88-8D4F-D5D3E70DB81C}" type="slidenum">
              <a:rPr lang="es-MX"/>
              <a:pPr>
                <a:defRPr/>
              </a:pPr>
              <a:t>‹#›</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2"/>
          <p:cNvSpPr>
            <a:spLocks noGrp="1" noChangeArrowheads="1"/>
          </p:cNvSpPr>
          <p:nvPr>
            <p:ph type="dt" sz="half" idx="10"/>
          </p:nvPr>
        </p:nvSpPr>
        <p:spPr>
          <a:ln/>
        </p:spPr>
        <p:txBody>
          <a:bodyPr/>
          <a:lstStyle>
            <a:lvl1pPr>
              <a:defRPr/>
            </a:lvl1pPr>
          </a:lstStyle>
          <a:p>
            <a:pPr>
              <a:defRPr/>
            </a:pPr>
            <a:fld id="{1FDAB330-3A86-4986-85D9-7B3D18624DA1}" type="datetimeFigureOut">
              <a:rPr lang="es-MX"/>
              <a:pPr>
                <a:defRPr/>
              </a:pPr>
              <a:t>04/08/2011</a:t>
            </a:fld>
            <a:endParaRPr lang="es-MX"/>
          </a:p>
        </p:txBody>
      </p:sp>
      <p:sp>
        <p:nvSpPr>
          <p:cNvPr id="6" name="Rectangle 13"/>
          <p:cNvSpPr>
            <a:spLocks noGrp="1" noChangeArrowheads="1"/>
          </p:cNvSpPr>
          <p:nvPr>
            <p:ph type="ftr" sz="quarter" idx="11"/>
          </p:nvPr>
        </p:nvSpPr>
        <p:spPr>
          <a:ln/>
        </p:spPr>
        <p:txBody>
          <a:bodyPr/>
          <a:lstStyle>
            <a:lvl1pPr>
              <a:defRPr/>
            </a:lvl1pPr>
          </a:lstStyle>
          <a:p>
            <a:pPr>
              <a:defRPr/>
            </a:pPr>
            <a:endParaRPr lang="es-MX"/>
          </a:p>
        </p:txBody>
      </p:sp>
      <p:sp>
        <p:nvSpPr>
          <p:cNvPr id="7" name="Rectangle 14"/>
          <p:cNvSpPr>
            <a:spLocks noGrp="1" noChangeArrowheads="1"/>
          </p:cNvSpPr>
          <p:nvPr>
            <p:ph type="sldNum" sz="quarter" idx="12"/>
          </p:nvPr>
        </p:nvSpPr>
        <p:spPr>
          <a:ln/>
        </p:spPr>
        <p:txBody>
          <a:bodyPr/>
          <a:lstStyle>
            <a:lvl1pPr>
              <a:defRPr/>
            </a:lvl1pPr>
          </a:lstStyle>
          <a:p>
            <a:pPr>
              <a:defRPr/>
            </a:pPr>
            <a:fld id="{002C41E5-BE1D-4BB5-ADC8-2C295EF10A8D}" type="slidenum">
              <a:rPr lang="es-MX"/>
              <a:pPr>
                <a:defRPr/>
              </a:pPr>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16"/>
          <p:cNvGrpSpPr>
            <a:grpSpLocks/>
          </p:cNvGrpSpPr>
          <p:nvPr/>
        </p:nvGrpSpPr>
        <p:grpSpPr bwMode="auto">
          <a:xfrm>
            <a:off x="0" y="0"/>
            <a:ext cx="9144000" cy="6918325"/>
            <a:chOff x="0" y="0"/>
            <a:chExt cx="5760" cy="4358"/>
          </a:xfrm>
        </p:grpSpPr>
        <p:sp>
          <p:nvSpPr>
            <p:cNvPr id="2"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fontAlgn="auto">
                <a:spcBef>
                  <a:spcPts val="0"/>
                </a:spcBef>
                <a:spcAft>
                  <a:spcPts val="0"/>
                </a:spcAft>
                <a:defRPr/>
              </a:pPr>
              <a:endParaRPr lang="en-US">
                <a:latin typeface="+mn-lt"/>
                <a:cs typeface="+mn-cs"/>
              </a:endParaRPr>
            </a:p>
          </p:txBody>
        </p:sp>
        <p:sp>
          <p:nvSpPr>
            <p:cNvPr id="3"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fontAlgn="auto">
                <a:spcBef>
                  <a:spcPts val="0"/>
                </a:spcBef>
                <a:spcAft>
                  <a:spcPts val="0"/>
                </a:spcAft>
                <a:defRPr/>
              </a:pPr>
              <a:endParaRPr lang="en-US">
                <a:latin typeface="+mn-lt"/>
                <a:cs typeface="+mn-cs"/>
              </a:endParaRPr>
            </a:p>
          </p:txBody>
        </p:sp>
        <p:sp>
          <p:nvSpPr>
            <p:cNvPr id="2052"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053"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fontAlgn="auto">
                <a:spcBef>
                  <a:spcPts val="0"/>
                </a:spcBef>
                <a:spcAft>
                  <a:spcPts val="0"/>
                </a:spcAft>
                <a:defRPr/>
              </a:pPr>
              <a:endParaRPr lang="en-US">
                <a:latin typeface="+mn-lt"/>
                <a:cs typeface="+mn-cs"/>
              </a:endParaRPr>
            </a:p>
          </p:txBody>
        </p:sp>
        <p:sp>
          <p:nvSpPr>
            <p:cNvPr id="2054" name="Freeform 6"/>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4" name="Freeform 7"/>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fontAlgn="auto">
                <a:spcBef>
                  <a:spcPts val="0"/>
                </a:spcBef>
                <a:spcAft>
                  <a:spcPts val="0"/>
                </a:spcAft>
                <a:defRPr/>
              </a:pPr>
              <a:endParaRPr lang="en-US">
                <a:latin typeface="+mn-lt"/>
                <a:cs typeface="+mn-cs"/>
              </a:endParaRPr>
            </a:p>
          </p:txBody>
        </p:sp>
        <p:sp>
          <p:nvSpPr>
            <p:cNvPr id="5"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057" name="Freeform 9"/>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grpSp>
      <p:sp>
        <p:nvSpPr>
          <p:cNvPr id="2051" name="Rectangle 10"/>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fontAlgn="auto">
              <a:spcBef>
                <a:spcPct val="50000"/>
              </a:spcBef>
              <a:spcAft>
                <a:spcPts val="0"/>
              </a:spcAft>
              <a:defRPr sz="1400">
                <a:latin typeface="+mn-lt"/>
                <a:cs typeface="+mn-cs"/>
              </a:defRPr>
            </a:lvl1pPr>
          </a:lstStyle>
          <a:p>
            <a:pPr>
              <a:defRPr/>
            </a:pPr>
            <a:fld id="{3B27CA9C-434E-48A5-B1AB-1A6DC92390B0}" type="datetimeFigureOut">
              <a:rPr lang="es-MX"/>
              <a:pPr>
                <a:defRPr/>
              </a:pPr>
              <a:t>04/08/2011</a:t>
            </a:fld>
            <a:endParaRPr lang="es-MX"/>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fontAlgn="auto">
              <a:spcBef>
                <a:spcPct val="50000"/>
              </a:spcBef>
              <a:spcAft>
                <a:spcPts val="0"/>
              </a:spcAft>
              <a:defRPr sz="1400">
                <a:latin typeface="+mn-lt"/>
                <a:cs typeface="+mn-cs"/>
              </a:defRPr>
            </a:lvl1pPr>
          </a:lstStyle>
          <a:p>
            <a:pPr>
              <a:defRPr/>
            </a:pPr>
            <a:endParaRPr lang="es-MX"/>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fontAlgn="auto">
              <a:spcBef>
                <a:spcPct val="50000"/>
              </a:spcBef>
              <a:spcAft>
                <a:spcPts val="0"/>
              </a:spcAft>
              <a:defRPr sz="1400">
                <a:latin typeface="+mn-lt"/>
                <a:cs typeface="+mn-cs"/>
              </a:defRPr>
            </a:lvl1pPr>
          </a:lstStyle>
          <a:p>
            <a:pPr>
              <a:defRPr/>
            </a:pPr>
            <a:fld id="{DB0CEC9E-63C2-48B3-B6F8-D0AF21753431}" type="slidenum">
              <a:rPr lang="es-MX"/>
              <a:pPr>
                <a:defRPr/>
              </a:pPr>
              <a:t>‹#›</a:t>
            </a:fld>
            <a:endParaRPr lang="es-MX"/>
          </a:p>
        </p:txBody>
      </p:sp>
      <p:sp>
        <p:nvSpPr>
          <p:cNvPr id="2055"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pic>
        <p:nvPicPr>
          <p:cNvPr id="2056" name="Picture 17" descr="AgriLife%20EXTENSION%20logo%20(2-color)"/>
          <p:cNvPicPr>
            <a:picLocks noChangeAspect="1" noChangeArrowheads="1"/>
          </p:cNvPicPr>
          <p:nvPr/>
        </p:nvPicPr>
        <p:blipFill>
          <a:blip r:embed="rId13" cstate="screen"/>
          <a:srcRect/>
          <a:stretch>
            <a:fillRect/>
          </a:stretch>
        </p:blipFill>
        <p:spPr bwMode="auto">
          <a:xfrm>
            <a:off x="6629400" y="6096000"/>
            <a:ext cx="2362200" cy="57785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969" r:id="rId1"/>
    <p:sldLayoutId id="2147483970" r:id="rId2"/>
    <p:sldLayoutId id="2147483961" r:id="rId3"/>
    <p:sldLayoutId id="214748397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eaLnBrk="0" fontAlgn="base" hangingPunct="0">
        <a:spcBef>
          <a:spcPct val="0"/>
        </a:spcBef>
        <a:spcAft>
          <a:spcPct val="0"/>
        </a:spcAft>
        <a:defRPr sz="4400">
          <a:solidFill>
            <a:srgbClr val="FFFF00"/>
          </a:solidFill>
          <a:latin typeface="Comic Sans MS" pitchFamily="66" charset="0"/>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eaLnBrk="1" fontAlgn="base" hangingPunct="1">
        <a:spcBef>
          <a:spcPct val="0"/>
        </a:spcBef>
        <a:spcAft>
          <a:spcPct val="0"/>
        </a:spcAft>
        <a:defRPr sz="4400">
          <a:solidFill>
            <a:srgbClr val="FFFF00"/>
          </a:solidFill>
          <a:latin typeface="Times New Roman" pitchFamily="18" charset="0"/>
        </a:defRPr>
      </a:lvl6pPr>
      <a:lvl7pPr marL="914400" algn="ctr" rtl="0" eaLnBrk="1" fontAlgn="base" hangingPunct="1">
        <a:spcBef>
          <a:spcPct val="0"/>
        </a:spcBef>
        <a:spcAft>
          <a:spcPct val="0"/>
        </a:spcAft>
        <a:defRPr sz="4400">
          <a:solidFill>
            <a:srgbClr val="FFFF00"/>
          </a:solidFill>
          <a:latin typeface="Times New Roman" pitchFamily="18" charset="0"/>
        </a:defRPr>
      </a:lvl7pPr>
      <a:lvl8pPr marL="1371600" algn="ctr" rtl="0" eaLnBrk="1" fontAlgn="base" hangingPunct="1">
        <a:spcBef>
          <a:spcPct val="0"/>
        </a:spcBef>
        <a:spcAft>
          <a:spcPct val="0"/>
        </a:spcAft>
        <a:defRPr sz="4400">
          <a:solidFill>
            <a:srgbClr val="FFFF00"/>
          </a:solidFill>
          <a:latin typeface="Times New Roman" pitchFamily="18" charset="0"/>
        </a:defRPr>
      </a:lvl8pPr>
      <a:lvl9pPr marL="1828800" algn="ctr" rtl="0" eaLnBrk="1" fontAlgn="base" hangingPunct="1">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0.wav"/><Relationship Id="rId7" Type="http://schemas.openxmlformats.org/officeDocument/2006/relationships/image" Target="../media/image17.png"/><Relationship Id="rId2" Type="http://schemas.openxmlformats.org/officeDocument/2006/relationships/video" Target="file:///C:\Documents%20and%20Settings\Pedro%20Caramona\Desktop\New%20Folder\Dejong%20dairy%20Movies\Chapter15-2008_08_01_02H15M_PM-01.wmv" TargetMode="External"/><Relationship Id="rId1" Type="http://schemas.openxmlformats.org/officeDocument/2006/relationships/video" Target="file:///C:\Documents%20and%20Settings\Pedro%20Caramona\Desktop\New%20Folder\Dejong%20dairy%20Movies\Chapter5-2008_08_01_02H15M_PM-01.wmv" TargetMode="External"/><Relationship Id="rId6" Type="http://schemas.openxmlformats.org/officeDocument/2006/relationships/image" Target="../media/image16.png"/><Relationship Id="rId5" Type="http://schemas.openxmlformats.org/officeDocument/2006/relationships/notesSlide" Target="../notesSlides/notesSlide10.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21.png"/><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audio" Target="../media/audio12.wav"/><Relationship Id="rId5" Type="http://schemas.openxmlformats.org/officeDocument/2006/relationships/image" Target="../media/image5.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5.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5.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audio" Target="../media/audio16.wav"/><Relationship Id="rId5" Type="http://schemas.openxmlformats.org/officeDocument/2006/relationships/image" Target="../media/image5.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audio" Target="../media/audio18.wav"/><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audio" Target="../media/audio19.wav"/><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audio" Target="../media/audio2.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audio" Target="../media/audio20.wav"/><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5.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5.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audio" Target="../media/audio26.wav"/><Relationship Id="rId6" Type="http://schemas.openxmlformats.org/officeDocument/2006/relationships/image" Target="../media/image2.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audio" Target="../media/audio27.wav"/><Relationship Id="rId6" Type="http://schemas.openxmlformats.org/officeDocument/2006/relationships/image" Target="../media/image2.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audio" Target="../media/audio28.wav"/><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audio" Target="../media/audio29.wav"/><Relationship Id="rId5" Type="http://schemas.openxmlformats.org/officeDocument/2006/relationships/image" Target="../media/image5.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1.wav"/><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oleObject" Target="../embeddings/Microsoft_Office_Excel_97-2003_Worksheet1.xls"/><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audio" Target="../media/audio32.wav"/><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3.xml"/><Relationship Id="rId7"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audio" Target="../media/audio33.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4.xml"/><Relationship Id="rId7"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audio" Target="../media/audio34.wav"/><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comments" Target="../comments/comment2.xml"/><Relationship Id="rId4" Type="http://schemas.openxmlformats.org/officeDocument/2006/relationships/image" Target="../media/image60.jpe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35.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audio" Target="../media/audio35.wav"/><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audio" Target="../media/audio36.wav"/><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73.pn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notesSlide" Target="../notesSlides/notesSlide38.xml"/><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audio" Target="../media/audio38.wav"/><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5.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6" Type="http://schemas.openxmlformats.org/officeDocument/2006/relationships/comments" Target="../comments/comment1.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audio7.wav"/><Relationship Id="rId5" Type="http://schemas.openxmlformats.org/officeDocument/2006/relationships/image" Target="../media/image14.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audio" Target="../media/audio8.wav"/><Relationship Id="rId5" Type="http://schemas.openxmlformats.org/officeDocument/2006/relationships/image" Target="../media/image15.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5.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4213" y="371475"/>
            <a:ext cx="7772400" cy="1905000"/>
          </a:xfrm>
        </p:spPr>
        <p:txBody>
          <a:bodyPr/>
          <a:lstStyle/>
          <a:p>
            <a:pPr eaLnBrk="1" hangingPunct="1"/>
            <a:r>
              <a:rPr lang="es-MX" smtClean="0"/>
              <a:t>Examen Clínico Básico:</a:t>
            </a:r>
            <a:br>
              <a:rPr lang="es-MX" smtClean="0"/>
            </a:br>
            <a:r>
              <a:rPr lang="es-MX" smtClean="0"/>
              <a:t>La Clave para  Identificar Animales Enfermos</a:t>
            </a:r>
          </a:p>
        </p:txBody>
      </p:sp>
      <p:pic>
        <p:nvPicPr>
          <p:cNvPr id="6147" name="Picture 3" descr="NMlogo.jpg"/>
          <p:cNvPicPr>
            <a:picLocks noChangeAspect="1"/>
          </p:cNvPicPr>
          <p:nvPr/>
        </p:nvPicPr>
        <p:blipFill>
          <a:blip r:embed="rId4" cstate="screen"/>
          <a:srcRect/>
          <a:stretch>
            <a:fillRect/>
          </a:stretch>
        </p:blipFill>
        <p:spPr bwMode="auto">
          <a:xfrm>
            <a:off x="2590800" y="5878513"/>
            <a:ext cx="1466850" cy="839787"/>
          </a:xfrm>
          <a:prstGeom prst="rect">
            <a:avLst/>
          </a:prstGeom>
          <a:noFill/>
          <a:ln w="9525">
            <a:noFill/>
            <a:miter lim="800000"/>
            <a:headEnd/>
            <a:tailEnd/>
          </a:ln>
        </p:spPr>
      </p:pic>
      <p:pic>
        <p:nvPicPr>
          <p:cNvPr id="6148" name="Picture 4" descr="Univ of IdahoExt-GoldSilver_poster1.TIF"/>
          <p:cNvPicPr>
            <a:picLocks noChangeAspect="1"/>
          </p:cNvPicPr>
          <p:nvPr/>
        </p:nvPicPr>
        <p:blipFill>
          <a:blip r:embed="rId5" cstate="screen"/>
          <a:srcRect/>
          <a:stretch>
            <a:fillRect/>
          </a:stretch>
        </p:blipFill>
        <p:spPr bwMode="auto">
          <a:xfrm>
            <a:off x="4256088" y="6184900"/>
            <a:ext cx="2133600" cy="520700"/>
          </a:xfrm>
          <a:prstGeom prst="rect">
            <a:avLst/>
          </a:prstGeom>
          <a:noFill/>
          <a:ln w="9525">
            <a:noFill/>
            <a:miter lim="800000"/>
            <a:headEnd/>
            <a:tailEnd/>
          </a:ln>
        </p:spPr>
      </p:pic>
      <p:sp>
        <p:nvSpPr>
          <p:cNvPr id="6" name="Rectangle 3"/>
          <p:cNvSpPr txBox="1">
            <a:spLocks noChangeArrowheads="1"/>
          </p:cNvSpPr>
          <p:nvPr/>
        </p:nvSpPr>
        <p:spPr bwMode="auto">
          <a:xfrm>
            <a:off x="250825" y="2492375"/>
            <a:ext cx="8686800" cy="3048000"/>
          </a:xfrm>
          <a:prstGeom prst="rect">
            <a:avLst/>
          </a:prstGeom>
          <a:noFill/>
          <a:ln w="9525">
            <a:noFill/>
            <a:miter lim="800000"/>
            <a:headEnd/>
            <a:tailEnd/>
          </a:ln>
        </p:spPr>
        <p:txBody>
          <a:bodyPr/>
          <a:lstStyle/>
          <a:p>
            <a:pPr algn="ctr">
              <a:spcBef>
                <a:spcPct val="20000"/>
              </a:spcBef>
              <a:defRPr/>
            </a:pPr>
            <a:r>
              <a:rPr lang="es-MX" sz="2800" kern="0" dirty="0">
                <a:latin typeface="Comic Sans MS" pitchFamily="66" charset="0"/>
              </a:rPr>
              <a:t>Ralph Bruno, DVM, MS; </a:t>
            </a:r>
            <a:r>
              <a:rPr lang="es-MX" sz="2800" kern="0" dirty="0">
                <a:latin typeface="Comic Sans MS" pitchFamily="66" charset="0"/>
                <a:cs typeface="+mn-cs"/>
              </a:rPr>
              <a:t>Ellen Jordan, </a:t>
            </a:r>
            <a:r>
              <a:rPr lang="es-MX" sz="2800" kern="0" dirty="0" err="1">
                <a:latin typeface="Comic Sans MS" pitchFamily="66" charset="0"/>
                <a:cs typeface="+mn-cs"/>
              </a:rPr>
              <a:t>PhD</a:t>
            </a:r>
            <a:r>
              <a:rPr lang="es-MX" sz="2800" kern="0" dirty="0">
                <a:latin typeface="Comic Sans MS" pitchFamily="66" charset="0"/>
                <a:cs typeface="+mn-cs"/>
              </a:rPr>
              <a:t>; Kevin Lager, MS; y </a:t>
            </a:r>
            <a:r>
              <a:rPr lang="es-MX" sz="2800" kern="0" dirty="0">
                <a:latin typeface="Comic Sans MS" pitchFamily="66" charset="0"/>
              </a:rPr>
              <a:t>Juan A. Hernández-Rivera,  </a:t>
            </a:r>
            <a:r>
              <a:rPr lang="es-MX" sz="2800" kern="0" dirty="0" err="1">
                <a:latin typeface="Comic Sans MS" pitchFamily="66" charset="0"/>
              </a:rPr>
              <a:t>PhD</a:t>
            </a:r>
            <a:r>
              <a:rPr lang="es-MX" sz="2800" kern="0" dirty="0">
                <a:latin typeface="Comic Sans MS" pitchFamily="66" charset="0"/>
              </a:rPr>
              <a:t>;</a:t>
            </a:r>
            <a:endParaRPr lang="es-MX" sz="2800" kern="0" dirty="0">
              <a:latin typeface="Comic Sans MS" pitchFamily="66" charset="0"/>
              <a:cs typeface="+mn-cs"/>
            </a:endParaRPr>
          </a:p>
          <a:p>
            <a:pPr algn="ctr">
              <a:spcBef>
                <a:spcPct val="20000"/>
              </a:spcBef>
              <a:defRPr/>
            </a:pPr>
            <a:r>
              <a:rPr lang="es-MX" sz="2400" kern="0" dirty="0">
                <a:latin typeface="Comic Sans MS" pitchFamily="66" charset="0"/>
                <a:cs typeface="+mn-cs"/>
              </a:rPr>
              <a:t>Servicio de Extensión de la Texas </a:t>
            </a:r>
            <a:r>
              <a:rPr lang="es-MX" sz="2400" kern="0" dirty="0" err="1">
                <a:latin typeface="Comic Sans MS" pitchFamily="66" charset="0"/>
                <a:cs typeface="+mn-cs"/>
              </a:rPr>
              <a:t>AgriLife</a:t>
            </a:r>
            <a:endParaRPr lang="es-MX" sz="2400" kern="0" dirty="0">
              <a:latin typeface="Comic Sans MS" pitchFamily="66" charset="0"/>
              <a:cs typeface="+mn-cs"/>
            </a:endParaRPr>
          </a:p>
          <a:p>
            <a:pPr algn="ctr">
              <a:spcBef>
                <a:spcPct val="20000"/>
              </a:spcBef>
              <a:defRPr/>
            </a:pPr>
            <a:endParaRPr lang="es-MX" sz="2400" kern="0" dirty="0">
              <a:latin typeface="Comic Sans MS" pitchFamily="66" charset="0"/>
              <a:cs typeface="+mn-cs"/>
            </a:endParaRPr>
          </a:p>
          <a:p>
            <a:pPr algn="ctr">
              <a:spcBef>
                <a:spcPct val="20000"/>
              </a:spcBef>
              <a:defRPr/>
            </a:pPr>
            <a:r>
              <a:rPr lang="es-MX" sz="2000" kern="0" dirty="0" err="1">
                <a:latin typeface="Comic Sans MS" pitchFamily="66" charset="0"/>
                <a:cs typeface="+mn-cs"/>
              </a:rPr>
              <a:t>Mireille</a:t>
            </a:r>
            <a:r>
              <a:rPr lang="es-MX" sz="2000" kern="0" dirty="0">
                <a:latin typeface="Comic Sans MS" pitchFamily="66" charset="0"/>
                <a:cs typeface="+mn-cs"/>
              </a:rPr>
              <a:t> </a:t>
            </a:r>
            <a:r>
              <a:rPr lang="es-MX" sz="2000" kern="0" dirty="0" err="1">
                <a:latin typeface="Comic Sans MS" pitchFamily="66" charset="0"/>
                <a:cs typeface="+mn-cs"/>
              </a:rPr>
              <a:t>Chahine</a:t>
            </a:r>
            <a:r>
              <a:rPr lang="es-MX" sz="2000" kern="0" dirty="0">
                <a:latin typeface="Comic Sans MS" pitchFamily="66" charset="0"/>
                <a:cs typeface="+mn-cs"/>
              </a:rPr>
              <a:t>, </a:t>
            </a:r>
            <a:r>
              <a:rPr lang="es-MX" sz="2000" kern="0" dirty="0" err="1">
                <a:latin typeface="Comic Sans MS" pitchFamily="66" charset="0"/>
                <a:cs typeface="+mn-cs"/>
              </a:rPr>
              <a:t>PhD</a:t>
            </a:r>
            <a:r>
              <a:rPr lang="es-MX" sz="2000" kern="0" dirty="0">
                <a:latin typeface="Comic Sans MS" pitchFamily="66" charset="0"/>
                <a:cs typeface="+mn-cs"/>
              </a:rPr>
              <a:t> – Universidad de Idaho</a:t>
            </a:r>
          </a:p>
          <a:p>
            <a:pPr algn="ctr">
              <a:spcBef>
                <a:spcPct val="20000"/>
              </a:spcBef>
              <a:defRPr/>
            </a:pPr>
            <a:r>
              <a:rPr lang="es-MX" sz="2000" kern="0" dirty="0">
                <a:latin typeface="Comic Sans MS" pitchFamily="66" charset="0"/>
                <a:cs typeface="+mn-cs"/>
              </a:rPr>
              <a:t>Robert </a:t>
            </a:r>
            <a:r>
              <a:rPr lang="es-MX" sz="2000" kern="0" dirty="0" err="1">
                <a:latin typeface="Comic Sans MS" pitchFamily="66" charset="0"/>
                <a:cs typeface="+mn-cs"/>
              </a:rPr>
              <a:t>Hagevoort</a:t>
            </a:r>
            <a:r>
              <a:rPr lang="es-MX" sz="2000" kern="0" dirty="0">
                <a:latin typeface="Comic Sans MS" pitchFamily="66" charset="0"/>
                <a:cs typeface="+mn-cs"/>
              </a:rPr>
              <a:t>, </a:t>
            </a:r>
            <a:r>
              <a:rPr lang="es-MX" sz="2000" kern="0" dirty="0" err="1">
                <a:latin typeface="Comic Sans MS" pitchFamily="66" charset="0"/>
                <a:cs typeface="+mn-cs"/>
              </a:rPr>
              <a:t>PhD</a:t>
            </a:r>
            <a:r>
              <a:rPr lang="es-MX" sz="2000" kern="0" dirty="0">
                <a:latin typeface="Comic Sans MS" pitchFamily="66" charset="0"/>
                <a:cs typeface="+mn-cs"/>
              </a:rPr>
              <a:t> – Universidad Estatal de Nuevo México</a:t>
            </a:r>
          </a:p>
          <a:p>
            <a:pPr algn="ctr">
              <a:spcBef>
                <a:spcPct val="20000"/>
              </a:spcBef>
              <a:defRPr/>
            </a:pPr>
            <a:endParaRPr lang="en-US" sz="1200" dirty="0"/>
          </a:p>
          <a:p>
            <a:pPr algn="ctr">
              <a:spcBef>
                <a:spcPct val="20000"/>
              </a:spcBef>
              <a:defRPr/>
            </a:pPr>
            <a:r>
              <a:rPr lang="en-US" sz="1200" dirty="0"/>
              <a:t>Las </a:t>
            </a:r>
            <a:r>
              <a:rPr lang="en-US" sz="1200" dirty="0" err="1"/>
              <a:t>entidades</a:t>
            </a:r>
            <a:r>
              <a:rPr lang="en-US" sz="1200" dirty="0"/>
              <a:t> </a:t>
            </a:r>
            <a:r>
              <a:rPr lang="en-US" sz="1200" dirty="0" err="1"/>
              <a:t>envueltas</a:t>
            </a:r>
            <a:r>
              <a:rPr lang="en-US" sz="1200" dirty="0"/>
              <a:t> en el </a:t>
            </a:r>
            <a:r>
              <a:rPr lang="en-US" sz="1200" dirty="0" err="1"/>
              <a:t>desarrollo</a:t>
            </a:r>
            <a:r>
              <a:rPr lang="en-US" sz="1200" dirty="0"/>
              <a:t> de </a:t>
            </a:r>
            <a:r>
              <a:rPr lang="en-US" sz="1200" dirty="0" err="1"/>
              <a:t>este</a:t>
            </a:r>
            <a:r>
              <a:rPr lang="en-US" sz="1200" dirty="0"/>
              <a:t> material no </a:t>
            </a:r>
            <a:r>
              <a:rPr lang="en-US" sz="1200" dirty="0" err="1"/>
              <a:t>soportan</a:t>
            </a:r>
            <a:r>
              <a:rPr lang="en-US" sz="1200" dirty="0"/>
              <a:t> un </a:t>
            </a:r>
            <a:r>
              <a:rPr lang="en-US" sz="1200" dirty="0" err="1"/>
              <a:t>producto</a:t>
            </a:r>
            <a:r>
              <a:rPr lang="en-US" sz="1200" dirty="0"/>
              <a:t> </a:t>
            </a:r>
            <a:r>
              <a:rPr lang="en-US" sz="1200" dirty="0" err="1"/>
              <a:t>sobre</a:t>
            </a:r>
            <a:r>
              <a:rPr lang="en-US" sz="1200" dirty="0"/>
              <a:t> </a:t>
            </a:r>
            <a:r>
              <a:rPr lang="en-US" sz="1200" dirty="0" err="1"/>
              <a:t>otro</a:t>
            </a:r>
            <a:r>
              <a:rPr lang="en-US" sz="1200" dirty="0"/>
              <a:t> y </a:t>
            </a:r>
            <a:r>
              <a:rPr lang="en-US" sz="1200" dirty="0" err="1"/>
              <a:t>cualquier</a:t>
            </a:r>
            <a:r>
              <a:rPr lang="en-US" sz="1200" dirty="0"/>
              <a:t> </a:t>
            </a:r>
            <a:r>
              <a:rPr lang="en-US" sz="1200" dirty="0" err="1"/>
              <a:t>mención</a:t>
            </a:r>
            <a:r>
              <a:rPr lang="en-US" sz="1200" dirty="0"/>
              <a:t> </a:t>
            </a:r>
            <a:r>
              <a:rPr lang="en-US" sz="1200" dirty="0" err="1"/>
              <a:t>aquí</a:t>
            </a:r>
            <a:r>
              <a:rPr lang="en-US" sz="1200" dirty="0"/>
              <a:t> </a:t>
            </a:r>
            <a:r>
              <a:rPr lang="en-US" sz="1200" dirty="0" err="1"/>
              <a:t>significa</a:t>
            </a:r>
            <a:r>
              <a:rPr lang="en-US" sz="1200" dirty="0"/>
              <a:t> solo un </a:t>
            </a:r>
            <a:r>
              <a:rPr lang="en-US" sz="1200" dirty="0" err="1"/>
              <a:t>ejemplo</a:t>
            </a:r>
            <a:r>
              <a:rPr lang="en-US" sz="1200" dirty="0"/>
              <a:t>, no </a:t>
            </a:r>
            <a:r>
              <a:rPr lang="en-US" sz="1200" dirty="0" err="1"/>
              <a:t>una</a:t>
            </a:r>
            <a:r>
              <a:rPr lang="en-US" sz="1200" dirty="0"/>
              <a:t> </a:t>
            </a:r>
            <a:r>
              <a:rPr lang="en-US" sz="1200" dirty="0" err="1"/>
              <a:t>aprobación</a:t>
            </a:r>
            <a:r>
              <a:rPr lang="en-US" sz="1200" dirty="0"/>
              <a:t>.</a:t>
            </a:r>
            <a:endParaRPr lang="es-MX" sz="1200" kern="0" dirty="0">
              <a:latin typeface="Comic Sans MS" pitchFamily="66" charset="0"/>
              <a:cs typeface="+mn-cs"/>
            </a:endParaRPr>
          </a:p>
        </p:txBody>
      </p:sp>
      <p:pic>
        <p:nvPicPr>
          <p:cNvPr id="7" name="R1">
            <a:hlinkClick r:id="" action="ppaction://media"/>
          </p:cNvPr>
          <p:cNvPicPr>
            <a:picLocks noRot="1" noChangeAspect="1"/>
          </p:cNvPicPr>
          <p:nvPr>
            <a:wavAudioFile r:embed="rId1" name="R1"/>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863" y="228600"/>
            <a:ext cx="8737600" cy="1143000"/>
          </a:xfrm>
        </p:spPr>
        <p:txBody>
          <a:bodyPr/>
          <a:lstStyle/>
          <a:p>
            <a:pPr eaLnBrk="1" hangingPunct="1"/>
            <a:r>
              <a:rPr lang="es-MX" smtClean="0"/>
              <a:t>La Inmuno-Supresión en Vacas Frescas las Hace Susceptibles a:</a:t>
            </a:r>
          </a:p>
        </p:txBody>
      </p:sp>
      <p:sp>
        <p:nvSpPr>
          <p:cNvPr id="15363" name="Rectangle 3"/>
          <p:cNvSpPr>
            <a:spLocks noGrp="1" noChangeArrowheads="1"/>
          </p:cNvSpPr>
          <p:nvPr>
            <p:ph type="body" idx="1"/>
          </p:nvPr>
        </p:nvSpPr>
        <p:spPr>
          <a:xfrm>
            <a:off x="228600" y="1828800"/>
            <a:ext cx="3251200" cy="3429000"/>
          </a:xfrm>
        </p:spPr>
        <p:txBody>
          <a:bodyPr/>
          <a:lstStyle/>
          <a:p>
            <a:pPr eaLnBrk="1" hangingPunct="1">
              <a:lnSpc>
                <a:spcPct val="150000"/>
              </a:lnSpc>
            </a:pPr>
            <a:r>
              <a:rPr lang="es-MX" sz="3600" smtClean="0"/>
              <a:t>Salmonella</a:t>
            </a:r>
          </a:p>
          <a:p>
            <a:pPr eaLnBrk="1" hangingPunct="1">
              <a:lnSpc>
                <a:spcPct val="150000"/>
              </a:lnSpc>
            </a:pPr>
            <a:r>
              <a:rPr lang="es-MX" sz="3600" smtClean="0"/>
              <a:t>Clostridium</a:t>
            </a:r>
          </a:p>
          <a:p>
            <a:pPr eaLnBrk="1" hangingPunct="1">
              <a:lnSpc>
                <a:spcPct val="150000"/>
              </a:lnSpc>
            </a:pPr>
            <a:r>
              <a:rPr lang="es-MX" sz="3600" smtClean="0"/>
              <a:t>Neumonía</a:t>
            </a:r>
          </a:p>
          <a:p>
            <a:pPr eaLnBrk="1" hangingPunct="1">
              <a:buFontTx/>
              <a:buNone/>
            </a:pPr>
            <a:endParaRPr lang="en-US" sz="4000" smtClean="0">
              <a:solidFill>
                <a:schemeClr val="bg1"/>
              </a:solidFill>
            </a:endParaRPr>
          </a:p>
          <a:p>
            <a:pPr eaLnBrk="1" hangingPunct="1"/>
            <a:endParaRPr lang="en-US" smtClean="0">
              <a:solidFill>
                <a:schemeClr val="bg1"/>
              </a:solidFill>
            </a:endParaRPr>
          </a:p>
        </p:txBody>
      </p:sp>
      <p:pic>
        <p:nvPicPr>
          <p:cNvPr id="15364" name="Picture 4"/>
          <p:cNvPicPr>
            <a:picLocks noChangeAspect="1" noChangeArrowheads="1"/>
          </p:cNvPicPr>
          <p:nvPr/>
        </p:nvPicPr>
        <p:blipFill>
          <a:blip r:embed="rId6" cstate="screen"/>
          <a:srcRect/>
          <a:stretch>
            <a:fillRect/>
          </a:stretch>
        </p:blipFill>
        <p:spPr bwMode="auto">
          <a:xfrm>
            <a:off x="6299200" y="1600200"/>
            <a:ext cx="2709863" cy="1828800"/>
          </a:xfrm>
          <a:prstGeom prst="rect">
            <a:avLst/>
          </a:prstGeom>
          <a:noFill/>
          <a:ln w="9525">
            <a:noFill/>
            <a:miter lim="800000"/>
            <a:headEnd/>
            <a:tailEnd/>
          </a:ln>
        </p:spPr>
      </p:pic>
      <p:pic>
        <p:nvPicPr>
          <p:cNvPr id="386053" name="Chapter5-2008_08_01_02H15M_PM-01.wmv">
            <a:hlinkClick r:id="" action="ppaction://media"/>
          </p:cNvPr>
          <p:cNvPicPr>
            <a:picLocks noRot="1" noChangeAspect="1" noChangeArrowheads="1"/>
          </p:cNvPicPr>
          <p:nvPr>
            <a:videoFile r:link="rId1"/>
          </p:nvPr>
        </p:nvPicPr>
        <p:blipFill>
          <a:blip r:embed="rId7" cstate="screen"/>
          <a:srcRect/>
          <a:stretch>
            <a:fillRect/>
          </a:stretch>
        </p:blipFill>
        <p:spPr bwMode="auto">
          <a:xfrm>
            <a:off x="6299200" y="3505200"/>
            <a:ext cx="2709863" cy="2209800"/>
          </a:xfrm>
          <a:prstGeom prst="rect">
            <a:avLst/>
          </a:prstGeom>
          <a:noFill/>
          <a:ln w="9525">
            <a:noFill/>
            <a:miter lim="800000"/>
            <a:headEnd/>
            <a:tailEnd/>
          </a:ln>
        </p:spPr>
      </p:pic>
      <p:pic>
        <p:nvPicPr>
          <p:cNvPr id="386054" name="Chapter15-2008_08_01_02H15M_PM-01.wmv">
            <a:hlinkClick r:id="" action="ppaction://media"/>
          </p:cNvPr>
          <p:cNvPicPr>
            <a:picLocks noRot="1" noChangeAspect="1" noChangeArrowheads="1"/>
          </p:cNvPicPr>
          <p:nvPr>
            <a:videoFile r:link="rId2"/>
          </p:nvPr>
        </p:nvPicPr>
        <p:blipFill>
          <a:blip r:embed="rId8" cstate="screen"/>
          <a:srcRect/>
          <a:stretch>
            <a:fillRect/>
          </a:stretch>
        </p:blipFill>
        <p:spPr bwMode="auto">
          <a:xfrm>
            <a:off x="3487738" y="1600200"/>
            <a:ext cx="2709862" cy="2133600"/>
          </a:xfrm>
          <a:prstGeom prst="rect">
            <a:avLst/>
          </a:prstGeom>
          <a:noFill/>
          <a:ln w="9525">
            <a:noFill/>
            <a:miter lim="800000"/>
            <a:headEnd/>
            <a:tailEnd/>
          </a:ln>
        </p:spPr>
      </p:pic>
      <p:pic>
        <p:nvPicPr>
          <p:cNvPr id="15367" name="Picture 7"/>
          <p:cNvPicPr>
            <a:picLocks noChangeAspect="1" noChangeArrowheads="1"/>
          </p:cNvPicPr>
          <p:nvPr/>
        </p:nvPicPr>
        <p:blipFill>
          <a:blip r:embed="rId9" cstate="screen"/>
          <a:srcRect/>
          <a:stretch>
            <a:fillRect/>
          </a:stretch>
        </p:blipFill>
        <p:spPr bwMode="auto">
          <a:xfrm>
            <a:off x="3487738" y="3810000"/>
            <a:ext cx="2709862" cy="1905000"/>
          </a:xfrm>
          <a:prstGeom prst="rect">
            <a:avLst/>
          </a:prstGeom>
          <a:noFill/>
          <a:ln w="9525">
            <a:noFill/>
            <a:miter lim="800000"/>
            <a:headEnd/>
            <a:tailEnd/>
          </a:ln>
        </p:spPr>
      </p:pic>
      <p:pic>
        <p:nvPicPr>
          <p:cNvPr id="8" name="R10">
            <a:hlinkClick r:id="" action="ppaction://media"/>
          </p:cNvPr>
          <p:cNvPicPr>
            <a:picLocks noRot="1" noChangeAspect="1"/>
          </p:cNvPicPr>
          <p:nvPr>
            <a:wavAudioFile r:embed="rId3" name="R10"/>
          </p:nvPr>
        </p:nvPicPr>
        <p:blipFill>
          <a:blip r:embed="rId10" cstate="screen"/>
          <a:srcRect/>
          <a:stretch>
            <a:fillRect/>
          </a:stretch>
        </p:blipFill>
        <p:spPr bwMode="auto">
          <a:xfrm>
            <a:off x="4419600" y="340995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display="0">
                  <p:stCondLst>
                    <p:cond delay="indefinite"/>
                  </p:stCondLst>
                  <p:endCondLst>
                    <p:cond evt="onNext" delay="0">
                      <p:tgtEl>
                        <p:sldTgt/>
                      </p:tgtEl>
                    </p:cond>
                    <p:cond evt="onPrev" delay="0">
                      <p:tgtEl>
                        <p:sldTgt/>
                      </p:tgtEl>
                    </p:cond>
                  </p:endCondLst>
                </p:cTn>
                <p:tgtEl>
                  <p:spTgt spid="386054"/>
                </p:tgtEl>
              </p:cMediaNode>
            </p:video>
            <p:video>
              <p:cMediaNode mute="1">
                <p:cTn id="8" display="0">
                  <p:stCondLst>
                    <p:cond delay="indefinite"/>
                  </p:stCondLst>
                  <p:endCondLst>
                    <p:cond evt="onNext" delay="0">
                      <p:tgtEl>
                        <p:sldTgt/>
                      </p:tgtEl>
                    </p:cond>
                    <p:cond evt="onPrev" delay="0">
                      <p:tgtEl>
                        <p:sldTgt/>
                      </p:tgtEl>
                    </p:cond>
                  </p:endCondLst>
                </p:cTn>
                <p:tgtEl>
                  <p:spTgt spid="386053"/>
                </p:tgtEl>
              </p:cMediaNode>
            </p:video>
            <p:audio>
              <p:cMediaNode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00063"/>
            <a:ext cx="8610600" cy="1143000"/>
          </a:xfrm>
        </p:spPr>
        <p:txBody>
          <a:bodyPr>
            <a:normAutofit fontScale="90000"/>
          </a:bodyPr>
          <a:lstStyle/>
          <a:p>
            <a:pPr eaLnBrk="1" hangingPunct="1">
              <a:defRPr/>
            </a:pPr>
            <a:r>
              <a:rPr lang="es-MX" dirty="0" smtClean="0"/>
              <a:t>Para Identificar Enfermedades en Vacas Frescas: Céntrese en Estos Cuatro Signos</a:t>
            </a:r>
            <a:endParaRPr lang="es-MX" dirty="0"/>
          </a:p>
        </p:txBody>
      </p:sp>
      <p:sp>
        <p:nvSpPr>
          <p:cNvPr id="16387" name="Content Placeholder 2"/>
          <p:cNvSpPr>
            <a:spLocks noGrp="1"/>
          </p:cNvSpPr>
          <p:nvPr>
            <p:ph idx="1"/>
          </p:nvPr>
        </p:nvSpPr>
        <p:spPr>
          <a:xfrm>
            <a:off x="457200" y="2051050"/>
            <a:ext cx="5114925" cy="2673350"/>
          </a:xfrm>
        </p:spPr>
        <p:txBody>
          <a:bodyPr/>
          <a:lstStyle/>
          <a:p>
            <a:pPr marL="514350" indent="-514350" eaLnBrk="1" hangingPunct="1">
              <a:buFont typeface="Times New Roman" pitchFamily="18" charset="0"/>
              <a:buAutoNum type="arabicPeriod"/>
            </a:pPr>
            <a:r>
              <a:rPr lang="es-MX" dirty="0" smtClean="0"/>
              <a:t>Temperatura</a:t>
            </a:r>
          </a:p>
          <a:p>
            <a:pPr marL="514350" indent="-514350" eaLnBrk="1" hangingPunct="1">
              <a:buFont typeface="Times New Roman" pitchFamily="18" charset="0"/>
              <a:buAutoNum type="arabicPeriod"/>
            </a:pPr>
            <a:r>
              <a:rPr lang="es-MX" dirty="0" smtClean="0"/>
              <a:t>Apetito</a:t>
            </a:r>
          </a:p>
          <a:p>
            <a:pPr marL="514350" indent="-514350" eaLnBrk="1" hangingPunct="1">
              <a:buFont typeface="Times New Roman" pitchFamily="18" charset="0"/>
              <a:buAutoNum type="arabicPeriod"/>
            </a:pPr>
            <a:r>
              <a:rPr lang="es-MX" dirty="0" smtClean="0"/>
              <a:t>Descargas Uterinas</a:t>
            </a:r>
          </a:p>
          <a:p>
            <a:pPr marL="514350" indent="-514350" eaLnBrk="1" hangingPunct="1">
              <a:buFont typeface="Times New Roman" pitchFamily="18" charset="0"/>
              <a:buAutoNum type="arabicPeriod"/>
            </a:pPr>
            <a:r>
              <a:rPr lang="es-MX" dirty="0" smtClean="0"/>
              <a:t>Estado de Hidratación</a:t>
            </a:r>
          </a:p>
        </p:txBody>
      </p:sp>
      <p:sp>
        <p:nvSpPr>
          <p:cNvPr id="16388" name="TextBox 17"/>
          <p:cNvSpPr txBox="1">
            <a:spLocks noChangeArrowheads="1"/>
          </p:cNvSpPr>
          <p:nvPr/>
        </p:nvSpPr>
        <p:spPr bwMode="auto">
          <a:xfrm>
            <a:off x="5643563" y="1990725"/>
            <a:ext cx="3124200" cy="1938338"/>
          </a:xfrm>
          <a:prstGeom prst="rect">
            <a:avLst/>
          </a:prstGeom>
          <a:noFill/>
          <a:ln w="9525">
            <a:noFill/>
            <a:miter lim="800000"/>
            <a:headEnd/>
            <a:tailEnd/>
          </a:ln>
        </p:spPr>
        <p:txBody>
          <a:bodyPr>
            <a:spAutoFit/>
          </a:bodyPr>
          <a:lstStyle/>
          <a:p>
            <a:pPr algn="ctr"/>
            <a:r>
              <a:rPr lang="es-MX" sz="2400" i="1">
                <a:solidFill>
                  <a:srgbClr val="FF0000"/>
                </a:solidFill>
                <a:latin typeface="Comic Sans MS" pitchFamily="66" charset="0"/>
              </a:rPr>
              <a:t>Lo Ideal es revisar diariamente a cada vaca fresca durante los primeros 10 días  después del parto!</a:t>
            </a:r>
          </a:p>
        </p:txBody>
      </p:sp>
      <p:sp>
        <p:nvSpPr>
          <p:cNvPr id="16389" name="TextBox 20"/>
          <p:cNvSpPr txBox="1">
            <a:spLocks noChangeArrowheads="1"/>
          </p:cNvSpPr>
          <p:nvPr/>
        </p:nvSpPr>
        <p:spPr bwMode="auto">
          <a:xfrm>
            <a:off x="2411413" y="4941888"/>
            <a:ext cx="5680075" cy="1568450"/>
          </a:xfrm>
          <a:prstGeom prst="rect">
            <a:avLst/>
          </a:prstGeom>
          <a:noFill/>
          <a:ln w="9525">
            <a:noFill/>
            <a:miter lim="800000"/>
            <a:headEnd/>
            <a:tailEnd/>
          </a:ln>
        </p:spPr>
        <p:txBody>
          <a:bodyPr>
            <a:spAutoFit/>
          </a:bodyPr>
          <a:lstStyle/>
          <a:p>
            <a:r>
              <a:rPr lang="en-US" sz="2400">
                <a:latin typeface="Comic Sans MS" pitchFamily="66" charset="0"/>
              </a:rPr>
              <a:t>*</a:t>
            </a:r>
            <a:r>
              <a:rPr lang="es-MX" sz="2400">
                <a:latin typeface="Comic Sans MS" pitchFamily="66" charset="0"/>
              </a:rPr>
              <a:t>Importante- Este es un trabajo para al menos dos hombres: El técnico que va en la parte posterior y el ayudante que va al frente de la vaca.</a:t>
            </a:r>
          </a:p>
        </p:txBody>
      </p:sp>
      <p:pic>
        <p:nvPicPr>
          <p:cNvPr id="16390" name="Picture 4" descr="C:\Documents and Settings\eadams\Local Settings\Temporary Internet Files\Content.IE5\MJKT6WT8\MCj03515150000[1].wmf"/>
          <p:cNvPicPr>
            <a:picLocks noChangeAspect="1" noChangeArrowheads="1"/>
          </p:cNvPicPr>
          <p:nvPr/>
        </p:nvPicPr>
        <p:blipFill>
          <a:blip r:embed="rId4" cstate="screen"/>
          <a:srcRect/>
          <a:stretch>
            <a:fillRect/>
          </a:stretch>
        </p:blipFill>
        <p:spPr bwMode="auto">
          <a:xfrm>
            <a:off x="7380288" y="3860800"/>
            <a:ext cx="1466850" cy="1490663"/>
          </a:xfrm>
          <a:prstGeom prst="rect">
            <a:avLst/>
          </a:prstGeom>
          <a:noFill/>
          <a:ln w="9525">
            <a:noFill/>
            <a:miter lim="800000"/>
            <a:headEnd/>
            <a:tailEnd/>
          </a:ln>
        </p:spPr>
      </p:pic>
      <p:sp>
        <p:nvSpPr>
          <p:cNvPr id="16391" name="Right Brace 10"/>
          <p:cNvSpPr>
            <a:spLocks/>
          </p:cNvSpPr>
          <p:nvPr/>
        </p:nvSpPr>
        <p:spPr bwMode="auto">
          <a:xfrm>
            <a:off x="4932363" y="2192338"/>
            <a:ext cx="838200" cy="2389187"/>
          </a:xfrm>
          <a:prstGeom prst="rightBrace">
            <a:avLst>
              <a:gd name="adj1" fmla="val 8340"/>
              <a:gd name="adj2" fmla="val 50000"/>
            </a:avLst>
          </a:prstGeom>
          <a:noFill/>
          <a:ln w="25400" algn="ctr">
            <a:solidFill>
              <a:schemeClr val="tx1"/>
            </a:solidFill>
            <a:round/>
            <a:headEnd/>
            <a:tailEnd/>
          </a:ln>
        </p:spPr>
        <p:txBody>
          <a:bodyPr wrap="none"/>
          <a:lstStyle/>
          <a:p>
            <a:endParaRPr lang="en-US" sz="2400">
              <a:latin typeface="Times New Roman" pitchFamily="18" charset="0"/>
            </a:endParaRPr>
          </a:p>
        </p:txBody>
      </p:sp>
      <p:pic>
        <p:nvPicPr>
          <p:cNvPr id="8" name="R11">
            <a:hlinkClick r:id="" action="ppaction://media"/>
          </p:cNvPr>
          <p:cNvPicPr>
            <a:picLocks noRot="1" noChangeAspect="1"/>
          </p:cNvPicPr>
          <p:nvPr>
            <a:wavAudioFile r:embed="rId1" name="R11"/>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s-MX" smtClean="0"/>
              <a:t>Desarrolle un Examen Sistemático</a:t>
            </a:r>
          </a:p>
        </p:txBody>
      </p:sp>
      <p:sp>
        <p:nvSpPr>
          <p:cNvPr id="17411" name="Content Placeholder 2"/>
          <p:cNvSpPr>
            <a:spLocks noGrp="1"/>
          </p:cNvSpPr>
          <p:nvPr>
            <p:ph sz="half" idx="2"/>
          </p:nvPr>
        </p:nvSpPr>
        <p:spPr>
          <a:xfrm>
            <a:off x="457200" y="1828800"/>
            <a:ext cx="4191000" cy="3810000"/>
          </a:xfrm>
        </p:spPr>
        <p:txBody>
          <a:bodyPr/>
          <a:lstStyle/>
          <a:p>
            <a:pPr eaLnBrk="1" hangingPunct="1"/>
            <a:r>
              <a:rPr lang="es-MX" sz="3200" smtClean="0"/>
              <a:t>Actitud </a:t>
            </a:r>
          </a:p>
          <a:p>
            <a:pPr lvl="1" eaLnBrk="1" hangingPunct="1"/>
            <a:r>
              <a:rPr lang="es-MX" sz="3200" smtClean="0"/>
              <a:t>Ojos y oídos</a:t>
            </a:r>
          </a:p>
          <a:p>
            <a:pPr eaLnBrk="1" hangingPunct="1"/>
            <a:r>
              <a:rPr lang="es-MX" sz="3200" smtClean="0"/>
              <a:t>Apetito</a:t>
            </a:r>
          </a:p>
          <a:p>
            <a:pPr eaLnBrk="1" hangingPunct="1"/>
            <a:r>
              <a:rPr lang="es-MX" sz="3200" smtClean="0"/>
              <a:t>Hidratación</a:t>
            </a:r>
          </a:p>
          <a:p>
            <a:pPr eaLnBrk="1" hangingPunct="1"/>
            <a:r>
              <a:rPr lang="es-MX" sz="3200" smtClean="0"/>
              <a:t>Temperatura</a:t>
            </a:r>
          </a:p>
          <a:p>
            <a:pPr eaLnBrk="1" hangingPunct="1"/>
            <a:r>
              <a:rPr lang="es-MX" sz="3200" smtClean="0"/>
              <a:t>Patas y piernas</a:t>
            </a:r>
          </a:p>
        </p:txBody>
      </p:sp>
      <p:sp>
        <p:nvSpPr>
          <p:cNvPr id="17412" name="Content Placeholder 5"/>
          <p:cNvSpPr>
            <a:spLocks noGrp="1"/>
          </p:cNvSpPr>
          <p:nvPr>
            <p:ph sz="quarter" idx="4"/>
          </p:nvPr>
        </p:nvSpPr>
        <p:spPr>
          <a:xfrm>
            <a:off x="5029200" y="1866900"/>
            <a:ext cx="3429000" cy="4276725"/>
          </a:xfrm>
        </p:spPr>
        <p:txBody>
          <a:bodyPr/>
          <a:lstStyle/>
          <a:p>
            <a:pPr eaLnBrk="1" hangingPunct="1"/>
            <a:r>
              <a:rPr lang="es-MX" sz="3200" smtClean="0"/>
              <a:t>Ubre</a:t>
            </a:r>
          </a:p>
          <a:p>
            <a:pPr eaLnBrk="1" hangingPunct="1"/>
            <a:r>
              <a:rPr lang="es-MX" sz="3200" smtClean="0"/>
              <a:t>Útero</a:t>
            </a:r>
          </a:p>
          <a:p>
            <a:pPr eaLnBrk="1" hangingPunct="1"/>
            <a:r>
              <a:rPr lang="es-MX" sz="3200" smtClean="0"/>
              <a:t>Frecuencia cardiaca</a:t>
            </a:r>
          </a:p>
          <a:p>
            <a:pPr eaLnBrk="1" hangingPunct="1"/>
            <a:r>
              <a:rPr lang="es-MX" sz="3200" smtClean="0"/>
              <a:t>Pulmones</a:t>
            </a:r>
          </a:p>
          <a:p>
            <a:pPr eaLnBrk="1" hangingPunct="1"/>
            <a:r>
              <a:rPr lang="es-MX" sz="3200" smtClean="0"/>
              <a:t>Rumen</a:t>
            </a:r>
          </a:p>
          <a:p>
            <a:pPr eaLnBrk="1" hangingPunct="1"/>
            <a:r>
              <a:rPr lang="es-MX" sz="3200" smtClean="0"/>
              <a:t>Estiercol</a:t>
            </a:r>
          </a:p>
        </p:txBody>
      </p:sp>
      <p:cxnSp>
        <p:nvCxnSpPr>
          <p:cNvPr id="17413" name="Straight Connector 6"/>
          <p:cNvCxnSpPr>
            <a:cxnSpLocks noChangeShapeType="1"/>
          </p:cNvCxnSpPr>
          <p:nvPr/>
        </p:nvCxnSpPr>
        <p:spPr bwMode="auto">
          <a:xfrm rot="5400000">
            <a:off x="2628900" y="3924300"/>
            <a:ext cx="3886200" cy="0"/>
          </a:xfrm>
          <a:prstGeom prst="line">
            <a:avLst/>
          </a:prstGeom>
          <a:noFill/>
          <a:ln w="38100" algn="ctr">
            <a:solidFill>
              <a:srgbClr val="FFFF00"/>
            </a:solidFill>
            <a:round/>
            <a:headEnd/>
            <a:tailEnd/>
          </a:ln>
        </p:spPr>
      </p:cxnSp>
      <p:pic>
        <p:nvPicPr>
          <p:cNvPr id="17414" name="Picture 5" descr="FAZD-Center-logo-Nov-2008.jpg"/>
          <p:cNvPicPr>
            <a:picLocks noChangeAspect="1"/>
          </p:cNvPicPr>
          <p:nvPr/>
        </p:nvPicPr>
        <p:blipFill>
          <a:blip r:embed="rId4" cstate="screen"/>
          <a:srcRect/>
          <a:stretch>
            <a:fillRect/>
          </a:stretch>
        </p:blipFill>
        <p:spPr bwMode="auto">
          <a:xfrm>
            <a:off x="304800" y="5867400"/>
            <a:ext cx="2097088" cy="873125"/>
          </a:xfrm>
          <a:prstGeom prst="rect">
            <a:avLst/>
          </a:prstGeom>
          <a:noFill/>
          <a:ln w="9525">
            <a:noFill/>
            <a:miter lim="800000"/>
            <a:headEnd/>
            <a:tailEnd/>
          </a:ln>
        </p:spPr>
      </p:pic>
      <p:pic>
        <p:nvPicPr>
          <p:cNvPr id="9" name="R12">
            <a:hlinkClick r:id="" action="ppaction://media"/>
          </p:cNvPr>
          <p:cNvPicPr>
            <a:picLocks noRot="1" noChangeAspect="1"/>
          </p:cNvPicPr>
          <p:nvPr>
            <a:wavAudioFile r:embed="rId1" name="R12"/>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09600" y="228600"/>
            <a:ext cx="7772400" cy="1143000"/>
          </a:xfrm>
          <a:effectLst>
            <a:outerShdw dist="35921" dir="2700000" algn="ctr" rotWithShape="0">
              <a:srgbClr val="000000"/>
            </a:outerShdw>
          </a:effectLst>
        </p:spPr>
        <p:txBody>
          <a:bodyPr lIns="90488" tIns="44450" rIns="90488" bIns="44450"/>
          <a:lstStyle/>
          <a:p>
            <a:pPr eaLnBrk="1" hangingPunct="1">
              <a:defRPr/>
            </a:pPr>
            <a:r>
              <a:rPr lang="es-MX" dirty="0" smtClean="0"/>
              <a:t>Comience con la Actitud</a:t>
            </a:r>
          </a:p>
        </p:txBody>
      </p:sp>
      <p:pic>
        <p:nvPicPr>
          <p:cNvPr id="18435" name="Picture 4"/>
          <p:cNvPicPr>
            <a:picLocks noChangeAspect="1" noChangeArrowheads="1"/>
          </p:cNvPicPr>
          <p:nvPr/>
        </p:nvPicPr>
        <p:blipFill>
          <a:blip r:embed="rId4" cstate="screen"/>
          <a:srcRect/>
          <a:stretch>
            <a:fillRect/>
          </a:stretch>
        </p:blipFill>
        <p:spPr bwMode="auto">
          <a:xfrm>
            <a:off x="533400" y="1447800"/>
            <a:ext cx="7848600" cy="3794125"/>
          </a:xfrm>
          <a:prstGeom prst="rect">
            <a:avLst/>
          </a:prstGeom>
          <a:noFill/>
          <a:ln w="38100">
            <a:solidFill>
              <a:schemeClr val="bg2"/>
            </a:solidFill>
            <a:miter lim="800000"/>
            <a:headEnd/>
            <a:tailEnd/>
          </a:ln>
        </p:spPr>
      </p:pic>
      <p:sp>
        <p:nvSpPr>
          <p:cNvPr id="110598" name="AutoShape 6"/>
          <p:cNvSpPr>
            <a:spLocks noChangeArrowheads="1"/>
          </p:cNvSpPr>
          <p:nvPr/>
        </p:nvSpPr>
        <p:spPr bwMode="auto">
          <a:xfrm>
            <a:off x="762000" y="5253038"/>
            <a:ext cx="7467600" cy="461962"/>
          </a:xfrm>
          <a:prstGeom prst="wedgeRectCallout">
            <a:avLst>
              <a:gd name="adj1" fmla="val 45523"/>
              <a:gd name="adj2" fmla="val 24398"/>
            </a:avLst>
          </a:prstGeom>
          <a:solidFill>
            <a:srgbClr val="00ECFE">
              <a:alpha val="0"/>
            </a:srgbClr>
          </a:solidFill>
          <a:ln w="12700">
            <a:noFill/>
            <a:miter lim="800000"/>
            <a:headEnd/>
            <a:tailEnd/>
          </a:ln>
          <a:effectLst/>
        </p:spPr>
        <p:txBody>
          <a:bodyPr anchor="ctr">
            <a:spAutoFit/>
          </a:bodyPr>
          <a:lstStyle/>
          <a:p>
            <a:pPr eaLnBrk="0" fontAlgn="auto" hangingPunct="0">
              <a:spcBef>
                <a:spcPts val="0"/>
              </a:spcBef>
              <a:spcAft>
                <a:spcPts val="0"/>
              </a:spcAft>
              <a:defRPr/>
            </a:pPr>
            <a:r>
              <a:rPr lang="en-US" sz="2400" b="1" dirty="0">
                <a:solidFill>
                  <a:srgbClr val="FFFF00"/>
                </a:solidFill>
                <a:effectLst>
                  <a:outerShdw blurRad="38100" dist="38100" dir="2700000" algn="tl">
                    <a:srgbClr val="000000"/>
                  </a:outerShdw>
                </a:effectLst>
                <a:latin typeface="Comic Sans MS" pitchFamily="66" charset="0"/>
                <a:cs typeface="+mn-cs"/>
              </a:rPr>
              <a:t>1 </a:t>
            </a:r>
            <a:r>
              <a:rPr lang="es-MX" sz="2400" b="1" dirty="0">
                <a:solidFill>
                  <a:srgbClr val="FFFF00"/>
                </a:solidFill>
                <a:effectLst>
                  <a:outerShdw blurRad="38100" dist="38100" dir="2700000" algn="tl">
                    <a:srgbClr val="000000"/>
                  </a:outerShdw>
                </a:effectLst>
                <a:latin typeface="Comic Sans MS" pitchFamily="66" charset="0"/>
                <a:cs typeface="+mn-cs"/>
              </a:rPr>
              <a:t>– Alerta   2 – Medio deprimido  3 – Deprimido</a:t>
            </a:r>
          </a:p>
        </p:txBody>
      </p:sp>
      <p:pic>
        <p:nvPicPr>
          <p:cNvPr id="5" name="R13">
            <a:hlinkClick r:id="" action="ppaction://media"/>
          </p:cNvPr>
          <p:cNvPicPr>
            <a:picLocks noRot="1" noChangeAspect="1"/>
          </p:cNvPicPr>
          <p:nvPr>
            <a:wavAudioFile r:embed="rId1" name="R13"/>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0598"/>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49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11059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2" descr="TempEdaileneDairy5"/>
          <p:cNvPicPr>
            <a:picLocks noChangeAspect="1" noChangeArrowheads="1"/>
          </p:cNvPicPr>
          <p:nvPr/>
        </p:nvPicPr>
        <p:blipFill>
          <a:blip r:embed="rId4" cstate="screen"/>
          <a:srcRect/>
          <a:stretch>
            <a:fillRect/>
          </a:stretch>
        </p:blipFill>
        <p:spPr bwMode="auto">
          <a:xfrm>
            <a:off x="1046163" y="1058863"/>
            <a:ext cx="7413625" cy="3954462"/>
          </a:xfrm>
          <a:prstGeom prst="rect">
            <a:avLst/>
          </a:prstGeom>
          <a:noFill/>
          <a:ln w="38100">
            <a:noFill/>
            <a:miter lim="800000"/>
            <a:headEnd/>
            <a:tailEnd/>
          </a:ln>
        </p:spPr>
      </p:pic>
      <p:sp>
        <p:nvSpPr>
          <p:cNvPr id="112643" name="Rectangle 3"/>
          <p:cNvSpPr>
            <a:spLocks noGrp="1" noChangeArrowheads="1"/>
          </p:cNvSpPr>
          <p:nvPr>
            <p:ph type="title"/>
          </p:nvPr>
        </p:nvSpPr>
        <p:spPr>
          <a:xfrm>
            <a:off x="685800" y="222250"/>
            <a:ext cx="7772400" cy="685800"/>
          </a:xfrm>
          <a:effectLst>
            <a:outerShdw dist="35921" dir="2700000" algn="ctr" rotWithShape="0">
              <a:srgbClr val="000000"/>
            </a:outerShdw>
          </a:effectLst>
        </p:spPr>
        <p:txBody>
          <a:bodyPr lIns="90488" tIns="44450" rIns="90488" bIns="44450"/>
          <a:lstStyle/>
          <a:p>
            <a:pPr eaLnBrk="1" hangingPunct="1">
              <a:defRPr/>
            </a:pPr>
            <a:r>
              <a:rPr lang="es-ES" dirty="0" smtClean="0"/>
              <a:t>Monitorear - Apetito</a:t>
            </a:r>
          </a:p>
        </p:txBody>
      </p:sp>
      <p:graphicFrame>
        <p:nvGraphicFramePr>
          <p:cNvPr id="10" name="Table 9"/>
          <p:cNvGraphicFramePr>
            <a:graphicFrameLocks noGrp="1"/>
          </p:cNvGraphicFramePr>
          <p:nvPr/>
        </p:nvGraphicFramePr>
        <p:xfrm>
          <a:off x="762000" y="5013325"/>
          <a:ext cx="7620000" cy="457200"/>
        </p:xfrm>
        <a:graphic>
          <a:graphicData uri="http://schemas.openxmlformats.org/drawingml/2006/table">
            <a:tbl>
              <a:tblPr firstRow="1" bandRow="1">
                <a:tableStyleId>{5C22544A-7EE6-4342-B048-85BDC9FD1C3A}</a:tableStyleId>
              </a:tblPr>
              <a:tblGrid>
                <a:gridCol w="2540000"/>
                <a:gridCol w="2540000"/>
                <a:gridCol w="2540000"/>
              </a:tblGrid>
              <a:tr h="370840">
                <a:tc>
                  <a:txBody>
                    <a:bodyPr/>
                    <a:lstStyle/>
                    <a:p>
                      <a:pPr algn="ctr"/>
                      <a:r>
                        <a:rPr lang="es-MX" sz="2400" noProof="0" dirty="0" smtClean="0">
                          <a:solidFill>
                            <a:srgbClr val="FFFF00"/>
                          </a:solidFill>
                          <a:effectLst>
                            <a:outerShdw blurRad="38100" dist="38100" dir="2700000" algn="tl">
                              <a:srgbClr val="000000">
                                <a:alpha val="43137"/>
                              </a:srgbClr>
                            </a:outerShdw>
                          </a:effectLst>
                          <a:latin typeface="Comic Sans MS" pitchFamily="66" charset="0"/>
                        </a:rPr>
                        <a:t>1- Agresivo</a:t>
                      </a:r>
                      <a:endParaRPr lang="es-MX" sz="2400" noProof="0" dirty="0">
                        <a:solidFill>
                          <a:srgbClr val="FFFF00"/>
                        </a:solidFill>
                        <a:effectLst>
                          <a:outerShdw blurRad="38100" dist="38100" dir="2700000" algn="tl">
                            <a:srgbClr val="000000">
                              <a:alpha val="43137"/>
                            </a:srgbClr>
                          </a:outerShdw>
                        </a:effectLst>
                        <a:latin typeface="Comic Sans MS" pitchFamily="66" charset="0"/>
                      </a:endParaRPr>
                    </a:p>
                  </a:txBody>
                  <a:tcPr>
                    <a:lnL w="12700" cmpd="sng">
                      <a:noFill/>
                    </a:lnL>
                    <a:lnR w="12700" cmpd="sng">
                      <a:noFill/>
                    </a:lnR>
                    <a:lnT w="12700" cmpd="sng">
                      <a:noFill/>
                    </a:lnT>
                    <a:lnB w="38100" cmpd="sng">
                      <a:noFill/>
                    </a:lnB>
                    <a:noFill/>
                  </a:tcPr>
                </a:tc>
                <a:tc>
                  <a:txBody>
                    <a:bodyPr/>
                    <a:lstStyle/>
                    <a:p>
                      <a:pPr algn="ctr"/>
                      <a:r>
                        <a:rPr lang="es-MX" sz="2400" noProof="0" dirty="0" smtClean="0">
                          <a:solidFill>
                            <a:srgbClr val="FFFF00"/>
                          </a:solidFill>
                          <a:effectLst>
                            <a:outerShdw blurRad="38100" dist="38100" dir="2700000" algn="tl">
                              <a:srgbClr val="000000">
                                <a:alpha val="43137"/>
                              </a:srgbClr>
                            </a:outerShdw>
                          </a:effectLst>
                          <a:latin typeface="Comic Sans MS" pitchFamily="66" charset="0"/>
                        </a:rPr>
                        <a:t>2 - Normal</a:t>
                      </a:r>
                      <a:endParaRPr lang="es-MX" sz="2400" noProof="0" dirty="0">
                        <a:solidFill>
                          <a:srgbClr val="FFFF00"/>
                        </a:solidFill>
                        <a:effectLst>
                          <a:outerShdw blurRad="38100" dist="38100" dir="2700000" algn="tl">
                            <a:srgbClr val="000000">
                              <a:alpha val="43137"/>
                            </a:srgbClr>
                          </a:outerShdw>
                        </a:effectLst>
                        <a:latin typeface="Comic Sans MS" pitchFamily="66" charset="0"/>
                      </a:endParaRPr>
                    </a:p>
                  </a:txBody>
                  <a:tcPr>
                    <a:lnL w="12700" cmpd="sng">
                      <a:noFill/>
                    </a:lnL>
                    <a:lnR w="12700" cmpd="sng">
                      <a:noFill/>
                    </a:lnR>
                    <a:lnT w="12700" cmpd="sng">
                      <a:noFill/>
                    </a:lnT>
                    <a:lnB w="38100" cmpd="sng">
                      <a:noFill/>
                    </a:lnB>
                    <a:noFill/>
                  </a:tcPr>
                </a:tc>
                <a:tc>
                  <a:txBody>
                    <a:bodyPr/>
                    <a:lstStyle/>
                    <a:p>
                      <a:pPr algn="ctr"/>
                      <a:r>
                        <a:rPr lang="es-MX" sz="2400" noProof="0" dirty="0" smtClean="0">
                          <a:solidFill>
                            <a:srgbClr val="FFFF00"/>
                          </a:solidFill>
                          <a:effectLst>
                            <a:outerShdw blurRad="38100" dist="38100" dir="2700000" algn="tl">
                              <a:srgbClr val="000000">
                                <a:alpha val="43137"/>
                              </a:srgbClr>
                            </a:outerShdw>
                          </a:effectLst>
                          <a:latin typeface="Comic Sans MS" pitchFamily="66" charset="0"/>
                        </a:rPr>
                        <a:t>3 – No</a:t>
                      </a:r>
                      <a:r>
                        <a:rPr lang="es-MX" sz="2400" baseline="0" noProof="0" dirty="0" smtClean="0">
                          <a:solidFill>
                            <a:srgbClr val="FFFF00"/>
                          </a:solidFill>
                          <a:effectLst>
                            <a:outerShdw blurRad="38100" dist="38100" dir="2700000" algn="tl">
                              <a:srgbClr val="000000">
                                <a:alpha val="43137"/>
                              </a:srgbClr>
                            </a:outerShdw>
                          </a:effectLst>
                          <a:latin typeface="Comic Sans MS" pitchFamily="66" charset="0"/>
                        </a:rPr>
                        <a:t> come</a:t>
                      </a:r>
                      <a:endParaRPr lang="es-MX" sz="2400" noProof="0" dirty="0">
                        <a:solidFill>
                          <a:srgbClr val="FFFF00"/>
                        </a:solidFill>
                        <a:effectLst>
                          <a:outerShdw blurRad="38100" dist="38100" dir="2700000" algn="tl">
                            <a:srgbClr val="000000">
                              <a:alpha val="43137"/>
                            </a:srgbClr>
                          </a:outerShdw>
                        </a:effectLst>
                        <a:latin typeface="Comic Sans MS" pitchFamily="66" charset="0"/>
                      </a:endParaRPr>
                    </a:p>
                  </a:txBody>
                  <a:tcPr>
                    <a:lnL w="12700" cmpd="sng">
                      <a:noFill/>
                    </a:lnL>
                    <a:lnR w="12700" cmpd="sng">
                      <a:noFill/>
                    </a:lnR>
                    <a:lnT w="12700" cmpd="sng">
                      <a:noFill/>
                    </a:lnT>
                    <a:lnB w="38100" cmpd="sng">
                      <a:noFill/>
                    </a:lnB>
                    <a:noFill/>
                  </a:tcPr>
                </a:tc>
              </a:tr>
            </a:tbl>
          </a:graphicData>
        </a:graphic>
      </p:graphicFrame>
      <p:graphicFrame>
        <p:nvGraphicFramePr>
          <p:cNvPr id="11" name="Table 10"/>
          <p:cNvGraphicFramePr>
            <a:graphicFrameLocks noGrp="1"/>
          </p:cNvGraphicFramePr>
          <p:nvPr/>
        </p:nvGraphicFramePr>
        <p:xfrm>
          <a:off x="-1349375" y="923925"/>
          <a:ext cx="514905" cy="1322772"/>
        </p:xfrm>
        <a:graphic>
          <a:graphicData uri="http://schemas.openxmlformats.org/drawingml/2006/table">
            <a:tbl>
              <a:tblPr/>
              <a:tblGrid>
                <a:gridCol w="514905"/>
              </a:tblGrid>
              <a:tr h="1322772">
                <a:tc>
                  <a:txBody>
                    <a:bodyPr/>
                    <a:lstStyle/>
                    <a:p>
                      <a:endParaRPr lang="en-US" dirty="0"/>
                    </a:p>
                  </a:txBody>
                  <a:tcPr>
                    <a:lnL>
                      <a:noFill/>
                    </a:lnL>
                    <a:lnR>
                      <a:noFill/>
                    </a:lnR>
                    <a:lnT>
                      <a:noFill/>
                    </a:lnT>
                    <a:lnB>
                      <a:noFill/>
                    </a:lnB>
                  </a:tcPr>
                </a:tc>
              </a:tr>
            </a:tbl>
          </a:graphicData>
        </a:graphic>
      </p:graphicFrame>
      <p:sp>
        <p:nvSpPr>
          <p:cNvPr id="19466" name="TextBox 11"/>
          <p:cNvSpPr txBox="1">
            <a:spLocks noChangeArrowheads="1"/>
          </p:cNvSpPr>
          <p:nvPr/>
        </p:nvSpPr>
        <p:spPr bwMode="auto">
          <a:xfrm>
            <a:off x="2195513" y="5445125"/>
            <a:ext cx="4752975" cy="831850"/>
          </a:xfrm>
          <a:prstGeom prst="rect">
            <a:avLst/>
          </a:prstGeom>
          <a:noFill/>
          <a:ln w="9525">
            <a:noFill/>
            <a:miter lim="800000"/>
            <a:headEnd/>
            <a:tailEnd/>
          </a:ln>
        </p:spPr>
        <p:txBody>
          <a:bodyPr>
            <a:spAutoFit/>
          </a:bodyPr>
          <a:lstStyle/>
          <a:p>
            <a:pPr algn="ctr"/>
            <a:r>
              <a:rPr lang="es-MX" sz="2400">
                <a:latin typeface="Comic Sans MS" pitchFamily="66" charset="0"/>
              </a:rPr>
              <a:t>Compárela con otras vacas de su alrededor en el mismo corral</a:t>
            </a:r>
          </a:p>
        </p:txBody>
      </p:sp>
      <p:pic>
        <p:nvPicPr>
          <p:cNvPr id="7" name="R14">
            <a:hlinkClick r:id="" action="ppaction://media"/>
          </p:cNvPr>
          <p:cNvPicPr>
            <a:picLocks noRot="1" noChangeAspect="1"/>
          </p:cNvPicPr>
          <p:nvPr>
            <a:wavAudioFile r:embed="rId1" name="R14"/>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115888"/>
            <a:ext cx="7772400" cy="914400"/>
          </a:xfrm>
        </p:spPr>
        <p:txBody>
          <a:bodyPr/>
          <a:lstStyle/>
          <a:p>
            <a:pPr eaLnBrk="1" hangingPunct="1"/>
            <a:r>
              <a:rPr lang="es-MX" smtClean="0"/>
              <a:t>Estado de Hidratación</a:t>
            </a:r>
          </a:p>
        </p:txBody>
      </p:sp>
      <p:pic>
        <p:nvPicPr>
          <p:cNvPr id="20483" name="Picture 2" descr="C:\Documents and Settings\rbruno\My Documents\My Pictures\11-12-2009 12;09;48PM (2).jpg"/>
          <p:cNvPicPr>
            <a:picLocks noChangeAspect="1" noChangeArrowheads="1"/>
          </p:cNvPicPr>
          <p:nvPr/>
        </p:nvPicPr>
        <p:blipFill>
          <a:blip r:embed="rId4" cstate="screen"/>
          <a:srcRect/>
          <a:stretch>
            <a:fillRect/>
          </a:stretch>
        </p:blipFill>
        <p:spPr bwMode="auto">
          <a:xfrm>
            <a:off x="5153025" y="3644900"/>
            <a:ext cx="2514600" cy="2003425"/>
          </a:xfrm>
          <a:prstGeom prst="rect">
            <a:avLst/>
          </a:prstGeom>
          <a:noFill/>
          <a:ln w="9525">
            <a:noFill/>
            <a:miter lim="800000"/>
            <a:headEnd/>
            <a:tailEnd/>
          </a:ln>
        </p:spPr>
      </p:pic>
      <p:pic>
        <p:nvPicPr>
          <p:cNvPr id="20484" name="Picture 3" descr="C:\Documents and Settings\rbruno\My Documents\My Pictures\11-12-2009 12;14;18PM.jpg"/>
          <p:cNvPicPr>
            <a:picLocks noChangeAspect="1" noChangeArrowheads="1"/>
          </p:cNvPicPr>
          <p:nvPr/>
        </p:nvPicPr>
        <p:blipFill>
          <a:blip r:embed="rId5" cstate="screen"/>
          <a:srcRect/>
          <a:stretch>
            <a:fillRect/>
          </a:stretch>
        </p:blipFill>
        <p:spPr bwMode="auto">
          <a:xfrm>
            <a:off x="1509713" y="3644900"/>
            <a:ext cx="2695575" cy="1905000"/>
          </a:xfrm>
          <a:prstGeom prst="rect">
            <a:avLst/>
          </a:prstGeom>
          <a:noFill/>
          <a:ln w="9525">
            <a:noFill/>
            <a:miter lim="800000"/>
            <a:headEnd/>
            <a:tailEnd/>
          </a:ln>
        </p:spPr>
      </p:pic>
      <p:sp>
        <p:nvSpPr>
          <p:cNvPr id="20485" name="Content Placeholder 2"/>
          <p:cNvSpPr>
            <a:spLocks noGrp="1"/>
          </p:cNvSpPr>
          <p:nvPr>
            <p:ph sz="half" idx="1"/>
          </p:nvPr>
        </p:nvSpPr>
        <p:spPr>
          <a:xfrm>
            <a:off x="990600" y="981075"/>
            <a:ext cx="7510463" cy="2514600"/>
          </a:xfrm>
        </p:spPr>
        <p:txBody>
          <a:bodyPr/>
          <a:lstStyle/>
          <a:p>
            <a:pPr eaLnBrk="1" hangingPunct="1">
              <a:buFontTx/>
              <a:buNone/>
            </a:pPr>
            <a:r>
              <a:rPr lang="es-MX" sz="3000" dirty="0" smtClean="0">
                <a:solidFill>
                  <a:srgbClr val="FF9933"/>
                </a:solidFill>
              </a:rPr>
              <a:t>Existen diferentes grados de deshidratación:</a:t>
            </a:r>
          </a:p>
          <a:p>
            <a:pPr eaLnBrk="1" hangingPunct="1"/>
            <a:r>
              <a:rPr lang="es-MX" sz="3000" dirty="0" smtClean="0"/>
              <a:t>Examen de la piel (elasticidad)</a:t>
            </a:r>
          </a:p>
          <a:p>
            <a:pPr eaLnBrk="1" hangingPunct="1"/>
            <a:r>
              <a:rPr lang="es-MX" sz="3000" dirty="0" smtClean="0"/>
              <a:t>Ojos</a:t>
            </a:r>
          </a:p>
          <a:p>
            <a:pPr algn="ctr" eaLnBrk="1" hangingPunct="1">
              <a:buFontTx/>
              <a:buNone/>
            </a:pPr>
            <a:r>
              <a:rPr lang="es-MX" sz="2800" dirty="0" smtClean="0">
                <a:solidFill>
                  <a:srgbClr val="FF0000"/>
                </a:solidFill>
              </a:rPr>
              <a:t>Ojos hundidos = severa deshidratación</a:t>
            </a:r>
          </a:p>
        </p:txBody>
      </p:sp>
      <p:sp>
        <p:nvSpPr>
          <p:cNvPr id="20486" name="TextBox 6"/>
          <p:cNvSpPr txBox="1">
            <a:spLocks noChangeArrowheads="1"/>
          </p:cNvSpPr>
          <p:nvPr/>
        </p:nvSpPr>
        <p:spPr bwMode="auto">
          <a:xfrm>
            <a:off x="2411413" y="5805488"/>
            <a:ext cx="4217987" cy="1016000"/>
          </a:xfrm>
          <a:prstGeom prst="rect">
            <a:avLst/>
          </a:prstGeom>
          <a:noFill/>
          <a:ln w="9525">
            <a:noFill/>
            <a:miter lim="800000"/>
            <a:headEnd/>
            <a:tailEnd/>
          </a:ln>
        </p:spPr>
        <p:txBody>
          <a:bodyPr>
            <a:spAutoFit/>
          </a:bodyPr>
          <a:lstStyle/>
          <a:p>
            <a:pPr algn="ctr"/>
            <a:r>
              <a:rPr lang="es-MX" sz="2000">
                <a:solidFill>
                  <a:srgbClr val="FFFF00"/>
                </a:solidFill>
                <a:latin typeface="Comic Sans MS" pitchFamily="66" charset="0"/>
              </a:rPr>
              <a:t>Ofrecer terapia de fluidos es importante para los casos de deshidratación severa</a:t>
            </a:r>
          </a:p>
        </p:txBody>
      </p:sp>
      <p:pic>
        <p:nvPicPr>
          <p:cNvPr id="7" name="R15">
            <a:hlinkClick r:id="" action="ppaction://media"/>
          </p:cNvPr>
          <p:cNvPicPr>
            <a:picLocks noRot="1" noChangeAspect="1"/>
          </p:cNvPicPr>
          <p:nvPr>
            <a:wavAudioFile r:embed="rId1" name="R15"/>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wins2 ISU"/>
          <p:cNvPicPr>
            <a:picLocks noChangeAspect="1" noChangeArrowheads="1"/>
          </p:cNvPicPr>
          <p:nvPr/>
        </p:nvPicPr>
        <p:blipFill>
          <a:blip r:embed="rId4" cstate="screen"/>
          <a:srcRect/>
          <a:stretch>
            <a:fillRect/>
          </a:stretch>
        </p:blipFill>
        <p:spPr bwMode="auto">
          <a:xfrm>
            <a:off x="323850" y="1600200"/>
            <a:ext cx="8401050" cy="4259263"/>
          </a:xfrm>
          <a:prstGeom prst="rect">
            <a:avLst/>
          </a:prstGeom>
          <a:noFill/>
          <a:ln w="38100">
            <a:solidFill>
              <a:schemeClr val="bg2"/>
            </a:solidFill>
            <a:miter lim="800000"/>
            <a:headEnd/>
            <a:tailEnd/>
          </a:ln>
        </p:spPr>
      </p:pic>
      <p:sp>
        <p:nvSpPr>
          <p:cNvPr id="114691" name="Rectangle 3"/>
          <p:cNvSpPr>
            <a:spLocks noChangeArrowheads="1"/>
          </p:cNvSpPr>
          <p:nvPr/>
        </p:nvSpPr>
        <p:spPr bwMode="auto">
          <a:xfrm>
            <a:off x="76200" y="228600"/>
            <a:ext cx="8991600" cy="1143000"/>
          </a:xfrm>
          <a:prstGeom prst="rect">
            <a:avLst/>
          </a:prstGeom>
          <a:noFill/>
          <a:ln w="12700">
            <a:noFill/>
            <a:miter lim="800000"/>
            <a:headEnd/>
            <a:tailEnd/>
          </a:ln>
          <a:effectLst>
            <a:outerShdw dist="35921" dir="2700000" algn="ctr" rotWithShape="0">
              <a:srgbClr val="000000"/>
            </a:outerShdw>
          </a:effectLst>
        </p:spPr>
        <p:txBody>
          <a:bodyPr lIns="90488" tIns="44450" rIns="90488" bIns="44450" anchor="ctr"/>
          <a:lstStyle/>
          <a:p>
            <a:pPr algn="ctr" fontAlgn="auto">
              <a:spcBef>
                <a:spcPts val="0"/>
              </a:spcBef>
              <a:spcAft>
                <a:spcPts val="0"/>
              </a:spcAft>
              <a:defRPr/>
            </a:pPr>
            <a:r>
              <a:rPr lang="es-MX" sz="4400" dirty="0">
                <a:solidFill>
                  <a:srgbClr val="FFFF00"/>
                </a:solidFill>
                <a:latin typeface="Comic Sans MS" pitchFamily="66" charset="0"/>
                <a:cs typeface="+mn-cs"/>
              </a:rPr>
              <a:t>Vacas Aparentemente Normales Deben ser Monitoreadas</a:t>
            </a:r>
          </a:p>
        </p:txBody>
      </p:sp>
      <p:sp>
        <p:nvSpPr>
          <p:cNvPr id="114693" name="AutoShape 5"/>
          <p:cNvSpPr>
            <a:spLocks noChangeArrowheads="1"/>
          </p:cNvSpPr>
          <p:nvPr/>
        </p:nvSpPr>
        <p:spPr bwMode="auto">
          <a:xfrm>
            <a:off x="38100" y="5208588"/>
            <a:ext cx="3848100" cy="585787"/>
          </a:xfrm>
          <a:prstGeom prst="wedgeRectCallout">
            <a:avLst>
              <a:gd name="adj1" fmla="val 31583"/>
              <a:gd name="adj2" fmla="val -33972"/>
            </a:avLst>
          </a:prstGeom>
          <a:noFill/>
          <a:ln w="12700">
            <a:noFill/>
            <a:miter lim="800000"/>
            <a:headEnd/>
            <a:tailEnd/>
          </a:ln>
          <a:effectLst/>
        </p:spPr>
        <p:txBody>
          <a:bodyPr anchor="ctr">
            <a:spAutoFit/>
          </a:bodyPr>
          <a:lstStyle/>
          <a:p>
            <a:pPr algn="ctr" eaLnBrk="0" fontAlgn="auto" hangingPunct="0">
              <a:spcBef>
                <a:spcPts val="0"/>
              </a:spcBef>
              <a:spcAft>
                <a:spcPts val="0"/>
              </a:spcAft>
              <a:defRPr/>
            </a:pPr>
            <a:r>
              <a:rPr lang="es-MX" sz="3200" b="1" dirty="0">
                <a:solidFill>
                  <a:srgbClr val="FFFF00"/>
                </a:solidFill>
                <a:effectLst>
                  <a:outerShdw blurRad="38100" dist="38100" dir="2700000" algn="tl">
                    <a:srgbClr val="000000"/>
                  </a:outerShdw>
                </a:effectLst>
                <a:latin typeface="Comic Sans MS" pitchFamily="66" charset="0"/>
                <a:cs typeface="+mn-cs"/>
              </a:rPr>
              <a:t>Distocias</a:t>
            </a:r>
            <a:endParaRPr lang="es-MX" sz="3200" b="1" dirty="0">
              <a:solidFill>
                <a:srgbClr val="FF6600"/>
              </a:solidFill>
              <a:effectLst>
                <a:outerShdw blurRad="38100" dist="38100" dir="2700000" algn="tl">
                  <a:srgbClr val="000000"/>
                </a:outerShdw>
              </a:effectLst>
              <a:latin typeface="Comic Sans MS" pitchFamily="66" charset="0"/>
              <a:cs typeface="+mn-cs"/>
            </a:endParaRPr>
          </a:p>
        </p:txBody>
      </p:sp>
      <p:sp>
        <p:nvSpPr>
          <p:cNvPr id="114694" name="AutoShape 6"/>
          <p:cNvSpPr>
            <a:spLocks noChangeArrowheads="1"/>
          </p:cNvSpPr>
          <p:nvPr/>
        </p:nvSpPr>
        <p:spPr bwMode="auto">
          <a:xfrm>
            <a:off x="5724525" y="4292600"/>
            <a:ext cx="2990850" cy="1568450"/>
          </a:xfrm>
          <a:prstGeom prst="wedgeRectCallout">
            <a:avLst>
              <a:gd name="adj1" fmla="val -13028"/>
              <a:gd name="adj2" fmla="val 40884"/>
            </a:avLst>
          </a:prstGeom>
          <a:noFill/>
          <a:ln w="12700">
            <a:noFill/>
            <a:miter lim="800000"/>
            <a:headEnd/>
            <a:tailEnd/>
          </a:ln>
          <a:effectLst/>
        </p:spPr>
        <p:txBody>
          <a:bodyPr anchor="ctr">
            <a:spAutoFit/>
          </a:bodyPr>
          <a:lstStyle/>
          <a:p>
            <a:pPr algn="ctr" eaLnBrk="0" fontAlgn="auto" hangingPunct="0">
              <a:spcBef>
                <a:spcPts val="0"/>
              </a:spcBef>
              <a:spcAft>
                <a:spcPts val="0"/>
              </a:spcAft>
              <a:defRPr/>
            </a:pPr>
            <a:r>
              <a:rPr lang="es-MX" sz="3200" b="1" dirty="0">
                <a:solidFill>
                  <a:srgbClr val="FFFF00"/>
                </a:solidFill>
                <a:effectLst>
                  <a:outerShdw blurRad="38100" dist="38100" dir="2700000" algn="tl">
                    <a:srgbClr val="000000"/>
                  </a:outerShdw>
                </a:effectLst>
                <a:latin typeface="Comic Sans MS" pitchFamily="66" charset="0"/>
                <a:cs typeface="+mn-cs"/>
              </a:rPr>
              <a:t>Fiebre de leche </a:t>
            </a:r>
          </a:p>
          <a:p>
            <a:pPr algn="ctr" eaLnBrk="0" fontAlgn="auto" hangingPunct="0">
              <a:spcBef>
                <a:spcPts val="0"/>
              </a:spcBef>
              <a:spcAft>
                <a:spcPts val="0"/>
              </a:spcAft>
              <a:defRPr/>
            </a:pPr>
            <a:r>
              <a:rPr lang="es-MX" sz="3200" b="1" dirty="0">
                <a:solidFill>
                  <a:srgbClr val="FF6600"/>
                </a:solidFill>
                <a:effectLst>
                  <a:outerShdw blurRad="38100" dist="38100" dir="2700000" algn="tl">
                    <a:srgbClr val="000000"/>
                  </a:outerShdw>
                </a:effectLst>
                <a:latin typeface="Comic Sans MS" pitchFamily="66" charset="0"/>
                <a:cs typeface="+mn-cs"/>
              </a:rPr>
              <a:t>(</a:t>
            </a:r>
            <a:r>
              <a:rPr lang="es-MX" sz="3200" b="1" dirty="0" err="1">
                <a:solidFill>
                  <a:srgbClr val="FF6600"/>
                </a:solidFill>
                <a:effectLst>
                  <a:outerShdw blurRad="38100" dist="38100" dir="2700000" algn="tl">
                    <a:srgbClr val="000000"/>
                  </a:outerShdw>
                </a:effectLst>
                <a:latin typeface="Comic Sans MS" pitchFamily="66" charset="0"/>
                <a:cs typeface="+mn-cs"/>
              </a:rPr>
              <a:t>Hipocalcemia</a:t>
            </a:r>
            <a:r>
              <a:rPr lang="es-MX" sz="3200" b="1" dirty="0">
                <a:solidFill>
                  <a:srgbClr val="FF6600"/>
                </a:solidFill>
                <a:effectLst>
                  <a:outerShdw blurRad="38100" dist="38100" dir="2700000" algn="tl">
                    <a:srgbClr val="000000"/>
                  </a:outerShdw>
                </a:effectLst>
                <a:latin typeface="Comic Sans MS" pitchFamily="66" charset="0"/>
                <a:cs typeface="+mn-cs"/>
              </a:rPr>
              <a:t>)</a:t>
            </a:r>
          </a:p>
        </p:txBody>
      </p:sp>
      <p:sp>
        <p:nvSpPr>
          <p:cNvPr id="114695" name="AutoShape 7"/>
          <p:cNvSpPr>
            <a:spLocks noChangeArrowheads="1"/>
          </p:cNvSpPr>
          <p:nvPr/>
        </p:nvSpPr>
        <p:spPr bwMode="auto">
          <a:xfrm>
            <a:off x="152400" y="1533525"/>
            <a:ext cx="3581400" cy="1077913"/>
          </a:xfrm>
          <a:prstGeom prst="wedgeRectCallout">
            <a:avLst>
              <a:gd name="adj1" fmla="val 28968"/>
              <a:gd name="adj2" fmla="val -24264"/>
            </a:avLst>
          </a:prstGeom>
          <a:noFill/>
          <a:ln w="12700">
            <a:noFill/>
            <a:miter lim="800000"/>
            <a:headEnd/>
            <a:tailEnd/>
          </a:ln>
          <a:effectLst/>
        </p:spPr>
        <p:txBody>
          <a:bodyPr anchor="ctr">
            <a:spAutoFit/>
          </a:bodyPr>
          <a:lstStyle/>
          <a:p>
            <a:pPr algn="ctr" eaLnBrk="0" fontAlgn="auto" hangingPunct="0">
              <a:spcBef>
                <a:spcPts val="0"/>
              </a:spcBef>
              <a:spcAft>
                <a:spcPts val="0"/>
              </a:spcAft>
              <a:defRPr/>
            </a:pPr>
            <a:r>
              <a:rPr lang="es-MX" sz="3200" b="1" dirty="0">
                <a:solidFill>
                  <a:srgbClr val="FFFF00"/>
                </a:solidFill>
                <a:effectLst>
                  <a:outerShdw blurRad="38100" dist="38100" dir="2700000" algn="tl">
                    <a:srgbClr val="000000"/>
                  </a:outerShdw>
                </a:effectLst>
                <a:latin typeface="Comic Sans MS" pitchFamily="66" charset="0"/>
                <a:cs typeface="+mn-cs"/>
              </a:rPr>
              <a:t>Retención placentaria </a:t>
            </a:r>
            <a:r>
              <a:rPr lang="es-MX" sz="3200" b="1" dirty="0">
                <a:solidFill>
                  <a:srgbClr val="FF6600"/>
                </a:solidFill>
                <a:effectLst>
                  <a:outerShdw blurRad="38100" dist="38100" dir="2700000" algn="tl">
                    <a:srgbClr val="000000"/>
                  </a:outerShdw>
                </a:effectLst>
                <a:latin typeface="Comic Sans MS" pitchFamily="66" charset="0"/>
                <a:cs typeface="+mn-cs"/>
              </a:rPr>
              <a:t>(RP)</a:t>
            </a:r>
            <a:endParaRPr lang="es-MX" dirty="0">
              <a:solidFill>
                <a:srgbClr val="FF6600"/>
              </a:solidFill>
              <a:latin typeface="Comic Sans MS" pitchFamily="66" charset="0"/>
              <a:cs typeface="+mn-cs"/>
            </a:endParaRPr>
          </a:p>
        </p:txBody>
      </p:sp>
      <p:sp>
        <p:nvSpPr>
          <p:cNvPr id="114696" name="AutoShape 8"/>
          <p:cNvSpPr>
            <a:spLocks noChangeArrowheads="1"/>
          </p:cNvSpPr>
          <p:nvPr/>
        </p:nvSpPr>
        <p:spPr bwMode="auto">
          <a:xfrm>
            <a:off x="6172200" y="1787525"/>
            <a:ext cx="2667000" cy="1570038"/>
          </a:xfrm>
          <a:prstGeom prst="wedgeRectCallout">
            <a:avLst>
              <a:gd name="adj1" fmla="val 28981"/>
              <a:gd name="adj2" fmla="val -24264"/>
            </a:avLst>
          </a:prstGeom>
          <a:noFill/>
          <a:ln w="12700">
            <a:noFill/>
            <a:miter lim="800000"/>
            <a:headEnd/>
            <a:tailEnd/>
          </a:ln>
          <a:effectLst/>
        </p:spPr>
        <p:txBody>
          <a:bodyPr anchor="ctr">
            <a:spAutoFit/>
          </a:bodyPr>
          <a:lstStyle/>
          <a:p>
            <a:pPr algn="ctr" eaLnBrk="0" fontAlgn="auto" hangingPunct="0">
              <a:spcBef>
                <a:spcPts val="0"/>
              </a:spcBef>
              <a:spcAft>
                <a:spcPts val="0"/>
              </a:spcAft>
              <a:defRPr/>
            </a:pPr>
            <a:r>
              <a:rPr lang="es-MX" sz="3200" b="1" dirty="0">
                <a:solidFill>
                  <a:srgbClr val="FFFF00"/>
                </a:solidFill>
                <a:effectLst>
                  <a:outerShdw blurRad="38100" dist="38100" dir="2700000" algn="tl">
                    <a:srgbClr val="000000"/>
                  </a:outerShdw>
                </a:effectLst>
                <a:latin typeface="Comic Sans MS" pitchFamily="66" charset="0"/>
                <a:cs typeface="+mn-cs"/>
              </a:rPr>
              <a:t>Abortos </a:t>
            </a:r>
          </a:p>
          <a:p>
            <a:pPr algn="ctr" eaLnBrk="0" fontAlgn="auto" hangingPunct="0">
              <a:spcBef>
                <a:spcPts val="0"/>
              </a:spcBef>
              <a:spcAft>
                <a:spcPts val="0"/>
              </a:spcAft>
              <a:defRPr/>
            </a:pPr>
            <a:endParaRPr lang="es-MX" sz="3200" b="1" dirty="0">
              <a:solidFill>
                <a:srgbClr val="FFFF00"/>
              </a:solidFill>
              <a:effectLst>
                <a:outerShdw blurRad="38100" dist="38100" dir="2700000" algn="tl">
                  <a:srgbClr val="000000"/>
                </a:outerShdw>
              </a:effectLst>
              <a:latin typeface="Comic Sans MS" pitchFamily="66" charset="0"/>
              <a:cs typeface="+mn-cs"/>
            </a:endParaRPr>
          </a:p>
          <a:p>
            <a:pPr algn="ctr" eaLnBrk="0" fontAlgn="auto" hangingPunct="0">
              <a:spcBef>
                <a:spcPts val="0"/>
              </a:spcBef>
              <a:spcAft>
                <a:spcPts val="0"/>
              </a:spcAft>
              <a:defRPr/>
            </a:pPr>
            <a:r>
              <a:rPr lang="es-MX" sz="3200" b="1" dirty="0">
                <a:solidFill>
                  <a:srgbClr val="FFFF00"/>
                </a:solidFill>
                <a:effectLst>
                  <a:outerShdw blurRad="38100" dist="38100" dir="2700000" algn="tl">
                    <a:srgbClr val="000000"/>
                  </a:outerShdw>
                </a:effectLst>
                <a:latin typeface="Comic Sans MS" pitchFamily="66" charset="0"/>
                <a:cs typeface="+mn-cs"/>
              </a:rPr>
              <a:t>Gemelos</a:t>
            </a:r>
          </a:p>
        </p:txBody>
      </p:sp>
      <p:pic>
        <p:nvPicPr>
          <p:cNvPr id="8" name="R16">
            <a:hlinkClick r:id="" action="ppaction://media"/>
          </p:cNvPr>
          <p:cNvPicPr>
            <a:picLocks noRot="1" noChangeAspect="1"/>
          </p:cNvPicPr>
          <p:nvPr>
            <a:wavAudioFile r:embed="rId1" name="R16"/>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2000"/>
                                  </p:stCondLst>
                                  <p:childTnLst>
                                    <p:set>
                                      <p:cBhvr>
                                        <p:cTn id="6" dur="1" fill="hold">
                                          <p:stCondLst>
                                            <p:cond delay="499"/>
                                          </p:stCondLst>
                                        </p:cTn>
                                        <p:tgtEl>
                                          <p:spTgt spid="114695"/>
                                        </p:tgtEl>
                                        <p:attrNameLst>
                                          <p:attrName>style.visibility</p:attrName>
                                        </p:attrNameLst>
                                      </p:cBhvr>
                                      <p:to>
                                        <p:strVal val="visible"/>
                                      </p:to>
                                    </p:set>
                                  </p:childTnLst>
                                </p:cTn>
                              </p:par>
                              <p:par>
                                <p:cTn id="7" presetID="1" presetClass="entr" presetSubtype="0" fill="hold" grpId="0" nodeType="withEffect">
                                  <p:stCondLst>
                                    <p:cond delay="16000"/>
                                  </p:stCondLst>
                                  <p:childTnLst>
                                    <p:set>
                                      <p:cBhvr>
                                        <p:cTn id="8" dur="1" fill="hold">
                                          <p:stCondLst>
                                            <p:cond delay="499"/>
                                          </p:stCondLst>
                                        </p:cTn>
                                        <p:tgtEl>
                                          <p:spTgt spid="114696"/>
                                        </p:tgtEl>
                                        <p:attrNameLst>
                                          <p:attrName>style.visibility</p:attrName>
                                        </p:attrNameLst>
                                      </p:cBhvr>
                                      <p:to>
                                        <p:strVal val="visible"/>
                                      </p:to>
                                    </p:set>
                                  </p:childTnLst>
                                </p:cTn>
                              </p:par>
                              <p:par>
                                <p:cTn id="9" presetID="1" presetClass="entr" presetSubtype="0" fill="hold" grpId="0" nodeType="withEffect">
                                  <p:stCondLst>
                                    <p:cond delay="19000"/>
                                  </p:stCondLst>
                                  <p:childTnLst>
                                    <p:set>
                                      <p:cBhvr>
                                        <p:cTn id="10" dur="1" fill="hold">
                                          <p:stCondLst>
                                            <p:cond delay="499"/>
                                          </p:stCondLst>
                                        </p:cTn>
                                        <p:tgtEl>
                                          <p:spTgt spid="114694"/>
                                        </p:tgtEl>
                                        <p:attrNameLst>
                                          <p:attrName>style.visibility</p:attrName>
                                        </p:attrNameLst>
                                      </p:cBhvr>
                                      <p:to>
                                        <p:strVal val="visible"/>
                                      </p:to>
                                    </p:set>
                                  </p:childTnLst>
                                </p:cTn>
                              </p:par>
                              <p:par>
                                <p:cTn id="11" presetID="1" presetClass="entr" presetSubtype="0" fill="hold" grpId="0" nodeType="withEffect">
                                  <p:stCondLst>
                                    <p:cond delay="20000"/>
                                  </p:stCondLst>
                                  <p:childTnLst>
                                    <p:set>
                                      <p:cBhvr>
                                        <p:cTn id="12" dur="1" fill="hold">
                                          <p:stCondLst>
                                            <p:cond delay="499"/>
                                          </p:stCondLst>
                                        </p:cTn>
                                        <p:tgtEl>
                                          <p:spTgt spid="114693"/>
                                        </p:tgtEl>
                                        <p:attrNameLst>
                                          <p:attrName>style.visibility</p:attrName>
                                        </p:attrNameLst>
                                      </p:cBhvr>
                                      <p:to>
                                        <p:strVal val="visible"/>
                                      </p:to>
                                    </p:set>
                                  </p:childTnLst>
                                </p:cTn>
                              </p:par>
                            </p:childTnLst>
                          </p:cTn>
                        </p:par>
                        <p:par>
                          <p:cTn id="13" fill="hold">
                            <p:stCondLst>
                              <p:cond delay="20500"/>
                            </p:stCondLst>
                            <p:childTnLst>
                              <p:par>
                                <p:cTn id="14" presetID="1" presetClass="mediacall" presetSubtype="0" fill="hold" nodeType="afterEffect">
                                  <p:stCondLst>
                                    <p:cond delay="0"/>
                                  </p:stCondLst>
                                  <p:childTnLst>
                                    <p:cmd type="call" cmd="playFrom(0.0)">
                                      <p:cBhvr>
                                        <p:cTn id="15" dur="600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114693" grpId="0"/>
      <p:bldP spid="114694" grpId="0"/>
      <p:bldP spid="114695" grpId="0"/>
      <p:bldP spid="11469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115888"/>
            <a:ext cx="8763000" cy="1143000"/>
          </a:xfrm>
          <a:effectLst>
            <a:outerShdw dist="35921" dir="2700000" algn="ctr" rotWithShape="0">
              <a:srgbClr val="000000"/>
            </a:outerShdw>
          </a:effectLst>
        </p:spPr>
        <p:txBody>
          <a:bodyPr lIns="90488" tIns="44450" rIns="90488" bIns="44450"/>
          <a:lstStyle/>
          <a:p>
            <a:pPr eaLnBrk="1" hangingPunct="1">
              <a:defRPr/>
            </a:pPr>
            <a:r>
              <a:rPr lang="es-MX" dirty="0" smtClean="0"/>
              <a:t>Registro y Tratamiento de Enfermedades en Cada Vaca</a:t>
            </a:r>
          </a:p>
        </p:txBody>
      </p:sp>
      <p:sp>
        <p:nvSpPr>
          <p:cNvPr id="22531" name="Rectangle 3"/>
          <p:cNvSpPr>
            <a:spLocks noGrp="1" noChangeArrowheads="1"/>
          </p:cNvSpPr>
          <p:nvPr>
            <p:ph type="body" idx="1"/>
          </p:nvPr>
        </p:nvSpPr>
        <p:spPr/>
        <p:txBody>
          <a:bodyPr lIns="92075" tIns="36512" rIns="92075" bIns="36512"/>
          <a:lstStyle/>
          <a:p>
            <a:pPr eaLnBrk="1" hangingPunct="1"/>
            <a:endParaRPr lang="es-ES" smtClean="0"/>
          </a:p>
          <a:p>
            <a:pPr eaLnBrk="1" hangingPunct="1"/>
            <a:endParaRPr lang="es-ES" smtClean="0"/>
          </a:p>
        </p:txBody>
      </p:sp>
      <p:pic>
        <p:nvPicPr>
          <p:cNvPr id="22532" name="Picture 4" descr="tempVeinedCow1"/>
          <p:cNvPicPr>
            <a:picLocks noChangeAspect="1" noChangeArrowheads="1"/>
          </p:cNvPicPr>
          <p:nvPr/>
        </p:nvPicPr>
        <p:blipFill>
          <a:blip r:embed="rId4" cstate="screen"/>
          <a:srcRect/>
          <a:stretch>
            <a:fillRect/>
          </a:stretch>
        </p:blipFill>
        <p:spPr bwMode="auto">
          <a:xfrm>
            <a:off x="5257800" y="2133600"/>
            <a:ext cx="3735388" cy="3429000"/>
          </a:xfrm>
          <a:prstGeom prst="rect">
            <a:avLst/>
          </a:prstGeom>
          <a:noFill/>
          <a:ln w="38100">
            <a:solidFill>
              <a:schemeClr val="bg2"/>
            </a:solidFill>
            <a:miter lim="800000"/>
            <a:headEnd/>
            <a:tailEnd/>
          </a:ln>
        </p:spPr>
      </p:pic>
      <p:sp>
        <p:nvSpPr>
          <p:cNvPr id="22533" name="Rectangle 5"/>
          <p:cNvSpPr>
            <a:spLocks noChangeArrowheads="1"/>
          </p:cNvSpPr>
          <p:nvPr/>
        </p:nvSpPr>
        <p:spPr bwMode="auto">
          <a:xfrm>
            <a:off x="76200" y="1412875"/>
            <a:ext cx="5995988" cy="4478338"/>
          </a:xfrm>
          <a:prstGeom prst="rect">
            <a:avLst/>
          </a:prstGeom>
          <a:noFill/>
          <a:ln w="12700">
            <a:noFill/>
            <a:miter lim="800000"/>
            <a:headEnd/>
            <a:tailEnd/>
          </a:ln>
        </p:spPr>
        <p:txBody>
          <a:bodyPr anchor="ctr">
            <a:spAutoFit/>
          </a:bodyPr>
          <a:lstStyle/>
          <a:p>
            <a:pPr eaLnBrk="0" hangingPunct="0">
              <a:spcBef>
                <a:spcPts val="300"/>
              </a:spcBef>
              <a:spcAft>
                <a:spcPts val="300"/>
              </a:spcAft>
              <a:buClr>
                <a:srgbClr val="FF0000"/>
              </a:buClr>
              <a:buFont typeface="Wingdings" pitchFamily="2" charset="2"/>
              <a:buChar char="v"/>
            </a:pPr>
            <a:r>
              <a:rPr lang="es-MX" sz="2400">
                <a:latin typeface="Comic Sans MS" pitchFamily="66" charset="0"/>
              </a:rPr>
              <a:t>Distocia o dificultad para parir</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Fiebre de leche o hipocalcemia</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Metritis </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Cetosis</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Retención placentaria (RP)</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Desplazamiento de abomaso (DA) </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Neumonía  </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Mastitis </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Laminitis o cojeras</a:t>
            </a:r>
          </a:p>
          <a:p>
            <a:pPr eaLnBrk="0" hangingPunct="0">
              <a:spcBef>
                <a:spcPts val="300"/>
              </a:spcBef>
              <a:spcAft>
                <a:spcPts val="300"/>
              </a:spcAft>
              <a:buClr>
                <a:srgbClr val="FF0000"/>
              </a:buClr>
              <a:buFont typeface="Wingdings" pitchFamily="2" charset="2"/>
              <a:buChar char="v"/>
            </a:pPr>
            <a:r>
              <a:rPr lang="es-MX" sz="2400">
                <a:latin typeface="Comic Sans MS" pitchFamily="66" charset="0"/>
              </a:rPr>
              <a:t>Lesiones</a:t>
            </a:r>
          </a:p>
        </p:txBody>
      </p:sp>
      <p:pic>
        <p:nvPicPr>
          <p:cNvPr id="6" name="R17">
            <a:hlinkClick r:id="" action="ppaction://media"/>
          </p:cNvPr>
          <p:cNvPicPr>
            <a:picLocks noRot="1" noChangeAspect="1"/>
          </p:cNvPicPr>
          <p:nvPr>
            <a:wavAudioFile r:embed="rId1" name="R17"/>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0"/>
            <a:ext cx="7772400" cy="1143000"/>
          </a:xfrm>
        </p:spPr>
        <p:txBody>
          <a:bodyPr/>
          <a:lstStyle/>
          <a:p>
            <a:pPr eaLnBrk="1" hangingPunct="1"/>
            <a:r>
              <a:rPr lang="es-MX" smtClean="0"/>
              <a:t>Revise el Corazón</a:t>
            </a:r>
          </a:p>
        </p:txBody>
      </p:sp>
      <p:sp>
        <p:nvSpPr>
          <p:cNvPr id="23555" name="Content Placeholder 3"/>
          <p:cNvSpPr>
            <a:spLocks noGrp="1"/>
          </p:cNvSpPr>
          <p:nvPr>
            <p:ph sz="half" idx="2"/>
          </p:nvPr>
        </p:nvSpPr>
        <p:spPr>
          <a:xfrm>
            <a:off x="3048000" y="1071563"/>
            <a:ext cx="5881688" cy="2971800"/>
          </a:xfrm>
        </p:spPr>
        <p:txBody>
          <a:bodyPr/>
          <a:lstStyle/>
          <a:p>
            <a:pPr eaLnBrk="1" hangingPunct="1"/>
            <a:r>
              <a:rPr lang="es-MX" smtClean="0"/>
              <a:t>Use estetoscopio (ambos lados)</a:t>
            </a:r>
          </a:p>
          <a:p>
            <a:pPr eaLnBrk="1" hangingPunct="1"/>
            <a:endParaRPr lang="es-MX" sz="1400" smtClean="0"/>
          </a:p>
          <a:p>
            <a:pPr eaLnBrk="1" hangingPunct="1">
              <a:buFontTx/>
              <a:buNone/>
            </a:pPr>
            <a:r>
              <a:rPr lang="es-MX" smtClean="0">
                <a:solidFill>
                  <a:srgbClr val="FF9933"/>
                </a:solidFill>
              </a:rPr>
              <a:t>Cheque:</a:t>
            </a:r>
          </a:p>
          <a:p>
            <a:pPr eaLnBrk="1" hangingPunct="1"/>
            <a:r>
              <a:rPr lang="es-MX" smtClean="0"/>
              <a:t>Frecuencia cardiaca</a:t>
            </a:r>
          </a:p>
          <a:p>
            <a:pPr eaLnBrk="1" hangingPunct="1"/>
            <a:r>
              <a:rPr lang="es-MX" smtClean="0"/>
              <a:t>Diferentes sonidos</a:t>
            </a:r>
          </a:p>
          <a:p>
            <a:pPr eaLnBrk="1" hangingPunct="1"/>
            <a:r>
              <a:rPr lang="es-MX" smtClean="0"/>
              <a:t>Murmullos </a:t>
            </a:r>
          </a:p>
        </p:txBody>
      </p:sp>
      <p:pic>
        <p:nvPicPr>
          <p:cNvPr id="23556" name="Picture 1" descr="C:\Documents and Settings\rbruno\Desktop\0510_PT_FRESH.jpg"/>
          <p:cNvPicPr>
            <a:picLocks noChangeAspect="1" noChangeArrowheads="1"/>
          </p:cNvPicPr>
          <p:nvPr/>
        </p:nvPicPr>
        <p:blipFill>
          <a:blip r:embed="rId4" cstate="screen"/>
          <a:srcRect/>
          <a:stretch>
            <a:fillRect/>
          </a:stretch>
        </p:blipFill>
        <p:spPr bwMode="auto">
          <a:xfrm>
            <a:off x="304800" y="1071563"/>
            <a:ext cx="2438400" cy="3559175"/>
          </a:xfrm>
          <a:prstGeom prst="rect">
            <a:avLst/>
          </a:prstGeom>
          <a:noFill/>
          <a:ln w="9525">
            <a:noFill/>
            <a:miter lim="800000"/>
            <a:headEnd/>
            <a:tailEnd/>
          </a:ln>
        </p:spPr>
      </p:pic>
      <p:pic>
        <p:nvPicPr>
          <p:cNvPr id="23557" name="Picture 4"/>
          <p:cNvPicPr>
            <a:picLocks noChangeAspect="1" noChangeArrowheads="1"/>
          </p:cNvPicPr>
          <p:nvPr/>
        </p:nvPicPr>
        <p:blipFill>
          <a:blip r:embed="rId5" cstate="screen"/>
          <a:srcRect/>
          <a:stretch>
            <a:fillRect/>
          </a:stretch>
        </p:blipFill>
        <p:spPr bwMode="auto">
          <a:xfrm>
            <a:off x="6227763" y="3573463"/>
            <a:ext cx="2743200" cy="2057400"/>
          </a:xfrm>
          <a:prstGeom prst="rect">
            <a:avLst/>
          </a:prstGeom>
          <a:noFill/>
          <a:ln w="9525">
            <a:noFill/>
            <a:miter lim="800000"/>
            <a:headEnd/>
            <a:tailEnd/>
          </a:ln>
        </p:spPr>
      </p:pic>
      <p:sp>
        <p:nvSpPr>
          <p:cNvPr id="23558" name="TextBox 5"/>
          <p:cNvSpPr txBox="1">
            <a:spLocks noChangeArrowheads="1"/>
          </p:cNvSpPr>
          <p:nvPr/>
        </p:nvSpPr>
        <p:spPr bwMode="auto">
          <a:xfrm>
            <a:off x="142875" y="4786313"/>
            <a:ext cx="4716463" cy="923925"/>
          </a:xfrm>
          <a:prstGeom prst="rect">
            <a:avLst/>
          </a:prstGeom>
          <a:noFill/>
          <a:ln w="9525">
            <a:noFill/>
            <a:miter lim="800000"/>
            <a:headEnd/>
            <a:tailEnd/>
          </a:ln>
        </p:spPr>
        <p:txBody>
          <a:bodyPr>
            <a:spAutoFit/>
          </a:bodyPr>
          <a:lstStyle/>
          <a:p>
            <a:r>
              <a:rPr lang="es-MX" u="sng">
                <a:solidFill>
                  <a:srgbClr val="FF9933"/>
                </a:solidFill>
                <a:latin typeface="Comic Sans MS" pitchFamily="66" charset="0"/>
              </a:rPr>
              <a:t>Observe la vena yugular:</a:t>
            </a:r>
          </a:p>
          <a:p>
            <a:r>
              <a:rPr lang="es-MX">
                <a:latin typeface="Comic Sans MS" pitchFamily="66" charset="0"/>
              </a:rPr>
              <a:t>Cuando se encuentra distendida es un signo de un posible problema en el corazón</a:t>
            </a:r>
          </a:p>
        </p:txBody>
      </p:sp>
      <p:pic>
        <p:nvPicPr>
          <p:cNvPr id="7" name="R18">
            <a:hlinkClick r:id="" action="ppaction://media"/>
          </p:cNvPr>
          <p:cNvPicPr>
            <a:picLocks noRot="1" noChangeAspect="1"/>
          </p:cNvPicPr>
          <p:nvPr>
            <a:wavAudioFile r:embed="rId1" name="R18"/>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228600"/>
            <a:ext cx="7772400" cy="838200"/>
          </a:xfrm>
        </p:spPr>
        <p:txBody>
          <a:bodyPr/>
          <a:lstStyle/>
          <a:p>
            <a:pPr eaLnBrk="1" hangingPunct="1"/>
            <a:r>
              <a:rPr lang="es-MX" smtClean="0"/>
              <a:t>Revise el Rumen</a:t>
            </a:r>
          </a:p>
        </p:txBody>
      </p:sp>
      <p:sp>
        <p:nvSpPr>
          <p:cNvPr id="24579" name="Content Placeholder 3"/>
          <p:cNvSpPr>
            <a:spLocks noGrp="1"/>
          </p:cNvSpPr>
          <p:nvPr>
            <p:ph sz="half" idx="2"/>
          </p:nvPr>
        </p:nvSpPr>
        <p:spPr>
          <a:xfrm>
            <a:off x="4343400" y="1268413"/>
            <a:ext cx="4800600" cy="2362200"/>
          </a:xfrm>
        </p:spPr>
        <p:txBody>
          <a:bodyPr/>
          <a:lstStyle/>
          <a:p>
            <a:pPr eaLnBrk="1" hangingPunct="1"/>
            <a:r>
              <a:rPr lang="es-MX" smtClean="0"/>
              <a:t>Sonidos</a:t>
            </a:r>
          </a:p>
          <a:p>
            <a:pPr eaLnBrk="1" hangingPunct="1"/>
            <a:r>
              <a:rPr lang="es-MX" smtClean="0"/>
              <a:t>Numero de contracciones</a:t>
            </a:r>
          </a:p>
          <a:p>
            <a:pPr eaLnBrk="1" hangingPunct="1"/>
            <a:r>
              <a:rPr lang="es-MX" smtClean="0"/>
              <a:t>Desplazamientos</a:t>
            </a:r>
          </a:p>
          <a:p>
            <a:pPr eaLnBrk="1" hangingPunct="1"/>
            <a:r>
              <a:rPr lang="es-MX" smtClean="0"/>
              <a:t>Distención (hinchado)</a:t>
            </a:r>
          </a:p>
          <a:p>
            <a:pPr eaLnBrk="1" hangingPunct="1"/>
            <a:endParaRPr lang="en-US" smtClean="0"/>
          </a:p>
        </p:txBody>
      </p:sp>
      <p:pic>
        <p:nvPicPr>
          <p:cNvPr id="24580" name="Content Placeholder 4"/>
          <p:cNvPicPr>
            <a:picLocks noGrp="1" noChangeAspect="1" noChangeArrowheads="1"/>
          </p:cNvPicPr>
          <p:nvPr>
            <p:ph sz="half" idx="1"/>
          </p:nvPr>
        </p:nvPicPr>
        <p:blipFill>
          <a:blip r:embed="rId4" cstate="screen"/>
          <a:srcRect/>
          <a:stretch>
            <a:fillRect/>
          </a:stretch>
        </p:blipFill>
        <p:spPr>
          <a:xfrm>
            <a:off x="152400" y="1066800"/>
            <a:ext cx="2590800" cy="1981200"/>
          </a:xfrm>
        </p:spPr>
      </p:pic>
      <p:sp>
        <p:nvSpPr>
          <p:cNvPr id="24581" name="TextBox 5"/>
          <p:cNvSpPr txBox="1">
            <a:spLocks noChangeArrowheads="1"/>
          </p:cNvSpPr>
          <p:nvPr/>
        </p:nvSpPr>
        <p:spPr bwMode="auto">
          <a:xfrm>
            <a:off x="1908175" y="5099050"/>
            <a:ext cx="5616575" cy="1570038"/>
          </a:xfrm>
          <a:prstGeom prst="rect">
            <a:avLst/>
          </a:prstGeom>
          <a:noFill/>
          <a:ln w="9525">
            <a:noFill/>
            <a:miter lim="800000"/>
            <a:headEnd/>
            <a:tailEnd/>
          </a:ln>
        </p:spPr>
        <p:txBody>
          <a:bodyPr>
            <a:spAutoFit/>
          </a:bodyPr>
          <a:lstStyle/>
          <a:p>
            <a:pPr algn="ctr"/>
            <a:r>
              <a:rPr lang="es-MX" sz="2400" i="1">
                <a:solidFill>
                  <a:srgbClr val="FF0000"/>
                </a:solidFill>
                <a:latin typeface="Comic Sans MS" pitchFamily="66" charset="0"/>
              </a:rPr>
              <a:t>La consistencia, olor, color y tamaño de la partícula son buenos signos de posibles desordenes gastrointestinales</a:t>
            </a:r>
          </a:p>
        </p:txBody>
      </p:sp>
      <p:sp>
        <p:nvSpPr>
          <p:cNvPr id="24582" name="TextBox 6"/>
          <p:cNvSpPr txBox="1">
            <a:spLocks noChangeArrowheads="1"/>
          </p:cNvSpPr>
          <p:nvPr/>
        </p:nvSpPr>
        <p:spPr bwMode="auto">
          <a:xfrm>
            <a:off x="4419600" y="3860800"/>
            <a:ext cx="4648200" cy="1016000"/>
          </a:xfrm>
          <a:prstGeom prst="rect">
            <a:avLst/>
          </a:prstGeom>
          <a:noFill/>
          <a:ln w="9525">
            <a:noFill/>
            <a:miter lim="800000"/>
            <a:headEnd/>
            <a:tailEnd/>
          </a:ln>
        </p:spPr>
        <p:txBody>
          <a:bodyPr>
            <a:spAutoFit/>
          </a:bodyPr>
          <a:lstStyle/>
          <a:p>
            <a:pPr algn="ctr"/>
            <a:r>
              <a:rPr lang="es-MX" sz="2000">
                <a:solidFill>
                  <a:srgbClr val="FFC000"/>
                </a:solidFill>
                <a:latin typeface="Comic Sans MS" pitchFamily="66" charset="0"/>
              </a:rPr>
              <a:t>La revisión del rumen incluye la observación externa, palpación rectal y la auscultación.</a:t>
            </a:r>
          </a:p>
        </p:txBody>
      </p:sp>
      <p:pic>
        <p:nvPicPr>
          <p:cNvPr id="24583" name="Picture 1" descr="C:\Documents and Settings\rbruno\My Documents\Ralph_Bruno\PicturesRB\Dairy_Pictures\VMTRC_RR\Picture 014.jpg"/>
          <p:cNvPicPr>
            <a:picLocks noChangeAspect="1" noChangeArrowheads="1"/>
          </p:cNvPicPr>
          <p:nvPr/>
        </p:nvPicPr>
        <p:blipFill>
          <a:blip r:embed="rId5" cstate="screen"/>
          <a:srcRect/>
          <a:stretch>
            <a:fillRect/>
          </a:stretch>
        </p:blipFill>
        <p:spPr bwMode="auto">
          <a:xfrm>
            <a:off x="1524000" y="3048000"/>
            <a:ext cx="2687638" cy="2016125"/>
          </a:xfrm>
          <a:prstGeom prst="rect">
            <a:avLst/>
          </a:prstGeom>
          <a:noFill/>
          <a:ln w="9525">
            <a:noFill/>
            <a:miter lim="800000"/>
            <a:headEnd/>
            <a:tailEnd/>
          </a:ln>
        </p:spPr>
      </p:pic>
      <p:pic>
        <p:nvPicPr>
          <p:cNvPr id="8" name="R19">
            <a:hlinkClick r:id="" action="ppaction://media"/>
          </p:cNvPr>
          <p:cNvPicPr>
            <a:picLocks noRot="1" noChangeAspect="1"/>
          </p:cNvPicPr>
          <p:nvPr>
            <a:wavAudioFile r:embed="rId1" name="R19"/>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39738" y="304800"/>
            <a:ext cx="8229600" cy="1143000"/>
          </a:xfrm>
        </p:spPr>
        <p:txBody>
          <a:bodyPr/>
          <a:lstStyle/>
          <a:p>
            <a:pPr eaLnBrk="1" hangingPunct="1"/>
            <a:r>
              <a:rPr lang="es-ES" sz="4800" smtClean="0"/>
              <a:t>Examen Físico en Vacas Lecheras</a:t>
            </a:r>
            <a:endParaRPr lang="es-ES" sz="4000" smtClean="0">
              <a:solidFill>
                <a:srgbClr val="FF6600"/>
              </a:solidFill>
            </a:endParaRPr>
          </a:p>
        </p:txBody>
      </p:sp>
      <p:pic>
        <p:nvPicPr>
          <p:cNvPr id="7171" name="Picture 3" descr="lda"/>
          <p:cNvPicPr>
            <a:picLocks noGrp="1" noChangeAspect="1" noChangeArrowheads="1"/>
          </p:cNvPicPr>
          <p:nvPr>
            <p:ph sz="half" idx="2"/>
          </p:nvPr>
        </p:nvPicPr>
        <p:blipFill>
          <a:blip r:embed="rId4" cstate="screen"/>
          <a:srcRect/>
          <a:stretch>
            <a:fillRect/>
          </a:stretch>
        </p:blipFill>
        <p:spPr>
          <a:xfrm>
            <a:off x="4843463" y="1752600"/>
            <a:ext cx="4130675" cy="3581400"/>
          </a:xfrm>
          <a:ln w="22225">
            <a:solidFill>
              <a:srgbClr val="000000"/>
            </a:solidFill>
          </a:ln>
        </p:spPr>
      </p:pic>
      <p:pic>
        <p:nvPicPr>
          <p:cNvPr id="7172" name="Picture 4"/>
          <p:cNvPicPr>
            <a:picLocks noChangeAspect="1" noChangeArrowheads="1"/>
          </p:cNvPicPr>
          <p:nvPr/>
        </p:nvPicPr>
        <p:blipFill>
          <a:blip r:embed="rId5" cstate="screen"/>
          <a:srcRect/>
          <a:stretch>
            <a:fillRect/>
          </a:stretch>
        </p:blipFill>
        <p:spPr bwMode="auto">
          <a:xfrm>
            <a:off x="304800" y="1752600"/>
            <a:ext cx="4335463" cy="3616325"/>
          </a:xfrm>
          <a:prstGeom prst="rect">
            <a:avLst/>
          </a:prstGeom>
          <a:noFill/>
          <a:ln w="9525">
            <a:noFill/>
            <a:miter lim="800000"/>
            <a:headEnd/>
            <a:tailEnd/>
          </a:ln>
        </p:spPr>
      </p:pic>
      <p:pic>
        <p:nvPicPr>
          <p:cNvPr id="5" name="R2">
            <a:hlinkClick r:id="" action="ppaction://media"/>
          </p:cNvPr>
          <p:cNvPicPr>
            <a:picLocks noRot="1" noChangeAspect="1"/>
          </p:cNvPicPr>
          <p:nvPr>
            <a:wavAudioFile r:embed="rId1" name="R2"/>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357188"/>
            <a:ext cx="7772400" cy="1143000"/>
          </a:xfrm>
        </p:spPr>
        <p:txBody>
          <a:bodyPr/>
          <a:lstStyle/>
          <a:p>
            <a:pPr eaLnBrk="1" hangingPunct="1"/>
            <a:r>
              <a:rPr lang="es-MX" smtClean="0"/>
              <a:t>Revise Pulmones</a:t>
            </a:r>
          </a:p>
        </p:txBody>
      </p:sp>
      <p:sp>
        <p:nvSpPr>
          <p:cNvPr id="25603" name="Content Placeholder 2"/>
          <p:cNvSpPr>
            <a:spLocks noGrp="1"/>
          </p:cNvSpPr>
          <p:nvPr>
            <p:ph sz="half" idx="1"/>
          </p:nvPr>
        </p:nvSpPr>
        <p:spPr>
          <a:xfrm>
            <a:off x="381000" y="1600200"/>
            <a:ext cx="4419600" cy="4191000"/>
          </a:xfrm>
        </p:spPr>
        <p:txBody>
          <a:bodyPr/>
          <a:lstStyle/>
          <a:p>
            <a:pPr eaLnBrk="1" hangingPunct="1">
              <a:buFontTx/>
              <a:buNone/>
            </a:pPr>
            <a:r>
              <a:rPr lang="es-MX" smtClean="0">
                <a:solidFill>
                  <a:srgbClr val="FF9933"/>
                </a:solidFill>
              </a:rPr>
              <a:t>Escuche:</a:t>
            </a:r>
          </a:p>
          <a:p>
            <a:pPr eaLnBrk="1" hangingPunct="1"/>
            <a:r>
              <a:rPr lang="es-MX" smtClean="0"/>
              <a:t>Sonidos raros</a:t>
            </a:r>
          </a:p>
          <a:p>
            <a:pPr eaLnBrk="1" hangingPunct="1"/>
            <a:r>
              <a:rPr lang="es-MX" smtClean="0"/>
              <a:t>Tasa respiratoria</a:t>
            </a:r>
          </a:p>
          <a:p>
            <a:pPr eaLnBrk="1" hangingPunct="1">
              <a:buFontTx/>
              <a:buNone/>
            </a:pPr>
            <a:endParaRPr lang="es-MX" sz="1600" smtClean="0">
              <a:solidFill>
                <a:srgbClr val="FF9933"/>
              </a:solidFill>
            </a:endParaRPr>
          </a:p>
          <a:p>
            <a:pPr eaLnBrk="1" hangingPunct="1">
              <a:buFontTx/>
              <a:buNone/>
            </a:pPr>
            <a:r>
              <a:rPr lang="es-MX" smtClean="0">
                <a:solidFill>
                  <a:srgbClr val="FF9933"/>
                </a:solidFill>
              </a:rPr>
              <a:t>Observe:</a:t>
            </a:r>
          </a:p>
          <a:p>
            <a:pPr eaLnBrk="1" hangingPunct="1"/>
            <a:r>
              <a:rPr lang="es-MX" smtClean="0"/>
              <a:t>Descargas nasales</a:t>
            </a:r>
          </a:p>
          <a:p>
            <a:pPr eaLnBrk="1" hangingPunct="1"/>
            <a:r>
              <a:rPr lang="es-MX" smtClean="0"/>
              <a:t>Congestión</a:t>
            </a:r>
          </a:p>
          <a:p>
            <a:pPr eaLnBrk="1" hangingPunct="1"/>
            <a:r>
              <a:rPr lang="es-MX" smtClean="0"/>
              <a:t>Tos</a:t>
            </a:r>
          </a:p>
        </p:txBody>
      </p:sp>
      <p:sp>
        <p:nvSpPr>
          <p:cNvPr id="5" name="Content Placeholder 3"/>
          <p:cNvSpPr txBox="1">
            <a:spLocks/>
          </p:cNvSpPr>
          <p:nvPr/>
        </p:nvSpPr>
        <p:spPr bwMode="auto">
          <a:xfrm>
            <a:off x="2484438" y="5445125"/>
            <a:ext cx="4464050" cy="990600"/>
          </a:xfrm>
          <a:prstGeom prst="rect">
            <a:avLst/>
          </a:prstGeom>
          <a:noFill/>
          <a:ln w="9525">
            <a:noFill/>
            <a:miter lim="800000"/>
            <a:headEnd/>
            <a:tailEnd/>
          </a:ln>
          <a:effectLst/>
        </p:spPr>
        <p:txBody>
          <a:bodyPr/>
          <a:lstStyle/>
          <a:p>
            <a:pPr marL="342900" indent="-342900" algn="ctr" fontAlgn="auto">
              <a:spcBef>
                <a:spcPct val="20000"/>
              </a:spcBef>
              <a:spcAft>
                <a:spcPts val="0"/>
              </a:spcAft>
              <a:defRPr/>
            </a:pPr>
            <a:r>
              <a:rPr lang="es-MX" sz="2800" kern="0" dirty="0">
                <a:solidFill>
                  <a:srgbClr val="FF0000"/>
                </a:solidFill>
                <a:latin typeface="Comic Sans MS" pitchFamily="66" charset="0"/>
                <a:cs typeface="+mn-cs"/>
              </a:rPr>
              <a:t>Asocie los resultados con otras enfermedades </a:t>
            </a:r>
          </a:p>
        </p:txBody>
      </p:sp>
      <p:pic>
        <p:nvPicPr>
          <p:cNvPr id="25605" name="Picture 1" descr="C:\Documents and Settings\rbruno\My Documents\Ralph_Bruno\PicturesRB\Dairy_Pictures\Cow pics\Ralph pictures\Carols Pics\0590850-R1-022-9A.jpg"/>
          <p:cNvPicPr>
            <a:picLocks noChangeAspect="1" noChangeArrowheads="1"/>
          </p:cNvPicPr>
          <p:nvPr/>
        </p:nvPicPr>
        <p:blipFill>
          <a:blip r:embed="rId4" cstate="screen"/>
          <a:srcRect/>
          <a:stretch>
            <a:fillRect/>
          </a:stretch>
        </p:blipFill>
        <p:spPr bwMode="auto">
          <a:xfrm>
            <a:off x="4251325" y="2133600"/>
            <a:ext cx="4511675" cy="3048000"/>
          </a:xfrm>
          <a:prstGeom prst="rect">
            <a:avLst/>
          </a:prstGeom>
          <a:noFill/>
          <a:ln w="9525">
            <a:noFill/>
            <a:miter lim="800000"/>
            <a:headEnd/>
            <a:tailEnd/>
          </a:ln>
        </p:spPr>
      </p:pic>
      <p:pic>
        <p:nvPicPr>
          <p:cNvPr id="6" name="R20">
            <a:hlinkClick r:id="" action="ppaction://media"/>
          </p:cNvPr>
          <p:cNvPicPr>
            <a:picLocks noRot="1" noChangeAspect="1"/>
          </p:cNvPicPr>
          <p:nvPr>
            <a:wavAudioFile r:embed="rId1" name="R20"/>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Users\ejordan\AppData\Local\Microsoft\Windows\Temporary Internet Files\Content.IE5\ES9VI1G2\MP900437265[1].jpg"/>
          <p:cNvPicPr>
            <a:picLocks noChangeAspect="1" noChangeArrowheads="1"/>
          </p:cNvPicPr>
          <p:nvPr/>
        </p:nvPicPr>
        <p:blipFill>
          <a:blip r:embed="rId4" cstate="screen">
            <a:lum contrast="-42000"/>
          </a:blip>
          <a:srcRect/>
          <a:stretch>
            <a:fillRect/>
          </a:stretch>
        </p:blipFill>
        <p:spPr bwMode="auto">
          <a:xfrm>
            <a:off x="1066800" y="512763"/>
            <a:ext cx="7086600" cy="5318125"/>
          </a:xfrm>
          <a:prstGeom prst="rect">
            <a:avLst/>
          </a:prstGeom>
          <a:noFill/>
          <a:ln w="9525">
            <a:noFill/>
            <a:miter lim="800000"/>
            <a:headEnd/>
            <a:tailEnd/>
          </a:ln>
        </p:spPr>
      </p:pic>
      <p:sp>
        <p:nvSpPr>
          <p:cNvPr id="26627" name="Title 1"/>
          <p:cNvSpPr>
            <a:spLocks noGrp="1"/>
          </p:cNvSpPr>
          <p:nvPr>
            <p:ph type="title"/>
          </p:nvPr>
        </p:nvSpPr>
        <p:spPr>
          <a:xfrm>
            <a:off x="685800" y="381000"/>
            <a:ext cx="7772400" cy="1143000"/>
          </a:xfrm>
        </p:spPr>
        <p:txBody>
          <a:bodyPr/>
          <a:lstStyle/>
          <a:p>
            <a:r>
              <a:rPr lang="es-MX" smtClean="0"/>
              <a:t>Observe Más Allá de los Síntomas Típicos </a:t>
            </a:r>
          </a:p>
        </p:txBody>
      </p:sp>
      <p:sp>
        <p:nvSpPr>
          <p:cNvPr id="26628" name="Content Placeholder 3"/>
          <p:cNvSpPr>
            <a:spLocks noGrp="1"/>
          </p:cNvSpPr>
          <p:nvPr>
            <p:ph idx="1"/>
          </p:nvPr>
        </p:nvSpPr>
        <p:spPr>
          <a:xfrm>
            <a:off x="381000" y="1905000"/>
            <a:ext cx="8763000" cy="4114800"/>
          </a:xfrm>
        </p:spPr>
        <p:txBody>
          <a:bodyPr/>
          <a:lstStyle/>
          <a:p>
            <a:r>
              <a:rPr lang="es-MX" smtClean="0"/>
              <a:t>Un viaje internacional aumenta el riesgo de traer enfermedades en los animales del extranjero.</a:t>
            </a:r>
          </a:p>
          <a:p>
            <a:pPr lvl="1"/>
            <a:r>
              <a:rPr lang="es-MX" smtClean="0"/>
              <a:t>Por ejemplo: Fiebre Aftosa</a:t>
            </a:r>
          </a:p>
          <a:p>
            <a:r>
              <a:rPr lang="es-MX" smtClean="0"/>
              <a:t>La detección temprana de cualquier enfermedad puede prevenir su propagación y reducir el impacto en el ganado.</a:t>
            </a:r>
          </a:p>
        </p:txBody>
      </p:sp>
      <p:pic>
        <p:nvPicPr>
          <p:cNvPr id="5" name="R21">
            <a:hlinkClick r:id="" action="ppaction://media"/>
          </p:cNvPr>
          <p:cNvPicPr>
            <a:picLocks noRot="1" noChangeAspect="1"/>
          </p:cNvPicPr>
          <p:nvPr>
            <a:wavAudioFile r:embed="rId1" name="R21"/>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3400" y="0"/>
            <a:ext cx="8458200" cy="1143000"/>
          </a:xfrm>
        </p:spPr>
        <p:txBody>
          <a:bodyPr/>
          <a:lstStyle/>
          <a:p>
            <a:r>
              <a:rPr lang="es-MX" smtClean="0"/>
              <a:t>Enfermedad de Fiebre Aftosa</a:t>
            </a:r>
          </a:p>
        </p:txBody>
      </p:sp>
      <p:sp>
        <p:nvSpPr>
          <p:cNvPr id="27651" name="Content Placeholder 2"/>
          <p:cNvSpPr>
            <a:spLocks noGrp="1"/>
          </p:cNvSpPr>
          <p:nvPr>
            <p:ph idx="1"/>
          </p:nvPr>
        </p:nvSpPr>
        <p:spPr>
          <a:xfrm>
            <a:off x="152400" y="1447800"/>
            <a:ext cx="5715000" cy="4343400"/>
          </a:xfrm>
        </p:spPr>
        <p:txBody>
          <a:bodyPr/>
          <a:lstStyle/>
          <a:p>
            <a:r>
              <a:rPr lang="es-MX" smtClean="0"/>
              <a:t>Afecta vacas, borregos, ciervos y otros animales de pezuña hendida</a:t>
            </a:r>
          </a:p>
          <a:p>
            <a:r>
              <a:rPr lang="es-MX" smtClean="0"/>
              <a:t>Virus altamente contagioso</a:t>
            </a:r>
          </a:p>
          <a:p>
            <a:r>
              <a:rPr lang="es-MX" smtClean="0"/>
              <a:t>Hay fiebre y lesiones por las aftas en tetas, lengua, labios y entre las pezuñas</a:t>
            </a:r>
          </a:p>
          <a:p>
            <a:r>
              <a:rPr lang="es-MX" smtClean="0"/>
              <a:t>Baja producción de leche</a:t>
            </a:r>
          </a:p>
        </p:txBody>
      </p:sp>
      <p:sp>
        <p:nvSpPr>
          <p:cNvPr id="27652" name="TextBox 3"/>
          <p:cNvSpPr txBox="1">
            <a:spLocks noChangeArrowheads="1"/>
          </p:cNvSpPr>
          <p:nvPr/>
        </p:nvSpPr>
        <p:spPr bwMode="auto">
          <a:xfrm>
            <a:off x="3048000" y="5943600"/>
            <a:ext cx="3048000" cy="646113"/>
          </a:xfrm>
          <a:prstGeom prst="rect">
            <a:avLst/>
          </a:prstGeom>
          <a:noFill/>
          <a:ln w="9525">
            <a:noFill/>
            <a:miter lim="800000"/>
            <a:headEnd/>
            <a:tailEnd/>
          </a:ln>
        </p:spPr>
        <p:txBody>
          <a:bodyPr>
            <a:spAutoFit/>
          </a:bodyPr>
          <a:lstStyle/>
          <a:p>
            <a:r>
              <a:rPr lang="en-US">
                <a:solidFill>
                  <a:srgbClr val="FFFF99"/>
                </a:solidFill>
                <a:latin typeface="Comic Sans MS" pitchFamily="66" charset="0"/>
              </a:rPr>
              <a:t>ARS, 1969</a:t>
            </a:r>
          </a:p>
          <a:p>
            <a:r>
              <a:rPr lang="en-US">
                <a:solidFill>
                  <a:srgbClr val="FFFF99"/>
                </a:solidFill>
                <a:latin typeface="Comic Sans MS" pitchFamily="66" charset="0"/>
              </a:rPr>
              <a:t>USDA-APHIS, 2007</a:t>
            </a:r>
          </a:p>
        </p:txBody>
      </p:sp>
      <p:pic>
        <p:nvPicPr>
          <p:cNvPr id="27653" name="Picture 2" descr="C:\Users\ejordan\AppData\Local\Microsoft\Windows\Temporary Internet Files\Content.IE5\ES9VI1G2\MP900262733[1].jpg"/>
          <p:cNvPicPr>
            <a:picLocks noChangeAspect="1" noChangeArrowheads="1"/>
          </p:cNvPicPr>
          <p:nvPr/>
        </p:nvPicPr>
        <p:blipFill>
          <a:blip r:embed="rId4" cstate="screen"/>
          <a:srcRect/>
          <a:stretch>
            <a:fillRect/>
          </a:stretch>
        </p:blipFill>
        <p:spPr bwMode="auto">
          <a:xfrm>
            <a:off x="6172200" y="1371600"/>
            <a:ext cx="2590800" cy="2349500"/>
          </a:xfrm>
          <a:prstGeom prst="rect">
            <a:avLst/>
          </a:prstGeom>
          <a:noFill/>
          <a:ln w="9525">
            <a:noFill/>
            <a:miter lim="800000"/>
            <a:headEnd/>
            <a:tailEnd/>
          </a:ln>
        </p:spPr>
      </p:pic>
      <p:pic>
        <p:nvPicPr>
          <p:cNvPr id="27654" name="Picture 2"/>
          <p:cNvPicPr>
            <a:picLocks noChangeAspect="1" noChangeArrowheads="1"/>
          </p:cNvPicPr>
          <p:nvPr/>
        </p:nvPicPr>
        <p:blipFill>
          <a:blip r:embed="rId5" cstate="screen"/>
          <a:srcRect/>
          <a:stretch>
            <a:fillRect/>
          </a:stretch>
        </p:blipFill>
        <p:spPr bwMode="auto">
          <a:xfrm>
            <a:off x="6019800" y="3810000"/>
            <a:ext cx="2754313" cy="1828800"/>
          </a:xfrm>
          <a:prstGeom prst="rect">
            <a:avLst/>
          </a:prstGeom>
          <a:noFill/>
          <a:ln w="9525">
            <a:noFill/>
            <a:miter lim="800000"/>
            <a:headEnd/>
            <a:tailEnd/>
          </a:ln>
        </p:spPr>
      </p:pic>
      <p:pic>
        <p:nvPicPr>
          <p:cNvPr id="7" name="R22">
            <a:hlinkClick r:id="" action="ppaction://media"/>
          </p:cNvPr>
          <p:cNvPicPr>
            <a:picLocks noRot="1" noChangeAspect="1"/>
          </p:cNvPicPr>
          <p:nvPr>
            <a:wavAudioFile r:embed="rId1" name="R22"/>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52400"/>
            <a:ext cx="8458200" cy="1143000"/>
          </a:xfrm>
        </p:spPr>
        <p:txBody>
          <a:bodyPr/>
          <a:lstStyle/>
          <a:p>
            <a:r>
              <a:rPr lang="es-MX" smtClean="0"/>
              <a:t>Enfermedad de Fiebre Aftosa</a:t>
            </a:r>
          </a:p>
        </p:txBody>
      </p:sp>
      <p:sp>
        <p:nvSpPr>
          <p:cNvPr id="28675" name="Content Placeholder 2"/>
          <p:cNvSpPr>
            <a:spLocks noGrp="1"/>
          </p:cNvSpPr>
          <p:nvPr>
            <p:ph idx="1"/>
          </p:nvPr>
        </p:nvSpPr>
        <p:spPr>
          <a:xfrm>
            <a:off x="228600" y="1447800"/>
            <a:ext cx="5257800" cy="4114800"/>
          </a:xfrm>
        </p:spPr>
        <p:txBody>
          <a:bodyPr/>
          <a:lstStyle/>
          <a:p>
            <a:r>
              <a:rPr lang="es-MX" smtClean="0"/>
              <a:t>Últimos reportes de casos en Norte América</a:t>
            </a:r>
          </a:p>
          <a:p>
            <a:pPr lvl="1"/>
            <a:r>
              <a:rPr lang="es-MX" smtClean="0"/>
              <a:t>U.S., 1929</a:t>
            </a:r>
          </a:p>
          <a:p>
            <a:pPr lvl="1"/>
            <a:r>
              <a:rPr lang="es-MX" smtClean="0"/>
              <a:t>Canadá, 1952</a:t>
            </a:r>
          </a:p>
          <a:p>
            <a:pPr lvl="1"/>
            <a:r>
              <a:rPr lang="es-MX" smtClean="0"/>
              <a:t>México, 1954</a:t>
            </a:r>
          </a:p>
          <a:p>
            <a:r>
              <a:rPr lang="es-MX" smtClean="0"/>
              <a:t>Se debe mantener la vigilancia para prevenir la reintroducción</a:t>
            </a:r>
          </a:p>
        </p:txBody>
      </p:sp>
      <p:sp>
        <p:nvSpPr>
          <p:cNvPr id="28676" name="TextBox 3"/>
          <p:cNvSpPr txBox="1">
            <a:spLocks noChangeArrowheads="1"/>
          </p:cNvSpPr>
          <p:nvPr/>
        </p:nvSpPr>
        <p:spPr bwMode="auto">
          <a:xfrm>
            <a:off x="3048000" y="5943600"/>
            <a:ext cx="3048000" cy="646113"/>
          </a:xfrm>
          <a:prstGeom prst="rect">
            <a:avLst/>
          </a:prstGeom>
          <a:noFill/>
          <a:ln w="9525">
            <a:noFill/>
            <a:miter lim="800000"/>
            <a:headEnd/>
            <a:tailEnd/>
          </a:ln>
        </p:spPr>
        <p:txBody>
          <a:bodyPr>
            <a:spAutoFit/>
          </a:bodyPr>
          <a:lstStyle/>
          <a:p>
            <a:r>
              <a:rPr lang="en-US">
                <a:solidFill>
                  <a:srgbClr val="FFFF99"/>
                </a:solidFill>
                <a:latin typeface="Comic Sans MS" pitchFamily="66" charset="0"/>
              </a:rPr>
              <a:t>ARS, 1969</a:t>
            </a:r>
          </a:p>
          <a:p>
            <a:r>
              <a:rPr lang="en-US">
                <a:solidFill>
                  <a:srgbClr val="FFFF99"/>
                </a:solidFill>
                <a:latin typeface="Comic Sans MS" pitchFamily="66" charset="0"/>
              </a:rPr>
              <a:t>USDA-APHIS, 2007</a:t>
            </a:r>
          </a:p>
        </p:txBody>
      </p:sp>
      <p:pic>
        <p:nvPicPr>
          <p:cNvPr id="28677" name="Picture 2" descr="C:\Users\ejordan\AppData\Local\Microsoft\Windows\Temporary Internet Files\Content.IE5\ES9VI1G2\MP900262733[1].jpg"/>
          <p:cNvPicPr>
            <a:picLocks noChangeAspect="1" noChangeArrowheads="1"/>
          </p:cNvPicPr>
          <p:nvPr/>
        </p:nvPicPr>
        <p:blipFill>
          <a:blip r:embed="rId4" cstate="screen"/>
          <a:srcRect/>
          <a:stretch>
            <a:fillRect/>
          </a:stretch>
        </p:blipFill>
        <p:spPr bwMode="auto">
          <a:xfrm>
            <a:off x="5334000" y="1752600"/>
            <a:ext cx="2286000" cy="2073275"/>
          </a:xfrm>
          <a:prstGeom prst="rect">
            <a:avLst/>
          </a:prstGeom>
          <a:noFill/>
          <a:ln w="9525">
            <a:noFill/>
            <a:miter lim="800000"/>
            <a:headEnd/>
            <a:tailEnd/>
          </a:ln>
        </p:spPr>
      </p:pic>
      <p:pic>
        <p:nvPicPr>
          <p:cNvPr id="28678" name="Picture 5" descr="IMG_0332.JPG"/>
          <p:cNvPicPr>
            <a:picLocks noChangeAspect="1"/>
          </p:cNvPicPr>
          <p:nvPr/>
        </p:nvPicPr>
        <p:blipFill>
          <a:blip r:embed="rId5" cstate="screen"/>
          <a:srcRect/>
          <a:stretch>
            <a:fillRect/>
          </a:stretch>
        </p:blipFill>
        <p:spPr bwMode="auto">
          <a:xfrm>
            <a:off x="5257800" y="3810000"/>
            <a:ext cx="3962400" cy="2057400"/>
          </a:xfrm>
          <a:prstGeom prst="rect">
            <a:avLst/>
          </a:prstGeom>
          <a:noFill/>
          <a:ln w="9525">
            <a:noFill/>
            <a:miter lim="800000"/>
            <a:headEnd/>
            <a:tailEnd/>
          </a:ln>
        </p:spPr>
      </p:pic>
      <p:pic>
        <p:nvPicPr>
          <p:cNvPr id="28679" name="Picture 3"/>
          <p:cNvPicPr>
            <a:picLocks noChangeAspect="1" noChangeArrowheads="1"/>
          </p:cNvPicPr>
          <p:nvPr/>
        </p:nvPicPr>
        <p:blipFill>
          <a:blip r:embed="rId6" cstate="screen"/>
          <a:srcRect/>
          <a:stretch>
            <a:fillRect/>
          </a:stretch>
        </p:blipFill>
        <p:spPr bwMode="auto">
          <a:xfrm>
            <a:off x="7602538" y="1371600"/>
            <a:ext cx="1541462" cy="2447925"/>
          </a:xfrm>
          <a:prstGeom prst="rect">
            <a:avLst/>
          </a:prstGeom>
          <a:noFill/>
          <a:ln w="9525">
            <a:noFill/>
            <a:miter lim="800000"/>
            <a:headEnd/>
            <a:tailEnd/>
          </a:ln>
        </p:spPr>
      </p:pic>
      <p:pic>
        <p:nvPicPr>
          <p:cNvPr id="8" name="R23">
            <a:hlinkClick r:id="" action="ppaction://media"/>
          </p:cNvPr>
          <p:cNvPicPr>
            <a:picLocks noRot="1" noChangeAspect="1"/>
          </p:cNvPicPr>
          <p:nvPr>
            <a:wavAudioFile r:embed="rId1" name="R23"/>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s-MX" smtClean="0"/>
              <a:t>Epidemia de Fiebre Aftosa</a:t>
            </a:r>
            <a:endParaRPr lang="en-US" smtClean="0"/>
          </a:p>
        </p:txBody>
      </p:sp>
      <p:sp>
        <p:nvSpPr>
          <p:cNvPr id="29699" name="Content Placeholder 2"/>
          <p:cNvSpPr>
            <a:spLocks noGrp="1"/>
          </p:cNvSpPr>
          <p:nvPr>
            <p:ph idx="1"/>
          </p:nvPr>
        </p:nvSpPr>
        <p:spPr>
          <a:xfrm>
            <a:off x="107950" y="1752600"/>
            <a:ext cx="4464050" cy="4114800"/>
          </a:xfrm>
        </p:spPr>
        <p:txBody>
          <a:bodyPr/>
          <a:lstStyle/>
          <a:p>
            <a:r>
              <a:rPr lang="es-ES" smtClean="0"/>
              <a:t>2001 Epidemia de Fiebre Aftosa  en el Reino Unido</a:t>
            </a:r>
          </a:p>
          <a:p>
            <a:pPr lvl="1"/>
            <a:r>
              <a:rPr lang="es-ES" smtClean="0"/>
              <a:t>6 millones de animales sacrificados</a:t>
            </a:r>
          </a:p>
          <a:p>
            <a:pPr lvl="1"/>
            <a:r>
              <a:rPr lang="es-ES" smtClean="0"/>
              <a:t>Costo estimado de 17 millones de dólares</a:t>
            </a:r>
          </a:p>
        </p:txBody>
      </p:sp>
      <p:sp>
        <p:nvSpPr>
          <p:cNvPr id="29700" name="TextBox 3"/>
          <p:cNvSpPr txBox="1">
            <a:spLocks noChangeArrowheads="1"/>
          </p:cNvSpPr>
          <p:nvPr/>
        </p:nvSpPr>
        <p:spPr bwMode="auto">
          <a:xfrm>
            <a:off x="3048000" y="5943600"/>
            <a:ext cx="3048000" cy="646113"/>
          </a:xfrm>
          <a:prstGeom prst="rect">
            <a:avLst/>
          </a:prstGeom>
          <a:noFill/>
          <a:ln w="9525">
            <a:noFill/>
            <a:miter lim="800000"/>
            <a:headEnd/>
            <a:tailEnd/>
          </a:ln>
        </p:spPr>
        <p:txBody>
          <a:bodyPr>
            <a:spAutoFit/>
          </a:bodyPr>
          <a:lstStyle/>
          <a:p>
            <a:r>
              <a:rPr lang="en-US">
                <a:solidFill>
                  <a:srgbClr val="FFFF99"/>
                </a:solidFill>
                <a:latin typeface="Comic Sans MS" pitchFamily="66" charset="0"/>
              </a:rPr>
              <a:t>ARS, 1969</a:t>
            </a:r>
          </a:p>
          <a:p>
            <a:r>
              <a:rPr lang="en-US">
                <a:solidFill>
                  <a:srgbClr val="FFFF99"/>
                </a:solidFill>
                <a:latin typeface="Comic Sans MS" pitchFamily="66" charset="0"/>
              </a:rPr>
              <a:t>USDA-APHIS, 2007</a:t>
            </a:r>
          </a:p>
        </p:txBody>
      </p:sp>
      <p:pic>
        <p:nvPicPr>
          <p:cNvPr id="29701" name="Picture 2" descr="C:\Users\ejordan\AppData\Local\Microsoft\Windows\Temporary Internet Files\Content.IE5\ES9VI1G2\MC900189390[1].jpg"/>
          <p:cNvPicPr>
            <a:picLocks noChangeAspect="1" noChangeArrowheads="1"/>
          </p:cNvPicPr>
          <p:nvPr/>
        </p:nvPicPr>
        <p:blipFill>
          <a:blip r:embed="rId4" cstate="screen"/>
          <a:srcRect/>
          <a:stretch>
            <a:fillRect/>
          </a:stretch>
        </p:blipFill>
        <p:spPr bwMode="auto">
          <a:xfrm>
            <a:off x="4681538" y="2133600"/>
            <a:ext cx="4476750" cy="2808288"/>
          </a:xfrm>
          <a:prstGeom prst="rect">
            <a:avLst/>
          </a:prstGeom>
          <a:noFill/>
          <a:ln w="9525">
            <a:noFill/>
            <a:miter lim="800000"/>
            <a:headEnd/>
            <a:tailEnd/>
          </a:ln>
        </p:spPr>
      </p:pic>
      <p:pic>
        <p:nvPicPr>
          <p:cNvPr id="6" name="R24">
            <a:hlinkClick r:id="" action="ppaction://media"/>
          </p:cNvPr>
          <p:cNvPicPr>
            <a:picLocks noRot="1" noChangeAspect="1"/>
          </p:cNvPicPr>
          <p:nvPr>
            <a:wavAudioFile r:embed="rId1" name="R24"/>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44450"/>
            <a:ext cx="7772400" cy="1143000"/>
          </a:xfrm>
        </p:spPr>
        <p:txBody>
          <a:bodyPr/>
          <a:lstStyle/>
          <a:p>
            <a:r>
              <a:rPr lang="es-ES" smtClean="0"/>
              <a:t>Razones para las pérdidas</a:t>
            </a:r>
          </a:p>
        </p:txBody>
      </p:sp>
      <p:sp>
        <p:nvSpPr>
          <p:cNvPr id="30723" name="Content Placeholder 2"/>
          <p:cNvSpPr>
            <a:spLocks noGrp="1"/>
          </p:cNvSpPr>
          <p:nvPr>
            <p:ph idx="1"/>
          </p:nvPr>
        </p:nvSpPr>
        <p:spPr>
          <a:xfrm>
            <a:off x="323850" y="1143000"/>
            <a:ext cx="6696075" cy="4662488"/>
          </a:xfrm>
        </p:spPr>
        <p:txBody>
          <a:bodyPr/>
          <a:lstStyle/>
          <a:p>
            <a:r>
              <a:rPr lang="es-ES" smtClean="0"/>
              <a:t>Muy contagiosa, muchos animales afectados</a:t>
            </a:r>
          </a:p>
          <a:p>
            <a:r>
              <a:rPr lang="es-ES" smtClean="0"/>
              <a:t>Programas de erradicación basada en sacrificio  y destrucción de las carcasas</a:t>
            </a:r>
          </a:p>
          <a:p>
            <a:pPr eaLnBrk="1" hangingPunct="1">
              <a:spcBef>
                <a:spcPct val="0"/>
              </a:spcBef>
            </a:pPr>
            <a:r>
              <a:rPr lang="es-ES" smtClean="0"/>
              <a:t>Pierda del mercado internacional – cuarentena</a:t>
            </a:r>
          </a:p>
          <a:p>
            <a:r>
              <a:rPr lang="es-ES" smtClean="0"/>
              <a:t>Pierda del mercado nacional, caída del consumo</a:t>
            </a:r>
          </a:p>
        </p:txBody>
      </p:sp>
      <p:pic>
        <p:nvPicPr>
          <p:cNvPr id="30724" name="Picture 3"/>
          <p:cNvPicPr>
            <a:picLocks noChangeAspect="1" noChangeArrowheads="1"/>
          </p:cNvPicPr>
          <p:nvPr/>
        </p:nvPicPr>
        <p:blipFill>
          <a:blip r:embed="rId4" cstate="screen"/>
          <a:srcRect/>
          <a:stretch>
            <a:fillRect/>
          </a:stretch>
        </p:blipFill>
        <p:spPr bwMode="auto">
          <a:xfrm>
            <a:off x="6629400" y="1585913"/>
            <a:ext cx="2379663" cy="3781425"/>
          </a:xfrm>
          <a:prstGeom prst="rect">
            <a:avLst/>
          </a:prstGeom>
          <a:noFill/>
          <a:ln w="9525">
            <a:noFill/>
            <a:miter lim="800000"/>
            <a:headEnd/>
            <a:tailEnd/>
          </a:ln>
        </p:spPr>
      </p:pic>
      <p:pic>
        <p:nvPicPr>
          <p:cNvPr id="5" name="R25">
            <a:hlinkClick r:id="" action="ppaction://media"/>
          </p:cNvPr>
          <p:cNvPicPr>
            <a:picLocks noRot="1" noChangeAspect="1"/>
          </p:cNvPicPr>
          <p:nvPr>
            <a:wavAudioFile r:embed="rId1" name="R25"/>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81000" y="533400"/>
            <a:ext cx="8229600" cy="1143000"/>
          </a:xfrm>
        </p:spPr>
        <p:txBody>
          <a:bodyPr/>
          <a:lstStyle/>
          <a:p>
            <a:pPr eaLnBrk="1" hangingPunct="1"/>
            <a:r>
              <a:rPr lang="es-MX" smtClean="0"/>
              <a:t>Evaluación Visual de Tetas y Ubre</a:t>
            </a:r>
          </a:p>
        </p:txBody>
      </p:sp>
      <p:sp>
        <p:nvSpPr>
          <p:cNvPr id="31747" name="Text Placeholder 2"/>
          <p:cNvSpPr>
            <a:spLocks noGrp="1"/>
          </p:cNvSpPr>
          <p:nvPr>
            <p:ph type="body" idx="1"/>
          </p:nvPr>
        </p:nvSpPr>
        <p:spPr>
          <a:xfrm>
            <a:off x="228600" y="1905000"/>
            <a:ext cx="4040188" cy="639763"/>
          </a:xfrm>
        </p:spPr>
        <p:txBody>
          <a:bodyPr/>
          <a:lstStyle/>
          <a:p>
            <a:pPr eaLnBrk="1" hangingPunct="1"/>
            <a:r>
              <a:rPr lang="es-MX" b="0" smtClean="0"/>
              <a:t>¿Tiene mastitis?</a:t>
            </a:r>
          </a:p>
        </p:txBody>
      </p:sp>
      <p:pic>
        <p:nvPicPr>
          <p:cNvPr id="31748" name="Content Placeholder 8" descr="luteinj.JPG"/>
          <p:cNvPicPr>
            <a:picLocks noGrp="1" noChangeAspect="1"/>
          </p:cNvPicPr>
          <p:nvPr>
            <p:ph sz="half" idx="2"/>
          </p:nvPr>
        </p:nvPicPr>
        <p:blipFill>
          <a:blip r:embed="rId4" cstate="screen"/>
          <a:srcRect/>
          <a:stretch>
            <a:fillRect/>
          </a:stretch>
        </p:blipFill>
        <p:spPr>
          <a:xfrm>
            <a:off x="457200" y="2819400"/>
            <a:ext cx="3200400" cy="3040063"/>
          </a:xfrm>
        </p:spPr>
      </p:pic>
      <p:sp>
        <p:nvSpPr>
          <p:cNvPr id="31749" name="Text Placeholder 4"/>
          <p:cNvSpPr>
            <a:spLocks noGrp="1"/>
          </p:cNvSpPr>
          <p:nvPr>
            <p:ph type="body" sz="quarter" idx="3"/>
          </p:nvPr>
        </p:nvSpPr>
        <p:spPr>
          <a:xfrm>
            <a:off x="4191000" y="2000250"/>
            <a:ext cx="4498975" cy="895350"/>
          </a:xfrm>
        </p:spPr>
        <p:txBody>
          <a:bodyPr/>
          <a:lstStyle/>
          <a:p>
            <a:pPr algn="ctr" eaLnBrk="1" hangingPunct="1"/>
            <a:r>
              <a:rPr lang="es-MX" b="0" smtClean="0"/>
              <a:t>Hay lesiones inusuales?</a:t>
            </a:r>
          </a:p>
          <a:p>
            <a:pPr algn="ctr" eaLnBrk="1" hangingPunct="1"/>
            <a:r>
              <a:rPr lang="es-MX" b="0" smtClean="0"/>
              <a:t>Repórtela al vet/dueño</a:t>
            </a:r>
          </a:p>
        </p:txBody>
      </p:sp>
      <p:pic>
        <p:nvPicPr>
          <p:cNvPr id="31750" name="Picture 4" descr="FMD9"/>
          <p:cNvPicPr>
            <a:picLocks noGrp="1" noChangeAspect="1" noChangeArrowheads="1"/>
          </p:cNvPicPr>
          <p:nvPr>
            <p:ph sz="quarter" idx="4"/>
          </p:nvPr>
        </p:nvPicPr>
        <p:blipFill>
          <a:blip r:embed="rId5" cstate="screen"/>
          <a:srcRect/>
          <a:stretch>
            <a:fillRect/>
          </a:stretch>
        </p:blipFill>
        <p:spPr>
          <a:xfrm>
            <a:off x="4876800" y="2895600"/>
            <a:ext cx="2514600" cy="2971800"/>
          </a:xfrm>
        </p:spPr>
      </p:pic>
      <p:sp>
        <p:nvSpPr>
          <p:cNvPr id="31751" name="TextBox 7"/>
          <p:cNvSpPr txBox="1">
            <a:spLocks noChangeArrowheads="1"/>
          </p:cNvSpPr>
          <p:nvPr/>
        </p:nvSpPr>
        <p:spPr bwMode="auto">
          <a:xfrm>
            <a:off x="7480300" y="4114800"/>
            <a:ext cx="1663700" cy="646113"/>
          </a:xfrm>
          <a:prstGeom prst="rect">
            <a:avLst/>
          </a:prstGeom>
          <a:noFill/>
          <a:ln w="9525">
            <a:noFill/>
            <a:miter lim="800000"/>
            <a:headEnd/>
            <a:tailEnd/>
          </a:ln>
        </p:spPr>
        <p:txBody>
          <a:bodyPr>
            <a:spAutoFit/>
          </a:bodyPr>
          <a:lstStyle/>
          <a:p>
            <a:r>
              <a:rPr lang="es-MX">
                <a:latin typeface="Comic Sans MS" pitchFamily="66" charset="0"/>
              </a:rPr>
              <a:t>Lesiones por Fiebre aftosa</a:t>
            </a:r>
          </a:p>
        </p:txBody>
      </p:sp>
      <p:pic>
        <p:nvPicPr>
          <p:cNvPr id="31752" name="Picture 8" descr="FAZD-Center-logo-Nov-2008.jpg"/>
          <p:cNvPicPr>
            <a:picLocks noChangeAspect="1"/>
          </p:cNvPicPr>
          <p:nvPr/>
        </p:nvPicPr>
        <p:blipFill>
          <a:blip r:embed="rId6" cstate="screen"/>
          <a:srcRect/>
          <a:stretch>
            <a:fillRect/>
          </a:stretch>
        </p:blipFill>
        <p:spPr bwMode="auto">
          <a:xfrm>
            <a:off x="323850" y="5984875"/>
            <a:ext cx="2097088" cy="873125"/>
          </a:xfrm>
          <a:prstGeom prst="rect">
            <a:avLst/>
          </a:prstGeom>
          <a:noFill/>
          <a:ln w="9525">
            <a:noFill/>
            <a:miter lim="800000"/>
            <a:headEnd/>
            <a:tailEnd/>
          </a:ln>
        </p:spPr>
      </p:pic>
      <p:sp>
        <p:nvSpPr>
          <p:cNvPr id="31753" name="TextBox 9"/>
          <p:cNvSpPr txBox="1">
            <a:spLocks noChangeArrowheads="1"/>
          </p:cNvSpPr>
          <p:nvPr/>
        </p:nvSpPr>
        <p:spPr bwMode="auto">
          <a:xfrm>
            <a:off x="7467600" y="5334000"/>
            <a:ext cx="1130300" cy="461963"/>
          </a:xfrm>
          <a:prstGeom prst="rect">
            <a:avLst/>
          </a:prstGeom>
          <a:noFill/>
          <a:ln w="9525">
            <a:noFill/>
            <a:miter lim="800000"/>
            <a:headEnd/>
            <a:tailEnd/>
          </a:ln>
        </p:spPr>
        <p:txBody>
          <a:bodyPr>
            <a:spAutoFit/>
          </a:bodyPr>
          <a:lstStyle/>
          <a:p>
            <a:r>
              <a:rPr lang="es-MX" sz="1200">
                <a:latin typeface="Comic Sans MS" pitchFamily="66" charset="0"/>
              </a:rPr>
              <a:t>Cortesía del  Dr. Moeller</a:t>
            </a:r>
          </a:p>
        </p:txBody>
      </p:sp>
      <p:pic>
        <p:nvPicPr>
          <p:cNvPr id="10" name="R26">
            <a:hlinkClick r:id="" action="ppaction://media"/>
          </p:cNvPr>
          <p:cNvPicPr>
            <a:picLocks noRot="1" noChangeAspect="1"/>
          </p:cNvPicPr>
          <p:nvPr>
            <a:wavAudioFile r:embed="rId1" name="R26"/>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52400"/>
            <a:ext cx="8229600" cy="914400"/>
          </a:xfrm>
        </p:spPr>
        <p:txBody>
          <a:bodyPr/>
          <a:lstStyle/>
          <a:p>
            <a:pPr eaLnBrk="1" hangingPunct="1"/>
            <a:r>
              <a:rPr lang="es-MX" smtClean="0"/>
              <a:t>Revise Patas y Piernas</a:t>
            </a:r>
          </a:p>
        </p:txBody>
      </p:sp>
      <p:sp>
        <p:nvSpPr>
          <p:cNvPr id="32771" name="Text Placeholder 2"/>
          <p:cNvSpPr>
            <a:spLocks noGrp="1"/>
          </p:cNvSpPr>
          <p:nvPr>
            <p:ph type="body" idx="1"/>
          </p:nvPr>
        </p:nvSpPr>
        <p:spPr>
          <a:xfrm>
            <a:off x="762000" y="1557338"/>
            <a:ext cx="2743200" cy="563562"/>
          </a:xfrm>
        </p:spPr>
        <p:txBody>
          <a:bodyPr/>
          <a:lstStyle/>
          <a:p>
            <a:pPr algn="ctr" eaLnBrk="1" hangingPunct="1"/>
            <a:r>
              <a:rPr lang="es-MX" b="0" smtClean="0"/>
              <a:t>Parado normal</a:t>
            </a:r>
          </a:p>
        </p:txBody>
      </p:sp>
      <p:pic>
        <p:nvPicPr>
          <p:cNvPr id="32772" name="Content Placeholder 7" descr="IMG_0340.JPG"/>
          <p:cNvPicPr>
            <a:picLocks noGrp="1" noChangeAspect="1"/>
          </p:cNvPicPr>
          <p:nvPr>
            <p:ph sz="half" idx="2"/>
          </p:nvPr>
        </p:nvPicPr>
        <p:blipFill>
          <a:blip r:embed="rId4" cstate="screen"/>
          <a:srcRect/>
          <a:stretch>
            <a:fillRect/>
          </a:stretch>
        </p:blipFill>
        <p:spPr>
          <a:xfrm>
            <a:off x="381000" y="2273300"/>
            <a:ext cx="3733800" cy="3422650"/>
          </a:xfrm>
        </p:spPr>
      </p:pic>
      <p:sp>
        <p:nvSpPr>
          <p:cNvPr id="32773" name="Text Placeholder 4"/>
          <p:cNvSpPr>
            <a:spLocks noGrp="1"/>
          </p:cNvSpPr>
          <p:nvPr>
            <p:ph type="body" sz="quarter" idx="3"/>
          </p:nvPr>
        </p:nvSpPr>
        <p:spPr>
          <a:xfrm>
            <a:off x="4648200" y="1484313"/>
            <a:ext cx="4067175" cy="838200"/>
          </a:xfrm>
        </p:spPr>
        <p:txBody>
          <a:bodyPr/>
          <a:lstStyle/>
          <a:p>
            <a:pPr algn="ctr" eaLnBrk="1" hangingPunct="1"/>
            <a:r>
              <a:rPr lang="es-MX" b="0" smtClean="0"/>
              <a:t>Lesiones por Fiebre Aftosa</a:t>
            </a:r>
          </a:p>
          <a:p>
            <a:pPr algn="ctr" eaLnBrk="1" hangingPunct="1"/>
            <a:r>
              <a:rPr lang="es-MX" b="0" smtClean="0"/>
              <a:t>Repórtela al Vet/dueño</a:t>
            </a:r>
          </a:p>
        </p:txBody>
      </p:sp>
      <p:pic>
        <p:nvPicPr>
          <p:cNvPr id="32774" name="Picture 3" descr="FMD8"/>
          <p:cNvPicPr>
            <a:picLocks noGrp="1" noChangeAspect="1" noChangeArrowheads="1"/>
          </p:cNvPicPr>
          <p:nvPr>
            <p:ph sz="quarter" idx="4"/>
          </p:nvPr>
        </p:nvPicPr>
        <p:blipFill>
          <a:blip r:embed="rId5" cstate="screen"/>
          <a:srcRect/>
          <a:stretch>
            <a:fillRect/>
          </a:stretch>
        </p:blipFill>
        <p:spPr>
          <a:xfrm>
            <a:off x="5214938" y="2551113"/>
            <a:ext cx="2633662" cy="3189287"/>
          </a:xfrm>
        </p:spPr>
      </p:pic>
      <p:sp>
        <p:nvSpPr>
          <p:cNvPr id="32775" name="TextBox 9"/>
          <p:cNvSpPr txBox="1">
            <a:spLocks noChangeArrowheads="1"/>
          </p:cNvSpPr>
          <p:nvPr/>
        </p:nvSpPr>
        <p:spPr bwMode="auto">
          <a:xfrm>
            <a:off x="7772400" y="5218113"/>
            <a:ext cx="1054100" cy="461962"/>
          </a:xfrm>
          <a:prstGeom prst="rect">
            <a:avLst/>
          </a:prstGeom>
          <a:noFill/>
          <a:ln w="9525">
            <a:noFill/>
            <a:miter lim="800000"/>
            <a:headEnd/>
            <a:tailEnd/>
          </a:ln>
        </p:spPr>
        <p:txBody>
          <a:bodyPr>
            <a:spAutoFit/>
          </a:bodyPr>
          <a:lstStyle/>
          <a:p>
            <a:r>
              <a:rPr lang="en-US" sz="1200">
                <a:latin typeface="Comic Sans MS" pitchFamily="66" charset="0"/>
              </a:rPr>
              <a:t>Courtesy of Dr. Moeller</a:t>
            </a:r>
          </a:p>
        </p:txBody>
      </p:sp>
      <p:pic>
        <p:nvPicPr>
          <p:cNvPr id="32776" name="Picture 7" descr="FAZD-Center-logo-Nov-2008.jpg"/>
          <p:cNvPicPr>
            <a:picLocks noChangeAspect="1"/>
          </p:cNvPicPr>
          <p:nvPr/>
        </p:nvPicPr>
        <p:blipFill>
          <a:blip r:embed="rId6" cstate="screen"/>
          <a:srcRect/>
          <a:stretch>
            <a:fillRect/>
          </a:stretch>
        </p:blipFill>
        <p:spPr bwMode="auto">
          <a:xfrm>
            <a:off x="304800" y="5867400"/>
            <a:ext cx="2097088" cy="873125"/>
          </a:xfrm>
          <a:prstGeom prst="rect">
            <a:avLst/>
          </a:prstGeom>
          <a:noFill/>
          <a:ln w="9525">
            <a:noFill/>
            <a:miter lim="800000"/>
            <a:headEnd/>
            <a:tailEnd/>
          </a:ln>
        </p:spPr>
      </p:pic>
      <p:pic>
        <p:nvPicPr>
          <p:cNvPr id="9" name="R27">
            <a:hlinkClick r:id="" action="ppaction://media"/>
          </p:cNvPr>
          <p:cNvPicPr>
            <a:picLocks noRot="1" noChangeAspect="1"/>
          </p:cNvPicPr>
          <p:nvPr>
            <a:wavAudioFile r:embed="rId1" name="R27"/>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52400" y="304800"/>
            <a:ext cx="8991600" cy="1143000"/>
          </a:xfrm>
        </p:spPr>
        <p:txBody>
          <a:bodyPr/>
          <a:lstStyle/>
          <a:p>
            <a:r>
              <a:rPr lang="es-MX" smtClean="0"/>
              <a:t>Identificación de algo incorrecto</a:t>
            </a:r>
          </a:p>
        </p:txBody>
      </p:sp>
      <p:sp>
        <p:nvSpPr>
          <p:cNvPr id="33795" name="Content Placeholder 2"/>
          <p:cNvSpPr>
            <a:spLocks noGrp="1"/>
          </p:cNvSpPr>
          <p:nvPr>
            <p:ph sz="half" idx="1"/>
          </p:nvPr>
        </p:nvSpPr>
        <p:spPr>
          <a:xfrm>
            <a:off x="304800" y="1371600"/>
            <a:ext cx="8686800" cy="685800"/>
          </a:xfrm>
        </p:spPr>
        <p:txBody>
          <a:bodyPr/>
          <a:lstStyle/>
          <a:p>
            <a:r>
              <a:rPr lang="es-MX" sz="3200" smtClean="0"/>
              <a:t>La fiebre aftosa puede ser confundida con:</a:t>
            </a:r>
          </a:p>
        </p:txBody>
      </p:sp>
      <p:sp>
        <p:nvSpPr>
          <p:cNvPr id="33796" name="Content Placeholder 3"/>
          <p:cNvSpPr>
            <a:spLocks noGrp="1"/>
          </p:cNvSpPr>
          <p:nvPr>
            <p:ph sz="half" idx="2"/>
          </p:nvPr>
        </p:nvSpPr>
        <p:spPr>
          <a:xfrm>
            <a:off x="250825" y="3500438"/>
            <a:ext cx="4572000" cy="1981200"/>
          </a:xfrm>
        </p:spPr>
        <p:txBody>
          <a:bodyPr/>
          <a:lstStyle/>
          <a:p>
            <a:r>
              <a:rPr lang="es-MX" smtClean="0"/>
              <a:t>No entre en pánico</a:t>
            </a:r>
          </a:p>
          <a:p>
            <a:r>
              <a:rPr lang="es-MX" smtClean="0"/>
              <a:t>Llame al veterinario</a:t>
            </a:r>
          </a:p>
          <a:p>
            <a:r>
              <a:rPr lang="es-MX" smtClean="0"/>
              <a:t>Permita diagnosticar cual es el </a:t>
            </a:r>
            <a:r>
              <a:rPr lang="es-MX" smtClean="0">
                <a:solidFill>
                  <a:srgbClr val="FF0000"/>
                </a:solidFill>
              </a:rPr>
              <a:t>PROBLEMA</a:t>
            </a:r>
          </a:p>
          <a:p>
            <a:endParaRPr lang="en-US" smtClean="0"/>
          </a:p>
        </p:txBody>
      </p:sp>
      <p:pic>
        <p:nvPicPr>
          <p:cNvPr id="33797" name="Picture 4" descr="P0001080.JPG"/>
          <p:cNvPicPr>
            <a:picLocks noChangeAspect="1"/>
          </p:cNvPicPr>
          <p:nvPr/>
        </p:nvPicPr>
        <p:blipFill>
          <a:blip r:embed="rId4" cstate="screen"/>
          <a:srcRect/>
          <a:stretch>
            <a:fillRect/>
          </a:stretch>
        </p:blipFill>
        <p:spPr bwMode="auto">
          <a:xfrm>
            <a:off x="5508625" y="3357563"/>
            <a:ext cx="3352800" cy="2646362"/>
          </a:xfrm>
          <a:prstGeom prst="rect">
            <a:avLst/>
          </a:prstGeom>
          <a:noFill/>
          <a:ln w="9525">
            <a:noFill/>
            <a:miter lim="800000"/>
            <a:headEnd/>
            <a:tailEnd/>
          </a:ln>
        </p:spPr>
      </p:pic>
      <p:sp>
        <p:nvSpPr>
          <p:cNvPr id="6" name="TextBox 5"/>
          <p:cNvSpPr txBox="1"/>
          <p:nvPr/>
        </p:nvSpPr>
        <p:spPr>
          <a:xfrm>
            <a:off x="251520" y="1988840"/>
            <a:ext cx="8431088" cy="954107"/>
          </a:xfrm>
          <a:prstGeom prst="rect">
            <a:avLst/>
          </a:prstGeom>
          <a:noFill/>
        </p:spPr>
        <p:txBody>
          <a:bodyPr numCol="2">
            <a:spAutoFit/>
          </a:bodyPr>
          <a:lstStyle/>
          <a:p>
            <a:pPr lvl="1">
              <a:buFont typeface="Wingdings" pitchFamily="2" charset="2"/>
              <a:buChar char="Ø"/>
              <a:defRPr/>
            </a:pPr>
            <a:r>
              <a:rPr lang="es-MX" sz="2800" dirty="0"/>
              <a:t>Estomatitis vesicular</a:t>
            </a:r>
          </a:p>
          <a:p>
            <a:pPr lvl="1">
              <a:buFont typeface="Wingdings" pitchFamily="2" charset="2"/>
              <a:buChar char="Ø"/>
              <a:defRPr/>
            </a:pPr>
            <a:r>
              <a:rPr lang="es-MX" sz="2800" dirty="0"/>
              <a:t>Lengua azul</a:t>
            </a:r>
          </a:p>
          <a:p>
            <a:pPr lvl="1">
              <a:buFont typeface="Wingdings" pitchFamily="2" charset="2"/>
              <a:buChar char="Ø"/>
              <a:defRPr/>
            </a:pPr>
            <a:r>
              <a:rPr lang="es-MX" sz="2800" dirty="0"/>
              <a:t>Diarrea viral bovina</a:t>
            </a:r>
          </a:p>
          <a:p>
            <a:pPr lvl="1">
              <a:buFont typeface="Wingdings" pitchFamily="2" charset="2"/>
              <a:buChar char="Ø"/>
              <a:defRPr/>
            </a:pPr>
            <a:r>
              <a:rPr lang="es-MX" sz="2800" dirty="0" err="1"/>
              <a:t>Pietín</a:t>
            </a:r>
            <a:endParaRPr lang="es-MX" sz="2800" dirty="0"/>
          </a:p>
        </p:txBody>
      </p:sp>
      <p:pic>
        <p:nvPicPr>
          <p:cNvPr id="7" name="R28">
            <a:hlinkClick r:id="" action="ppaction://media"/>
          </p:cNvPr>
          <p:cNvPicPr>
            <a:picLocks noRot="1" noChangeAspect="1"/>
          </p:cNvPicPr>
          <p:nvPr>
            <a:wavAudioFile r:embed="rId1" name="R28"/>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228600"/>
            <a:ext cx="7772400" cy="990600"/>
          </a:xfrm>
        </p:spPr>
        <p:txBody>
          <a:bodyPr/>
          <a:lstStyle/>
          <a:p>
            <a:pPr eaLnBrk="1" hangingPunct="1"/>
            <a:r>
              <a:rPr lang="es-MX" smtClean="0"/>
              <a:t>Tome la Temperatura</a:t>
            </a:r>
          </a:p>
        </p:txBody>
      </p:sp>
      <p:sp>
        <p:nvSpPr>
          <p:cNvPr id="34819" name="Content Placeholder 2"/>
          <p:cNvSpPr>
            <a:spLocks noGrp="1"/>
          </p:cNvSpPr>
          <p:nvPr>
            <p:ph sz="half" idx="1"/>
          </p:nvPr>
        </p:nvSpPr>
        <p:spPr>
          <a:xfrm>
            <a:off x="250825" y="1700213"/>
            <a:ext cx="4648200" cy="3529012"/>
          </a:xfrm>
        </p:spPr>
        <p:txBody>
          <a:bodyPr/>
          <a:lstStyle/>
          <a:p>
            <a:pPr eaLnBrk="1" hangingPunct="1">
              <a:lnSpc>
                <a:spcPct val="150000"/>
              </a:lnSpc>
            </a:pPr>
            <a:r>
              <a:rPr lang="es-MX" smtClean="0"/>
              <a:t>Use termómetro digital</a:t>
            </a:r>
          </a:p>
          <a:p>
            <a:pPr eaLnBrk="1" hangingPunct="1">
              <a:lnSpc>
                <a:spcPct val="150000"/>
              </a:lnSpc>
            </a:pPr>
            <a:r>
              <a:rPr lang="es-MX" smtClean="0"/>
              <a:t>Registre los resultados diarios de la vaca marcando rayas en la nalga usando el crayón</a:t>
            </a:r>
          </a:p>
        </p:txBody>
      </p:sp>
      <p:pic>
        <p:nvPicPr>
          <p:cNvPr id="34820" name="Content Placeholder 4" descr="dailytemp.JPG"/>
          <p:cNvPicPr>
            <a:picLocks noGrp="1" noChangeAspect="1"/>
          </p:cNvPicPr>
          <p:nvPr>
            <p:ph sz="half" idx="2"/>
          </p:nvPr>
        </p:nvPicPr>
        <p:blipFill>
          <a:blip r:embed="rId4" cstate="screen"/>
          <a:srcRect/>
          <a:stretch>
            <a:fillRect/>
          </a:stretch>
        </p:blipFill>
        <p:spPr>
          <a:xfrm>
            <a:off x="5003800" y="2060575"/>
            <a:ext cx="3810000" cy="2857500"/>
          </a:xfrm>
        </p:spPr>
      </p:pic>
      <p:pic>
        <p:nvPicPr>
          <p:cNvPr id="5" name="R29">
            <a:hlinkClick r:id="" action="ppaction://media"/>
          </p:cNvPr>
          <p:cNvPicPr>
            <a:picLocks noRot="1" noChangeAspect="1"/>
          </p:cNvPicPr>
          <p:nvPr>
            <a:wavAudioFile r:embed="rId1" name="R29"/>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838200" y="228600"/>
            <a:ext cx="7448550" cy="1143000"/>
          </a:xfrm>
        </p:spPr>
        <p:txBody>
          <a:bodyPr/>
          <a:lstStyle/>
          <a:p>
            <a:pPr eaLnBrk="1" hangingPunct="1"/>
            <a:r>
              <a:rPr lang="es-MX" smtClean="0"/>
              <a:t>Objetivos para un Programa de Examen Físico</a:t>
            </a:r>
          </a:p>
        </p:txBody>
      </p:sp>
      <p:sp>
        <p:nvSpPr>
          <p:cNvPr id="8195" name="Content Placeholder 2"/>
          <p:cNvSpPr>
            <a:spLocks noGrp="1"/>
          </p:cNvSpPr>
          <p:nvPr>
            <p:ph idx="1"/>
          </p:nvPr>
        </p:nvSpPr>
        <p:spPr>
          <a:xfrm>
            <a:off x="152400" y="1752600"/>
            <a:ext cx="6477000" cy="3733800"/>
          </a:xfrm>
        </p:spPr>
        <p:txBody>
          <a:bodyPr/>
          <a:lstStyle/>
          <a:p>
            <a:pPr marL="514350" indent="-514350" eaLnBrk="1" hangingPunct="1">
              <a:spcBef>
                <a:spcPts val="600"/>
              </a:spcBef>
              <a:spcAft>
                <a:spcPts val="1200"/>
              </a:spcAft>
              <a:buFont typeface="Times New Roman" pitchFamily="18" charset="0"/>
              <a:buAutoNum type="arabicPeriod"/>
            </a:pPr>
            <a:r>
              <a:rPr lang="es-MX" smtClean="0"/>
              <a:t>Identificar animales enfermos</a:t>
            </a:r>
          </a:p>
          <a:p>
            <a:pPr marL="514350" indent="-514350" eaLnBrk="1" hangingPunct="1">
              <a:spcBef>
                <a:spcPts val="600"/>
              </a:spcBef>
              <a:spcAft>
                <a:spcPts val="1200"/>
              </a:spcAft>
              <a:buFont typeface="Times New Roman" pitchFamily="18" charset="0"/>
              <a:buAutoNum type="arabicPeriod"/>
            </a:pPr>
            <a:r>
              <a:rPr lang="es-MX" smtClean="0"/>
              <a:t>Ofrecer tratamiento</a:t>
            </a:r>
          </a:p>
          <a:p>
            <a:pPr marL="514350" indent="-514350" eaLnBrk="1" hangingPunct="1">
              <a:spcBef>
                <a:spcPts val="600"/>
              </a:spcBef>
              <a:spcAft>
                <a:spcPts val="1200"/>
              </a:spcAft>
              <a:buFont typeface="Times New Roman" pitchFamily="18" charset="0"/>
              <a:buAutoNum type="arabicPeriod"/>
            </a:pPr>
            <a:r>
              <a:rPr lang="es-MX" smtClean="0"/>
              <a:t>Prevenir contagios</a:t>
            </a:r>
          </a:p>
          <a:p>
            <a:pPr marL="514350" indent="-514350" eaLnBrk="1" hangingPunct="1">
              <a:spcBef>
                <a:spcPts val="600"/>
              </a:spcBef>
              <a:spcAft>
                <a:spcPts val="1200"/>
              </a:spcAft>
              <a:buFont typeface="Times New Roman" pitchFamily="18" charset="0"/>
              <a:buAutoNum type="arabicPeriod"/>
            </a:pPr>
            <a:r>
              <a:rPr lang="es-MX" smtClean="0"/>
              <a:t>Ofrecer alimento (suficiente)</a:t>
            </a:r>
          </a:p>
          <a:p>
            <a:pPr marL="514350" indent="-514350" eaLnBrk="1" hangingPunct="1">
              <a:spcBef>
                <a:spcPts val="600"/>
              </a:spcBef>
              <a:spcAft>
                <a:spcPts val="1200"/>
              </a:spcAft>
              <a:buFont typeface="Times New Roman" pitchFamily="18" charset="0"/>
              <a:buAutoNum type="arabicPeriod"/>
            </a:pPr>
            <a:r>
              <a:rPr lang="es-MX" smtClean="0"/>
              <a:t>Mejorar el bienestar animal</a:t>
            </a:r>
          </a:p>
        </p:txBody>
      </p:sp>
      <p:pic>
        <p:nvPicPr>
          <p:cNvPr id="8196" name="Picture 3" descr="IMG_2126.jpg"/>
          <p:cNvPicPr>
            <a:picLocks noChangeAspect="1"/>
          </p:cNvPicPr>
          <p:nvPr/>
        </p:nvPicPr>
        <p:blipFill>
          <a:blip r:embed="rId4" cstate="screen"/>
          <a:srcRect/>
          <a:stretch>
            <a:fillRect/>
          </a:stretch>
        </p:blipFill>
        <p:spPr bwMode="auto">
          <a:xfrm>
            <a:off x="6643688" y="1752600"/>
            <a:ext cx="2347912" cy="3556000"/>
          </a:xfrm>
          <a:prstGeom prst="rect">
            <a:avLst/>
          </a:prstGeom>
          <a:noFill/>
          <a:ln w="9525">
            <a:noFill/>
            <a:miter lim="800000"/>
            <a:headEnd/>
            <a:tailEnd/>
          </a:ln>
        </p:spPr>
      </p:pic>
      <p:pic>
        <p:nvPicPr>
          <p:cNvPr id="8197" name="Picture 4" descr="http://www.partners-in-reproduction.com/images/retained-placenta210.jpg"/>
          <p:cNvPicPr>
            <a:picLocks noChangeAspect="1" noChangeArrowheads="1"/>
          </p:cNvPicPr>
          <p:nvPr/>
        </p:nvPicPr>
        <p:blipFill>
          <a:blip r:embed="rId5" cstate="screen"/>
          <a:srcRect/>
          <a:stretch>
            <a:fillRect/>
          </a:stretch>
        </p:blipFill>
        <p:spPr bwMode="auto">
          <a:xfrm>
            <a:off x="4400550" y="5334000"/>
            <a:ext cx="2000250" cy="1524000"/>
          </a:xfrm>
          <a:prstGeom prst="rect">
            <a:avLst/>
          </a:prstGeom>
          <a:noFill/>
          <a:ln w="9525">
            <a:noFill/>
            <a:miter lim="800000"/>
            <a:headEnd/>
            <a:tailEnd/>
          </a:ln>
        </p:spPr>
      </p:pic>
      <p:pic>
        <p:nvPicPr>
          <p:cNvPr id="8198" name="Picture 5" descr="FAZD-Center-logo-Nov-2008.jpg"/>
          <p:cNvPicPr>
            <a:picLocks noChangeAspect="1"/>
          </p:cNvPicPr>
          <p:nvPr/>
        </p:nvPicPr>
        <p:blipFill>
          <a:blip r:embed="rId6" cstate="screen"/>
          <a:srcRect/>
          <a:stretch>
            <a:fillRect/>
          </a:stretch>
        </p:blipFill>
        <p:spPr bwMode="auto">
          <a:xfrm>
            <a:off x="304800" y="5867400"/>
            <a:ext cx="2097088" cy="873125"/>
          </a:xfrm>
          <a:prstGeom prst="rect">
            <a:avLst/>
          </a:prstGeom>
          <a:noFill/>
          <a:ln w="9525">
            <a:noFill/>
            <a:miter lim="800000"/>
            <a:headEnd/>
            <a:tailEnd/>
          </a:ln>
        </p:spPr>
      </p:pic>
      <p:pic>
        <p:nvPicPr>
          <p:cNvPr id="7" name="R3">
            <a:hlinkClick r:id="" action="ppaction://media"/>
          </p:cNvPr>
          <p:cNvPicPr>
            <a:picLocks noRot="1" noChangeAspect="1"/>
          </p:cNvPicPr>
          <p:nvPr>
            <a:wavAudioFile r:embed="rId1" name="R3"/>
          </p:nvPr>
        </p:nvPicPr>
        <p:blipFill>
          <a:blip r:embed="rId7"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630238" y="1484313"/>
            <a:ext cx="8262937" cy="4648200"/>
          </a:xfrm>
        </p:spPr>
        <p:txBody>
          <a:bodyPr/>
          <a:lstStyle/>
          <a:p>
            <a:pPr algn="ctr" eaLnBrk="1" hangingPunct="1">
              <a:lnSpc>
                <a:spcPct val="125000"/>
              </a:lnSpc>
              <a:buFontTx/>
              <a:buNone/>
            </a:pPr>
            <a:r>
              <a:rPr lang="es-MX" sz="2000" smtClean="0">
                <a:solidFill>
                  <a:srgbClr val="FF6600"/>
                </a:solidFill>
              </a:rPr>
              <a:t>Particularmente los primeros 10 días después de parir.</a:t>
            </a:r>
          </a:p>
          <a:p>
            <a:pPr algn="ctr" eaLnBrk="1" hangingPunct="1">
              <a:lnSpc>
                <a:spcPct val="125000"/>
              </a:lnSpc>
              <a:buFontTx/>
              <a:buNone/>
            </a:pPr>
            <a:endParaRPr lang="es-MX" sz="1000" smtClean="0">
              <a:solidFill>
                <a:srgbClr val="FF6600"/>
              </a:solidFill>
            </a:endParaRPr>
          </a:p>
          <a:p>
            <a:pPr eaLnBrk="1" hangingPunct="1">
              <a:lnSpc>
                <a:spcPct val="125000"/>
              </a:lnSpc>
              <a:buClr>
                <a:srgbClr val="FF0000"/>
              </a:buClr>
              <a:buFont typeface="Wingdings" pitchFamily="2" charset="2"/>
              <a:buChar char="Ø"/>
            </a:pPr>
            <a:r>
              <a:rPr lang="es-MX" sz="2800" smtClean="0"/>
              <a:t>Temperatura Normal </a:t>
            </a:r>
            <a:r>
              <a:rPr lang="es-MX" sz="2400" smtClean="0"/>
              <a:t>101.5-102 </a:t>
            </a:r>
            <a:r>
              <a:rPr lang="es-MX" sz="2400" smtClean="0">
                <a:cs typeface="Arial" charset="0"/>
              </a:rPr>
              <a:t>°F (Durante el verano puede llegar a subir hasta 103 °F)</a:t>
            </a:r>
          </a:p>
          <a:p>
            <a:pPr eaLnBrk="1" hangingPunct="1">
              <a:lnSpc>
                <a:spcPct val="125000"/>
              </a:lnSpc>
              <a:buClr>
                <a:srgbClr val="FF0000"/>
              </a:buClr>
              <a:buFont typeface="Wingdings" pitchFamily="2" charset="2"/>
              <a:buChar char="Ø"/>
            </a:pPr>
            <a:endParaRPr lang="es-MX" sz="1000" smtClean="0">
              <a:cs typeface="Arial" charset="0"/>
            </a:endParaRPr>
          </a:p>
          <a:p>
            <a:pPr eaLnBrk="1" hangingPunct="1">
              <a:lnSpc>
                <a:spcPct val="125000"/>
              </a:lnSpc>
              <a:buClr>
                <a:srgbClr val="FF0000"/>
              </a:buClr>
              <a:buFont typeface="Wingdings" pitchFamily="2" charset="2"/>
              <a:buChar char="Ø"/>
            </a:pPr>
            <a:r>
              <a:rPr lang="es-MX" sz="2800" smtClean="0">
                <a:cs typeface="Arial" charset="0"/>
              </a:rPr>
              <a:t>Temperatura elevada &gt; 103 °F </a:t>
            </a:r>
            <a:r>
              <a:rPr lang="es-MX" sz="2400" smtClean="0">
                <a:cs typeface="Arial" charset="0"/>
              </a:rPr>
              <a:t>= indica infección (metritis, mastitis, neumonía, etc.)</a:t>
            </a:r>
          </a:p>
          <a:p>
            <a:pPr eaLnBrk="1" hangingPunct="1">
              <a:lnSpc>
                <a:spcPct val="125000"/>
              </a:lnSpc>
              <a:buClr>
                <a:srgbClr val="FF0000"/>
              </a:buClr>
              <a:buFont typeface="Wingdings" pitchFamily="2" charset="2"/>
              <a:buChar char="Ø"/>
            </a:pPr>
            <a:endParaRPr lang="es-MX" sz="1000" smtClean="0">
              <a:cs typeface="Arial" charset="0"/>
            </a:endParaRPr>
          </a:p>
          <a:p>
            <a:pPr eaLnBrk="1" hangingPunct="1">
              <a:lnSpc>
                <a:spcPct val="125000"/>
              </a:lnSpc>
              <a:buClr>
                <a:srgbClr val="FF0000"/>
              </a:buClr>
              <a:buFont typeface="Wingdings" pitchFamily="2" charset="2"/>
              <a:buChar char="Ø"/>
            </a:pPr>
            <a:r>
              <a:rPr lang="es-MX" sz="2800" smtClean="0">
                <a:cs typeface="Arial" charset="0"/>
              </a:rPr>
              <a:t>Temperaturas bajas &lt; 101 °F </a:t>
            </a:r>
            <a:r>
              <a:rPr lang="es-MX" sz="2400" smtClean="0">
                <a:cs typeface="Arial" charset="0"/>
              </a:rPr>
              <a:t>= puede indicar fiebre de leche, DA, cetosis e indigestión</a:t>
            </a:r>
          </a:p>
          <a:p>
            <a:pPr algn="just" eaLnBrk="1" hangingPunct="1">
              <a:lnSpc>
                <a:spcPct val="125000"/>
              </a:lnSpc>
              <a:buFontTx/>
              <a:buNone/>
            </a:pPr>
            <a:endParaRPr lang="en-US" sz="2400" smtClean="0">
              <a:solidFill>
                <a:srgbClr val="FFFF00"/>
              </a:solidFill>
              <a:cs typeface="Arial" charset="0"/>
            </a:endParaRPr>
          </a:p>
        </p:txBody>
      </p:sp>
      <p:sp>
        <p:nvSpPr>
          <p:cNvPr id="35843" name="Rectangle 3"/>
          <p:cNvSpPr>
            <a:spLocks noGrp="1" noChangeArrowheads="1"/>
          </p:cNvSpPr>
          <p:nvPr>
            <p:ph type="title"/>
          </p:nvPr>
        </p:nvSpPr>
        <p:spPr>
          <a:xfrm>
            <a:off x="685800" y="188913"/>
            <a:ext cx="7772400" cy="1143000"/>
          </a:xfrm>
        </p:spPr>
        <p:txBody>
          <a:bodyPr/>
          <a:lstStyle/>
          <a:p>
            <a:pPr eaLnBrk="1" hangingPunct="1"/>
            <a:r>
              <a:rPr lang="es-MX" smtClean="0"/>
              <a:t>Interpretación de la Temperatura en la Vaca</a:t>
            </a:r>
            <a:endParaRPr lang="es-MX" smtClean="0">
              <a:solidFill>
                <a:schemeClr val="bg1"/>
              </a:solidFill>
            </a:endParaRPr>
          </a:p>
        </p:txBody>
      </p:sp>
      <p:pic>
        <p:nvPicPr>
          <p:cNvPr id="4" name="R30">
            <a:hlinkClick r:id="" action="ppaction://media"/>
          </p:cNvPr>
          <p:cNvPicPr>
            <a:picLocks noRot="1" noChangeAspect="1"/>
          </p:cNvPicPr>
          <p:nvPr>
            <a:wavAudioFile r:embed="rId1" name="R30"/>
          </p:nvPr>
        </p:nvPicPr>
        <p:blipFill>
          <a:blip r:embed="rId4"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71488" y="-23813"/>
            <a:ext cx="8243887" cy="1524001"/>
          </a:xfrm>
        </p:spPr>
        <p:txBody>
          <a:bodyPr/>
          <a:lstStyle/>
          <a:p>
            <a:pPr eaLnBrk="1" hangingPunct="1"/>
            <a:r>
              <a:rPr lang="es-MX" smtClean="0"/>
              <a:t>¿La fiebre Puede ser el Primer Signo de una Infección?</a:t>
            </a:r>
          </a:p>
        </p:txBody>
      </p:sp>
      <p:sp>
        <p:nvSpPr>
          <p:cNvPr id="1028" name="Text Box 4"/>
          <p:cNvSpPr txBox="1">
            <a:spLocks noChangeArrowheads="1"/>
          </p:cNvSpPr>
          <p:nvPr/>
        </p:nvSpPr>
        <p:spPr bwMode="auto">
          <a:xfrm>
            <a:off x="228600" y="6400800"/>
            <a:ext cx="1676400" cy="307975"/>
          </a:xfrm>
          <a:prstGeom prst="rect">
            <a:avLst/>
          </a:prstGeom>
          <a:noFill/>
          <a:ln w="9525">
            <a:noFill/>
            <a:miter lim="800000"/>
            <a:headEnd/>
            <a:tailEnd/>
          </a:ln>
        </p:spPr>
        <p:txBody>
          <a:bodyPr>
            <a:spAutoFit/>
          </a:bodyPr>
          <a:lstStyle/>
          <a:p>
            <a:pPr eaLnBrk="0" hangingPunct="0"/>
            <a:r>
              <a:rPr lang="en-US" sz="1400">
                <a:solidFill>
                  <a:srgbClr val="FFFFCC"/>
                </a:solidFill>
                <a:latin typeface="Times" pitchFamily="18" charset="0"/>
              </a:rPr>
              <a:t>Overton et al., 2001</a:t>
            </a:r>
          </a:p>
        </p:txBody>
      </p:sp>
      <p:graphicFrame>
        <p:nvGraphicFramePr>
          <p:cNvPr id="1026" name="Chart 4"/>
          <p:cNvGraphicFramePr>
            <a:graphicFrameLocks/>
          </p:cNvGraphicFramePr>
          <p:nvPr/>
        </p:nvGraphicFramePr>
        <p:xfrm>
          <a:off x="642938" y="1357313"/>
          <a:ext cx="7467600" cy="4724400"/>
        </p:xfrm>
        <a:graphic>
          <a:graphicData uri="http://schemas.openxmlformats.org/presentationml/2006/ole">
            <p:oleObj spid="_x0000_s1028" r:id="rId5" imgW="7468247" imgH="4724809" progId="Excel.Sheet.8">
              <p:embed/>
            </p:oleObj>
          </a:graphicData>
        </a:graphic>
      </p:graphicFrame>
      <p:sp>
        <p:nvSpPr>
          <p:cNvPr id="1029" name="TextBox 5"/>
          <p:cNvSpPr txBox="1">
            <a:spLocks noChangeArrowheads="1"/>
          </p:cNvSpPr>
          <p:nvPr/>
        </p:nvSpPr>
        <p:spPr bwMode="auto">
          <a:xfrm>
            <a:off x="2895600" y="6019800"/>
            <a:ext cx="2514600" cy="461963"/>
          </a:xfrm>
          <a:prstGeom prst="rect">
            <a:avLst/>
          </a:prstGeom>
          <a:noFill/>
          <a:ln w="9525">
            <a:noFill/>
            <a:miter lim="800000"/>
            <a:headEnd/>
            <a:tailEnd/>
          </a:ln>
        </p:spPr>
        <p:txBody>
          <a:bodyPr>
            <a:spAutoFit/>
          </a:bodyPr>
          <a:lstStyle/>
          <a:p>
            <a:pPr algn="ctr"/>
            <a:r>
              <a:rPr lang="es-MX" sz="2400">
                <a:solidFill>
                  <a:srgbClr val="FFFF00"/>
                </a:solidFill>
                <a:latin typeface="Times New Roman" pitchFamily="18" charset="0"/>
              </a:rPr>
              <a:t>Días postparto</a:t>
            </a:r>
          </a:p>
        </p:txBody>
      </p:sp>
      <p:sp>
        <p:nvSpPr>
          <p:cNvPr id="1030" name="TextBox 7"/>
          <p:cNvSpPr txBox="1">
            <a:spLocks noChangeArrowheads="1"/>
          </p:cNvSpPr>
          <p:nvPr/>
        </p:nvSpPr>
        <p:spPr bwMode="auto">
          <a:xfrm rot="-5400000">
            <a:off x="-662781" y="3259931"/>
            <a:ext cx="2409825" cy="461963"/>
          </a:xfrm>
          <a:prstGeom prst="rect">
            <a:avLst/>
          </a:prstGeom>
          <a:noFill/>
          <a:ln w="9525">
            <a:noFill/>
            <a:miter lim="800000"/>
            <a:headEnd/>
            <a:tailEnd/>
          </a:ln>
        </p:spPr>
        <p:txBody>
          <a:bodyPr>
            <a:spAutoFit/>
          </a:bodyPr>
          <a:lstStyle/>
          <a:p>
            <a:pPr algn="ctr"/>
            <a:r>
              <a:rPr lang="es-MX" sz="2400">
                <a:solidFill>
                  <a:srgbClr val="FFFF00"/>
                </a:solidFill>
                <a:latin typeface="Times New Roman" pitchFamily="18" charset="0"/>
              </a:rPr>
              <a:t>Número de vacas</a:t>
            </a:r>
          </a:p>
        </p:txBody>
      </p:sp>
      <p:pic>
        <p:nvPicPr>
          <p:cNvPr id="7" name="R31">
            <a:hlinkClick r:id="" action="ppaction://media"/>
          </p:cNvPr>
          <p:cNvPicPr>
            <a:picLocks noRot="1" noChangeAspect="1"/>
          </p:cNvPicPr>
          <p:nvPr>
            <a:wavAudioFile r:embed="rId2" name="R31"/>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142875"/>
            <a:ext cx="8253413" cy="1143000"/>
          </a:xfrm>
        </p:spPr>
        <p:txBody>
          <a:bodyPr/>
          <a:lstStyle/>
          <a:p>
            <a:pPr eaLnBrk="1" hangingPunct="1"/>
            <a:r>
              <a:rPr lang="es-MX" smtClean="0"/>
              <a:t>Razones para Tomar la Temperatura</a:t>
            </a:r>
            <a:endParaRPr lang="es-MX" smtClean="0">
              <a:solidFill>
                <a:srgbClr val="FF6600"/>
              </a:solidFill>
            </a:endParaRPr>
          </a:p>
        </p:txBody>
      </p:sp>
      <p:sp>
        <p:nvSpPr>
          <p:cNvPr id="36867" name="Rectangle 3"/>
          <p:cNvSpPr>
            <a:spLocks noChangeArrowheads="1"/>
          </p:cNvSpPr>
          <p:nvPr/>
        </p:nvSpPr>
        <p:spPr bwMode="auto">
          <a:xfrm>
            <a:off x="1042988" y="1268413"/>
            <a:ext cx="7483475" cy="5357812"/>
          </a:xfrm>
          <a:prstGeom prst="rect">
            <a:avLst/>
          </a:prstGeom>
          <a:noFill/>
          <a:ln w="12700">
            <a:noFill/>
            <a:miter lim="800000"/>
            <a:headEnd/>
            <a:tailEnd/>
          </a:ln>
        </p:spPr>
        <p:txBody>
          <a:bodyPr lIns="92075" tIns="36512" rIns="92075" bIns="36512"/>
          <a:lstStyle/>
          <a:p>
            <a:pPr marL="342900" indent="-342900">
              <a:lnSpc>
                <a:spcPct val="130000"/>
              </a:lnSpc>
              <a:spcBef>
                <a:spcPct val="20000"/>
              </a:spcBef>
              <a:buClr>
                <a:srgbClr val="FFFF00"/>
              </a:buClr>
              <a:buFont typeface="Wingdings" pitchFamily="2" charset="2"/>
              <a:buChar char="ü"/>
            </a:pPr>
            <a:r>
              <a:rPr lang="es-MX" sz="2800">
                <a:latin typeface="Comic Sans MS" pitchFamily="66" charset="0"/>
              </a:rPr>
              <a:t>Identificar enfermedades que no se hayan curado por completo;</a:t>
            </a:r>
          </a:p>
          <a:p>
            <a:pPr marL="342900" indent="-342900">
              <a:lnSpc>
                <a:spcPct val="130000"/>
              </a:lnSpc>
              <a:spcBef>
                <a:spcPct val="20000"/>
              </a:spcBef>
              <a:buClr>
                <a:srgbClr val="FFFF00"/>
              </a:buClr>
              <a:buFont typeface="Wingdings" pitchFamily="2" charset="2"/>
              <a:buChar char="ü"/>
            </a:pPr>
            <a:r>
              <a:rPr lang="es-MX" sz="2800">
                <a:latin typeface="Comic Sans MS" pitchFamily="66" charset="0"/>
              </a:rPr>
              <a:t>Reducir al mínimo el uso de antibióticos sacando chorros de leche para identificar enfermedades;</a:t>
            </a:r>
          </a:p>
          <a:p>
            <a:pPr marL="342900" indent="-342900">
              <a:lnSpc>
                <a:spcPct val="130000"/>
              </a:lnSpc>
              <a:spcBef>
                <a:spcPct val="20000"/>
              </a:spcBef>
              <a:buClr>
                <a:srgbClr val="FFFF00"/>
              </a:buClr>
              <a:buFont typeface="Wingdings" pitchFamily="2" charset="2"/>
              <a:buChar char="ü"/>
            </a:pPr>
            <a:r>
              <a:rPr lang="es-MX" sz="2800">
                <a:latin typeface="Comic Sans MS" pitchFamily="66" charset="0"/>
              </a:rPr>
              <a:t>Mantener el consumo de materia seca;</a:t>
            </a:r>
          </a:p>
          <a:p>
            <a:pPr marL="342900" indent="-342900">
              <a:lnSpc>
                <a:spcPct val="130000"/>
              </a:lnSpc>
              <a:spcBef>
                <a:spcPct val="20000"/>
              </a:spcBef>
              <a:buClr>
                <a:srgbClr val="FFFF00"/>
              </a:buClr>
              <a:buFont typeface="Wingdings" pitchFamily="2" charset="2"/>
              <a:buChar char="ü"/>
            </a:pPr>
            <a:r>
              <a:rPr lang="es-MX" sz="2800">
                <a:latin typeface="Comic Sans MS" pitchFamily="66" charset="0"/>
              </a:rPr>
              <a:t>Mantener la producción de leche;</a:t>
            </a:r>
          </a:p>
          <a:p>
            <a:pPr marL="342900" indent="-342900">
              <a:lnSpc>
                <a:spcPct val="130000"/>
              </a:lnSpc>
              <a:spcBef>
                <a:spcPct val="20000"/>
              </a:spcBef>
              <a:buClr>
                <a:srgbClr val="FFFF00"/>
              </a:buClr>
              <a:buFont typeface="Wingdings" pitchFamily="2" charset="2"/>
              <a:buChar char="ü"/>
            </a:pPr>
            <a:r>
              <a:rPr lang="es-MX" sz="2800">
                <a:latin typeface="Comic Sans MS" pitchFamily="66" charset="0"/>
              </a:rPr>
              <a:t>Reducir al mínimo el desecho involuntario.</a:t>
            </a:r>
          </a:p>
        </p:txBody>
      </p:sp>
      <p:pic>
        <p:nvPicPr>
          <p:cNvPr id="4" name="R32">
            <a:hlinkClick r:id="" action="ppaction://media"/>
          </p:cNvPr>
          <p:cNvPicPr>
            <a:picLocks noRot="1" noChangeAspect="1"/>
          </p:cNvPicPr>
          <p:nvPr>
            <a:wavAudioFile r:embed="rId1" name="R32"/>
          </p:nvPr>
        </p:nvPicPr>
        <p:blipFill>
          <a:blip r:embed="rId4"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0"/>
            <a:ext cx="7772400" cy="1143000"/>
          </a:xfrm>
        </p:spPr>
        <p:txBody>
          <a:bodyPr/>
          <a:lstStyle/>
          <a:p>
            <a:pPr eaLnBrk="1" hangingPunct="1"/>
            <a:r>
              <a:rPr lang="es-MX" smtClean="0"/>
              <a:t>Revise el Útero</a:t>
            </a:r>
          </a:p>
        </p:txBody>
      </p:sp>
      <p:sp>
        <p:nvSpPr>
          <p:cNvPr id="37891" name="Content Placeholder 2"/>
          <p:cNvSpPr>
            <a:spLocks noGrp="1"/>
          </p:cNvSpPr>
          <p:nvPr>
            <p:ph sz="half" idx="1"/>
          </p:nvPr>
        </p:nvSpPr>
        <p:spPr>
          <a:xfrm>
            <a:off x="2957513" y="1000125"/>
            <a:ext cx="6400800" cy="1676400"/>
          </a:xfrm>
        </p:spPr>
        <p:txBody>
          <a:bodyPr/>
          <a:lstStyle/>
          <a:p>
            <a:pPr eaLnBrk="1" hangingPunct="1"/>
            <a:r>
              <a:rPr lang="es-MX" smtClean="0"/>
              <a:t>Diferencie las descargas normales de las anormales</a:t>
            </a:r>
          </a:p>
          <a:p>
            <a:pPr eaLnBrk="1" hangingPunct="1"/>
            <a:r>
              <a:rPr lang="es-MX" smtClean="0"/>
              <a:t>Pueden variar después de parir</a:t>
            </a:r>
          </a:p>
        </p:txBody>
      </p:sp>
      <p:pic>
        <p:nvPicPr>
          <p:cNvPr id="37892" name="Content Placeholder 4" descr="pregchek.JPG"/>
          <p:cNvPicPr>
            <a:picLocks noGrp="1" noChangeAspect="1"/>
          </p:cNvPicPr>
          <p:nvPr>
            <p:ph sz="half" idx="2"/>
          </p:nvPr>
        </p:nvPicPr>
        <p:blipFill>
          <a:blip r:embed="rId4" cstate="screen"/>
          <a:srcRect/>
          <a:stretch>
            <a:fillRect/>
          </a:stretch>
        </p:blipFill>
        <p:spPr>
          <a:xfrm>
            <a:off x="152400" y="1219200"/>
            <a:ext cx="2819400" cy="2114550"/>
          </a:xfrm>
        </p:spPr>
      </p:pic>
      <p:pic>
        <p:nvPicPr>
          <p:cNvPr id="37893" name="Picture 4" descr="DSC01422"/>
          <p:cNvPicPr>
            <a:picLocks noChangeAspect="1" noChangeArrowheads="1"/>
          </p:cNvPicPr>
          <p:nvPr/>
        </p:nvPicPr>
        <p:blipFill>
          <a:blip r:embed="rId5" cstate="screen"/>
          <a:srcRect/>
          <a:stretch>
            <a:fillRect/>
          </a:stretch>
        </p:blipFill>
        <p:spPr bwMode="auto">
          <a:xfrm>
            <a:off x="1687513" y="3573463"/>
            <a:ext cx="1371600" cy="1828800"/>
          </a:xfrm>
          <a:prstGeom prst="rect">
            <a:avLst/>
          </a:prstGeom>
          <a:noFill/>
          <a:ln w="9525">
            <a:noFill/>
            <a:miter lim="800000"/>
            <a:headEnd/>
            <a:tailEnd/>
          </a:ln>
        </p:spPr>
      </p:pic>
      <p:pic>
        <p:nvPicPr>
          <p:cNvPr id="37894" name="Picture 232" descr="DSC01416"/>
          <p:cNvPicPr>
            <a:picLocks noChangeAspect="1" noChangeArrowheads="1"/>
          </p:cNvPicPr>
          <p:nvPr/>
        </p:nvPicPr>
        <p:blipFill>
          <a:blip r:embed="rId6" cstate="screen"/>
          <a:srcRect/>
          <a:stretch>
            <a:fillRect/>
          </a:stretch>
        </p:blipFill>
        <p:spPr bwMode="auto">
          <a:xfrm>
            <a:off x="228600" y="3581400"/>
            <a:ext cx="1371600" cy="1828800"/>
          </a:xfrm>
          <a:prstGeom prst="rect">
            <a:avLst/>
          </a:prstGeom>
          <a:noFill/>
          <a:ln w="9525">
            <a:noFill/>
            <a:miter lim="800000"/>
            <a:headEnd/>
            <a:tailEnd/>
          </a:ln>
        </p:spPr>
      </p:pic>
      <p:pic>
        <p:nvPicPr>
          <p:cNvPr id="37895" name="Picture 5"/>
          <p:cNvPicPr>
            <a:picLocks noChangeAspect="1" noChangeArrowheads="1"/>
          </p:cNvPicPr>
          <p:nvPr/>
        </p:nvPicPr>
        <p:blipFill>
          <a:blip r:embed="rId7" cstate="screen"/>
          <a:srcRect/>
          <a:stretch>
            <a:fillRect/>
          </a:stretch>
        </p:blipFill>
        <p:spPr bwMode="auto">
          <a:xfrm>
            <a:off x="5072063" y="2571750"/>
            <a:ext cx="3538537" cy="1571625"/>
          </a:xfrm>
          <a:prstGeom prst="rect">
            <a:avLst/>
          </a:prstGeom>
          <a:noFill/>
          <a:ln w="9525">
            <a:noFill/>
            <a:miter lim="800000"/>
            <a:headEnd/>
            <a:tailEnd/>
          </a:ln>
        </p:spPr>
      </p:pic>
      <p:sp>
        <p:nvSpPr>
          <p:cNvPr id="37896" name="TextBox 9"/>
          <p:cNvSpPr txBox="1">
            <a:spLocks noChangeArrowheads="1"/>
          </p:cNvSpPr>
          <p:nvPr/>
        </p:nvSpPr>
        <p:spPr bwMode="auto">
          <a:xfrm>
            <a:off x="5072063" y="4143375"/>
            <a:ext cx="3598862" cy="400050"/>
          </a:xfrm>
          <a:prstGeom prst="rect">
            <a:avLst/>
          </a:prstGeom>
          <a:noFill/>
          <a:ln w="9525">
            <a:noFill/>
            <a:miter lim="800000"/>
            <a:headEnd/>
            <a:tailEnd/>
          </a:ln>
        </p:spPr>
        <p:txBody>
          <a:bodyPr>
            <a:spAutoFit/>
          </a:bodyPr>
          <a:lstStyle/>
          <a:p>
            <a:pPr algn="ctr"/>
            <a:r>
              <a:rPr lang="es-MX" sz="2000">
                <a:solidFill>
                  <a:srgbClr val="FFFF00"/>
                </a:solidFill>
                <a:latin typeface="Comic Sans MS" pitchFamily="66" charset="0"/>
              </a:rPr>
              <a:t>Tipos de descargas uterinas</a:t>
            </a:r>
          </a:p>
        </p:txBody>
      </p:sp>
      <p:sp>
        <p:nvSpPr>
          <p:cNvPr id="11" name="Content Placeholder 2"/>
          <p:cNvSpPr txBox="1">
            <a:spLocks/>
          </p:cNvSpPr>
          <p:nvPr/>
        </p:nvSpPr>
        <p:spPr bwMode="auto">
          <a:xfrm>
            <a:off x="3132138" y="4654550"/>
            <a:ext cx="6011862" cy="1295400"/>
          </a:xfrm>
          <a:prstGeom prst="rect">
            <a:avLst/>
          </a:prstGeom>
          <a:noFill/>
          <a:ln w="9525">
            <a:noFill/>
            <a:miter lim="800000"/>
            <a:headEnd/>
            <a:tailEnd/>
          </a:ln>
          <a:effectLst/>
        </p:spPr>
        <p:txBody>
          <a:bodyPr/>
          <a:lstStyle/>
          <a:p>
            <a:pPr marL="342900" indent="-342900" fontAlgn="auto">
              <a:spcBef>
                <a:spcPct val="20000"/>
              </a:spcBef>
              <a:spcAft>
                <a:spcPts val="0"/>
              </a:spcAft>
              <a:defRPr/>
            </a:pPr>
            <a:r>
              <a:rPr lang="es-MX" sz="2400" kern="0" dirty="0">
                <a:solidFill>
                  <a:srgbClr val="FF9933"/>
                </a:solidFill>
                <a:latin typeface="Comic Sans MS" pitchFamily="66" charset="0"/>
                <a:cs typeface="+mn-cs"/>
              </a:rPr>
              <a:t>La palpación del útero por el recto es buena para evaluar las descargas uterinas y las retenciones placentarias</a:t>
            </a:r>
          </a:p>
        </p:txBody>
      </p:sp>
      <p:pic>
        <p:nvPicPr>
          <p:cNvPr id="10" name="R33">
            <a:hlinkClick r:id="" action="ppaction://media"/>
          </p:cNvPr>
          <p:cNvPicPr>
            <a:picLocks noRot="1" noChangeAspect="1"/>
          </p:cNvPicPr>
          <p:nvPr>
            <a:wavAudioFile r:embed="rId1" name="R33"/>
          </p:nvPr>
        </p:nvPicPr>
        <p:blipFill>
          <a:blip r:embed="rId8"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295400" y="152400"/>
            <a:ext cx="5867400" cy="1133475"/>
          </a:xfrm>
        </p:spPr>
        <p:txBody>
          <a:bodyPr/>
          <a:lstStyle/>
          <a:p>
            <a:pPr eaLnBrk="1" hangingPunct="1"/>
            <a:r>
              <a:rPr lang="es-MX" smtClean="0"/>
              <a:t>Registros </a:t>
            </a:r>
          </a:p>
        </p:txBody>
      </p:sp>
      <p:sp>
        <p:nvSpPr>
          <p:cNvPr id="38915" name="Content Placeholder 2"/>
          <p:cNvSpPr>
            <a:spLocks noGrp="1"/>
          </p:cNvSpPr>
          <p:nvPr>
            <p:ph sz="half" idx="1"/>
          </p:nvPr>
        </p:nvSpPr>
        <p:spPr>
          <a:xfrm>
            <a:off x="1042988" y="1268413"/>
            <a:ext cx="3810000" cy="3352800"/>
          </a:xfrm>
        </p:spPr>
        <p:txBody>
          <a:bodyPr/>
          <a:lstStyle/>
          <a:p>
            <a:pPr eaLnBrk="1" hangingPunct="1"/>
            <a:r>
              <a:rPr lang="es-MX" smtClean="0"/>
              <a:t>Datos</a:t>
            </a:r>
          </a:p>
          <a:p>
            <a:pPr eaLnBrk="1" hangingPunct="1"/>
            <a:r>
              <a:rPr lang="es-MX" smtClean="0"/>
              <a:t>ID vaca</a:t>
            </a:r>
          </a:p>
          <a:p>
            <a:pPr eaLnBrk="1" hangingPunct="1"/>
            <a:r>
              <a:rPr lang="es-MX" smtClean="0"/>
              <a:t>Síntomas</a:t>
            </a:r>
          </a:p>
          <a:p>
            <a:pPr eaLnBrk="1" hangingPunct="1"/>
            <a:r>
              <a:rPr lang="es-MX" smtClean="0"/>
              <a:t>Diagnostico</a:t>
            </a:r>
          </a:p>
          <a:p>
            <a:pPr eaLnBrk="1" hangingPunct="1"/>
            <a:r>
              <a:rPr lang="es-MX" smtClean="0"/>
              <a:t>Tratamiento</a:t>
            </a:r>
          </a:p>
          <a:p>
            <a:pPr eaLnBrk="1" hangingPunct="1"/>
            <a:r>
              <a:rPr lang="es-MX" smtClean="0"/>
              <a:t>Withdrawal</a:t>
            </a:r>
          </a:p>
          <a:p>
            <a:pPr eaLnBrk="1" hangingPunct="1">
              <a:buFontTx/>
              <a:buNone/>
            </a:pPr>
            <a:endParaRPr lang="en-US" smtClean="0"/>
          </a:p>
          <a:p>
            <a:pPr eaLnBrk="1" hangingPunct="1"/>
            <a:endParaRPr lang="en-US" smtClean="0"/>
          </a:p>
          <a:p>
            <a:pPr eaLnBrk="1" hangingPunct="1"/>
            <a:endParaRPr lang="en-US" smtClean="0"/>
          </a:p>
        </p:txBody>
      </p:sp>
      <p:pic>
        <p:nvPicPr>
          <p:cNvPr id="38916" name="Content Placeholder 4" descr="worksht.JPG"/>
          <p:cNvPicPr>
            <a:picLocks noGrp="1" noChangeAspect="1"/>
          </p:cNvPicPr>
          <p:nvPr>
            <p:ph sz="half" idx="2"/>
          </p:nvPr>
        </p:nvPicPr>
        <p:blipFill>
          <a:blip r:embed="rId4" cstate="screen"/>
          <a:srcRect/>
          <a:stretch>
            <a:fillRect/>
          </a:stretch>
        </p:blipFill>
        <p:spPr>
          <a:xfrm>
            <a:off x="6248400" y="990600"/>
            <a:ext cx="2767013" cy="2209800"/>
          </a:xfrm>
        </p:spPr>
      </p:pic>
      <p:pic>
        <p:nvPicPr>
          <p:cNvPr id="38917" name="Picture 6" descr="MPj03993130000[1]"/>
          <p:cNvPicPr>
            <a:picLocks noChangeAspect="1" noChangeArrowheads="1"/>
          </p:cNvPicPr>
          <p:nvPr/>
        </p:nvPicPr>
        <p:blipFill>
          <a:blip r:embed="rId5" cstate="screen"/>
          <a:srcRect/>
          <a:stretch>
            <a:fillRect/>
          </a:stretch>
        </p:blipFill>
        <p:spPr bwMode="auto">
          <a:xfrm>
            <a:off x="6300788" y="4149725"/>
            <a:ext cx="1716087" cy="1143000"/>
          </a:xfrm>
          <a:prstGeom prst="rect">
            <a:avLst/>
          </a:prstGeom>
          <a:noFill/>
          <a:ln w="9525">
            <a:noFill/>
            <a:miter lim="800000"/>
            <a:headEnd/>
            <a:tailEnd/>
          </a:ln>
        </p:spPr>
      </p:pic>
      <p:pic>
        <p:nvPicPr>
          <p:cNvPr id="38918" name="Picture 7"/>
          <p:cNvPicPr>
            <a:picLocks noChangeAspect="1" noChangeArrowheads="1"/>
          </p:cNvPicPr>
          <p:nvPr/>
        </p:nvPicPr>
        <p:blipFill>
          <a:blip r:embed="rId6" cstate="screen"/>
          <a:srcRect/>
          <a:stretch>
            <a:fillRect/>
          </a:stretch>
        </p:blipFill>
        <p:spPr bwMode="auto">
          <a:xfrm>
            <a:off x="7235825" y="2852738"/>
            <a:ext cx="1447800" cy="1371600"/>
          </a:xfrm>
          <a:prstGeom prst="rect">
            <a:avLst/>
          </a:prstGeom>
          <a:noFill/>
          <a:ln w="9525">
            <a:noFill/>
            <a:miter lim="800000"/>
            <a:headEnd/>
            <a:tailEnd/>
          </a:ln>
        </p:spPr>
      </p:pic>
      <p:pic>
        <p:nvPicPr>
          <p:cNvPr id="38919" name="Picture 10"/>
          <p:cNvPicPr>
            <a:picLocks noChangeAspect="1" noChangeArrowheads="1"/>
          </p:cNvPicPr>
          <p:nvPr/>
        </p:nvPicPr>
        <p:blipFill>
          <a:blip r:embed="rId7" cstate="screen"/>
          <a:srcRect/>
          <a:stretch>
            <a:fillRect/>
          </a:stretch>
        </p:blipFill>
        <p:spPr bwMode="auto">
          <a:xfrm>
            <a:off x="4500563" y="2636838"/>
            <a:ext cx="1752600" cy="1674812"/>
          </a:xfrm>
          <a:prstGeom prst="rect">
            <a:avLst/>
          </a:prstGeom>
          <a:noFill/>
          <a:ln w="9525">
            <a:noFill/>
            <a:miter lim="800000"/>
            <a:headEnd/>
            <a:tailEnd/>
          </a:ln>
        </p:spPr>
      </p:pic>
      <p:pic>
        <p:nvPicPr>
          <p:cNvPr id="38920" name="Picture 17"/>
          <p:cNvPicPr>
            <a:picLocks noChangeAspect="1" noChangeArrowheads="1"/>
          </p:cNvPicPr>
          <p:nvPr/>
        </p:nvPicPr>
        <p:blipFill>
          <a:blip r:embed="rId8" cstate="screen"/>
          <a:srcRect/>
          <a:stretch>
            <a:fillRect/>
          </a:stretch>
        </p:blipFill>
        <p:spPr bwMode="auto">
          <a:xfrm>
            <a:off x="3203575" y="4292600"/>
            <a:ext cx="3086100" cy="2428875"/>
          </a:xfrm>
          <a:prstGeom prst="rect">
            <a:avLst/>
          </a:prstGeom>
          <a:noFill/>
          <a:ln w="9525">
            <a:noFill/>
            <a:miter lim="800000"/>
            <a:headEnd/>
            <a:tailEnd/>
          </a:ln>
        </p:spPr>
      </p:pic>
      <p:pic>
        <p:nvPicPr>
          <p:cNvPr id="9" name="R34">
            <a:hlinkClick r:id="" action="ppaction://media"/>
          </p:cNvPr>
          <p:cNvPicPr>
            <a:picLocks noRot="1" noChangeAspect="1"/>
          </p:cNvPicPr>
          <p:nvPr>
            <a:wavAudioFile r:embed="rId1" name="R34"/>
          </p:nvPr>
        </p:nvPicPr>
        <p:blipFill>
          <a:blip r:embed="rId9"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14400" y="304800"/>
            <a:ext cx="7848600" cy="1219200"/>
          </a:xfrm>
        </p:spPr>
        <p:txBody>
          <a:bodyPr/>
          <a:lstStyle/>
          <a:p>
            <a:pPr eaLnBrk="1" hangingPunct="1"/>
            <a:r>
              <a:rPr lang="es-MX" smtClean="0"/>
              <a:t>Determine si el Tratamiento con Antibiótico es Necesario</a:t>
            </a:r>
            <a:endParaRPr lang="es-MX" sz="3200" smtClean="0"/>
          </a:p>
        </p:txBody>
      </p:sp>
      <p:pic>
        <p:nvPicPr>
          <p:cNvPr id="39939" name="Picture 10"/>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3733800" y="3352800"/>
            <a:ext cx="1557338" cy="1752600"/>
          </a:xfrm>
          <a:prstGeom prst="rect">
            <a:avLst/>
          </a:prstGeom>
          <a:noFill/>
          <a:ln w="9525">
            <a:noFill/>
            <a:miter lim="800000"/>
            <a:headEnd/>
            <a:tailEnd/>
          </a:ln>
        </p:spPr>
      </p:pic>
      <p:pic>
        <p:nvPicPr>
          <p:cNvPr id="39940" name="Picture 15"/>
          <p:cNvPicPr>
            <a:picLocks noChangeAspect="1" noChangeArrowheads="1"/>
          </p:cNvPicPr>
          <p:nvPr/>
        </p:nvPicPr>
        <p:blipFill>
          <a:blip r:embed="rId5" cstate="screen"/>
          <a:srcRect/>
          <a:stretch>
            <a:fillRect/>
          </a:stretch>
        </p:blipFill>
        <p:spPr bwMode="auto">
          <a:xfrm>
            <a:off x="6934200" y="4495800"/>
            <a:ext cx="1828800" cy="1422400"/>
          </a:xfrm>
          <a:prstGeom prst="rect">
            <a:avLst/>
          </a:prstGeom>
          <a:noFill/>
          <a:ln w="9525">
            <a:noFill/>
            <a:miter lim="800000"/>
            <a:headEnd/>
            <a:tailEnd/>
          </a:ln>
        </p:spPr>
      </p:pic>
      <p:pic>
        <p:nvPicPr>
          <p:cNvPr id="39941" name="Picture 17"/>
          <p:cNvPicPr>
            <a:picLocks noChangeAspect="1" noChangeArrowheads="1"/>
          </p:cNvPicPr>
          <p:nvPr/>
        </p:nvPicPr>
        <p:blipFill>
          <a:blip r:embed="rId6" cstate="screen"/>
          <a:srcRect/>
          <a:stretch>
            <a:fillRect/>
          </a:stretch>
        </p:blipFill>
        <p:spPr bwMode="auto">
          <a:xfrm>
            <a:off x="457200" y="1773238"/>
            <a:ext cx="2166938" cy="1752600"/>
          </a:xfrm>
          <a:prstGeom prst="rect">
            <a:avLst/>
          </a:prstGeom>
          <a:noFill/>
          <a:ln w="9525">
            <a:noFill/>
            <a:miter lim="800000"/>
            <a:headEnd/>
            <a:tailEnd/>
          </a:ln>
        </p:spPr>
      </p:pic>
      <p:pic>
        <p:nvPicPr>
          <p:cNvPr id="39942" name="Picture 18"/>
          <p:cNvPicPr>
            <a:picLocks noChangeAspect="1" noChangeArrowheads="1"/>
          </p:cNvPicPr>
          <p:nvPr/>
        </p:nvPicPr>
        <p:blipFill>
          <a:blip r:embed="rId7" cstate="screen"/>
          <a:srcRect/>
          <a:stretch>
            <a:fillRect/>
          </a:stretch>
        </p:blipFill>
        <p:spPr bwMode="auto">
          <a:xfrm>
            <a:off x="6248400" y="2438400"/>
            <a:ext cx="2540000" cy="1809750"/>
          </a:xfrm>
          <a:prstGeom prst="rect">
            <a:avLst/>
          </a:prstGeom>
          <a:noFill/>
          <a:ln w="9525">
            <a:noFill/>
            <a:miter lim="800000"/>
            <a:headEnd/>
            <a:tailEnd/>
          </a:ln>
        </p:spPr>
      </p:pic>
      <p:pic>
        <p:nvPicPr>
          <p:cNvPr id="39943" name="Picture 19"/>
          <p:cNvPicPr>
            <a:picLocks noChangeAspect="1" noChangeArrowheads="1"/>
          </p:cNvPicPr>
          <p:nvPr/>
        </p:nvPicPr>
        <p:blipFill>
          <a:blip r:embed="rId8" cstate="screen"/>
          <a:srcRect/>
          <a:stretch>
            <a:fillRect/>
          </a:stretch>
        </p:blipFill>
        <p:spPr bwMode="auto">
          <a:xfrm>
            <a:off x="609600" y="4005263"/>
            <a:ext cx="2166938" cy="1752600"/>
          </a:xfrm>
          <a:prstGeom prst="rect">
            <a:avLst/>
          </a:prstGeom>
          <a:noFill/>
          <a:ln w="9525">
            <a:noFill/>
            <a:miter lim="800000"/>
            <a:headEnd/>
            <a:tailEnd/>
          </a:ln>
        </p:spPr>
      </p:pic>
      <p:sp>
        <p:nvSpPr>
          <p:cNvPr id="39944" name="AutoShape 20"/>
          <p:cNvSpPr>
            <a:spLocks noChangeArrowheads="1"/>
          </p:cNvSpPr>
          <p:nvPr/>
        </p:nvSpPr>
        <p:spPr bwMode="auto">
          <a:xfrm rot="1241630">
            <a:off x="2709863" y="2730500"/>
            <a:ext cx="746125" cy="381000"/>
          </a:xfrm>
          <a:prstGeom prst="rightArrow">
            <a:avLst>
              <a:gd name="adj1" fmla="val 50000"/>
              <a:gd name="adj2" fmla="val 55078"/>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endParaRPr>
          </a:p>
        </p:txBody>
      </p:sp>
      <p:sp>
        <p:nvSpPr>
          <p:cNvPr id="39945" name="AutoShape 21"/>
          <p:cNvSpPr>
            <a:spLocks noChangeArrowheads="1"/>
          </p:cNvSpPr>
          <p:nvPr/>
        </p:nvSpPr>
        <p:spPr bwMode="auto">
          <a:xfrm rot="-1754865">
            <a:off x="2860675" y="4264025"/>
            <a:ext cx="744538" cy="381000"/>
          </a:xfrm>
          <a:prstGeom prst="rightArrow">
            <a:avLst>
              <a:gd name="adj1" fmla="val 50000"/>
              <a:gd name="adj2" fmla="val 54961"/>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endParaRPr>
          </a:p>
        </p:txBody>
      </p:sp>
      <p:sp>
        <p:nvSpPr>
          <p:cNvPr id="39946" name="AutoShape 22"/>
          <p:cNvSpPr>
            <a:spLocks noChangeArrowheads="1"/>
          </p:cNvSpPr>
          <p:nvPr/>
        </p:nvSpPr>
        <p:spPr bwMode="auto">
          <a:xfrm>
            <a:off x="5334000" y="3886200"/>
            <a:ext cx="744538" cy="381000"/>
          </a:xfrm>
          <a:prstGeom prst="rightArrow">
            <a:avLst>
              <a:gd name="adj1" fmla="val 50000"/>
              <a:gd name="adj2" fmla="val 54961"/>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endParaRPr>
          </a:p>
        </p:txBody>
      </p:sp>
      <p:pic>
        <p:nvPicPr>
          <p:cNvPr id="11" name="R35">
            <a:hlinkClick r:id="" action="ppaction://media"/>
          </p:cNvPr>
          <p:cNvPicPr>
            <a:picLocks noRot="1" noChangeAspect="1"/>
          </p:cNvPicPr>
          <p:nvPr>
            <a:wavAudioFile r:embed="rId1" name="R35"/>
          </p:nvPr>
        </p:nvPicPr>
        <p:blipFill>
          <a:blip r:embed="rId9"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23850" y="115888"/>
            <a:ext cx="8515350" cy="990600"/>
          </a:xfrm>
        </p:spPr>
        <p:txBody>
          <a:bodyPr/>
          <a:lstStyle/>
          <a:p>
            <a:pPr eaLnBrk="1" hangingPunct="1"/>
            <a:r>
              <a:rPr lang="es-MX" smtClean="0"/>
              <a:t>Antes de Elegir un Tratamiento</a:t>
            </a:r>
          </a:p>
        </p:txBody>
      </p:sp>
      <p:sp>
        <p:nvSpPr>
          <p:cNvPr id="40963" name="Content Placeholder 3"/>
          <p:cNvSpPr>
            <a:spLocks noGrp="1"/>
          </p:cNvSpPr>
          <p:nvPr>
            <p:ph sz="half" idx="2"/>
          </p:nvPr>
        </p:nvSpPr>
        <p:spPr>
          <a:xfrm>
            <a:off x="228600" y="1125538"/>
            <a:ext cx="8839200" cy="5110162"/>
          </a:xfrm>
        </p:spPr>
        <p:txBody>
          <a:bodyPr/>
          <a:lstStyle/>
          <a:p>
            <a:pPr eaLnBrk="1" hangingPunct="1">
              <a:spcBef>
                <a:spcPct val="0"/>
              </a:spcBef>
              <a:spcAft>
                <a:spcPts val="1200"/>
              </a:spcAft>
            </a:pPr>
            <a:r>
              <a:rPr lang="es-MX" sz="2400" smtClean="0"/>
              <a:t>No pare el examen clínico en los primeros resultados – </a:t>
            </a:r>
            <a:r>
              <a:rPr lang="es-MX" sz="2400" smtClean="0">
                <a:solidFill>
                  <a:srgbClr val="FF0000"/>
                </a:solidFill>
              </a:rPr>
              <a:t>puede fallar en el diagnostico de la enfermedad!!!</a:t>
            </a:r>
          </a:p>
          <a:p>
            <a:pPr eaLnBrk="1" hangingPunct="1">
              <a:spcBef>
                <a:spcPct val="0"/>
              </a:spcBef>
              <a:spcAft>
                <a:spcPts val="1200"/>
              </a:spcAft>
            </a:pPr>
            <a:r>
              <a:rPr lang="es-MX" sz="2400" smtClean="0"/>
              <a:t>Aprenda asociar todos los signos normales de los anormales durante el examen clínico con enfermedades comunes. </a:t>
            </a:r>
          </a:p>
          <a:p>
            <a:pPr eaLnBrk="1" hangingPunct="1">
              <a:spcBef>
                <a:spcPct val="0"/>
              </a:spcBef>
              <a:spcAft>
                <a:spcPts val="1200"/>
              </a:spcAft>
            </a:pPr>
            <a:r>
              <a:rPr lang="es-MX" sz="2400" smtClean="0">
                <a:solidFill>
                  <a:srgbClr val="FF0000"/>
                </a:solidFill>
              </a:rPr>
              <a:t>Si no reconociera la enfermedad hable con su jefe o el veterinario encargado inmediatamente.</a:t>
            </a:r>
          </a:p>
          <a:p>
            <a:pPr eaLnBrk="1" hangingPunct="1">
              <a:spcBef>
                <a:spcPct val="0"/>
              </a:spcBef>
              <a:spcAft>
                <a:spcPts val="1200"/>
              </a:spcAft>
            </a:pPr>
            <a:r>
              <a:rPr lang="es-MX" sz="2400" smtClean="0"/>
              <a:t>Seguir el  protocolo de tratamiento del establo indicado para cada enfermedad.</a:t>
            </a:r>
          </a:p>
          <a:p>
            <a:pPr eaLnBrk="1" hangingPunct="1">
              <a:spcBef>
                <a:spcPct val="0"/>
              </a:spcBef>
              <a:spcAft>
                <a:spcPts val="1200"/>
              </a:spcAft>
            </a:pPr>
            <a:r>
              <a:rPr lang="es-MX" sz="2400" smtClean="0"/>
              <a:t>En caso de no obtener una respuesta favorable del tratamiento-avisar al dueño</a:t>
            </a:r>
          </a:p>
        </p:txBody>
      </p:sp>
      <p:pic>
        <p:nvPicPr>
          <p:cNvPr id="4" name="R36">
            <a:hlinkClick r:id="" action="ppaction://media"/>
          </p:cNvPr>
          <p:cNvPicPr>
            <a:picLocks noRot="1" noChangeAspect="1"/>
          </p:cNvPicPr>
          <p:nvPr>
            <a:wavAudioFile r:embed="rId1" name="R36"/>
          </p:nvPr>
        </p:nvPicPr>
        <p:blipFill>
          <a:blip r:embed="rId4"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IMG_2118.jpg"/>
          <p:cNvPicPr>
            <a:picLocks noChangeAspect="1"/>
          </p:cNvPicPr>
          <p:nvPr/>
        </p:nvPicPr>
        <p:blipFill>
          <a:blip r:embed="rId4" cstate="screen"/>
          <a:srcRect/>
          <a:stretch>
            <a:fillRect/>
          </a:stretch>
        </p:blipFill>
        <p:spPr bwMode="auto">
          <a:xfrm>
            <a:off x="5435600" y="3573463"/>
            <a:ext cx="3708400" cy="2057400"/>
          </a:xfrm>
          <a:prstGeom prst="rect">
            <a:avLst/>
          </a:prstGeom>
          <a:noFill/>
          <a:ln w="9525">
            <a:noFill/>
            <a:miter lim="800000"/>
            <a:headEnd/>
            <a:tailEnd/>
          </a:ln>
        </p:spPr>
      </p:pic>
      <p:sp>
        <p:nvSpPr>
          <p:cNvPr id="41987" name="Title 1"/>
          <p:cNvSpPr>
            <a:spLocks noGrp="1"/>
          </p:cNvSpPr>
          <p:nvPr>
            <p:ph type="title"/>
          </p:nvPr>
        </p:nvSpPr>
        <p:spPr>
          <a:xfrm>
            <a:off x="381000" y="157163"/>
            <a:ext cx="8229600" cy="1128712"/>
          </a:xfrm>
        </p:spPr>
        <p:txBody>
          <a:bodyPr/>
          <a:lstStyle/>
          <a:p>
            <a:pPr eaLnBrk="1" hangingPunct="1"/>
            <a:r>
              <a:rPr lang="es-MX" sz="4000" smtClean="0"/>
              <a:t>Consideraciones para Evitar Posibles Enfermedades</a:t>
            </a:r>
          </a:p>
        </p:txBody>
      </p:sp>
      <p:sp>
        <p:nvSpPr>
          <p:cNvPr id="41988" name="Content Placeholder 2"/>
          <p:cNvSpPr>
            <a:spLocks noGrp="1"/>
          </p:cNvSpPr>
          <p:nvPr>
            <p:ph idx="1"/>
          </p:nvPr>
        </p:nvSpPr>
        <p:spPr>
          <a:xfrm>
            <a:off x="179388" y="1268413"/>
            <a:ext cx="8229600" cy="2590800"/>
          </a:xfrm>
        </p:spPr>
        <p:txBody>
          <a:bodyPr/>
          <a:lstStyle/>
          <a:p>
            <a:pPr eaLnBrk="1" hangingPunct="1"/>
            <a:r>
              <a:rPr lang="es-MX" sz="2800" smtClean="0"/>
              <a:t>Buena nutrición antes y después de parir</a:t>
            </a:r>
          </a:p>
          <a:p>
            <a:pPr eaLnBrk="1" hangingPunct="1"/>
            <a:r>
              <a:rPr lang="es-MX" sz="2800" smtClean="0"/>
              <a:t>Estar atentos, si necesita ayuda en el parto</a:t>
            </a:r>
          </a:p>
          <a:p>
            <a:pPr eaLnBrk="1" hangingPunct="1"/>
            <a:r>
              <a:rPr lang="es-MX" sz="2800" smtClean="0"/>
              <a:t>Camas limpias y confortables</a:t>
            </a:r>
          </a:p>
          <a:p>
            <a:pPr eaLnBrk="1" hangingPunct="1"/>
            <a:r>
              <a:rPr lang="es-MX" sz="2800" smtClean="0"/>
              <a:t>Proporcionar alimento justo a la hora de salir de la sala de ordeña</a:t>
            </a:r>
          </a:p>
          <a:p>
            <a:pPr eaLnBrk="1" hangingPunct="1">
              <a:buFontTx/>
              <a:buNone/>
            </a:pPr>
            <a:endParaRPr lang="en-US" sz="2800" smtClean="0"/>
          </a:p>
        </p:txBody>
      </p:sp>
      <p:sp>
        <p:nvSpPr>
          <p:cNvPr id="7" name="TextBox 6"/>
          <p:cNvSpPr txBox="1"/>
          <p:nvPr/>
        </p:nvSpPr>
        <p:spPr>
          <a:xfrm>
            <a:off x="165100" y="3573463"/>
            <a:ext cx="5486400" cy="2609850"/>
          </a:xfrm>
          <a:prstGeom prst="rect">
            <a:avLst/>
          </a:prstGeom>
          <a:noFill/>
        </p:spPr>
        <p:txBody>
          <a:bodyPr>
            <a:spAutoFit/>
          </a:bodyPr>
          <a:lstStyle/>
          <a:p>
            <a:pPr marL="342900" indent="-342900" fontAlgn="auto">
              <a:spcBef>
                <a:spcPct val="20000"/>
              </a:spcBef>
              <a:spcAft>
                <a:spcPts val="0"/>
              </a:spcAft>
              <a:buFontTx/>
              <a:buChar char="•"/>
              <a:defRPr/>
            </a:pPr>
            <a:r>
              <a:rPr lang="es-MX" sz="2800" dirty="0">
                <a:latin typeface="Comic Sans MS" pitchFamily="66" charset="0"/>
                <a:cs typeface="+mn-cs"/>
              </a:rPr>
              <a:t>Camas y espacios libres para todas las vacas - </a:t>
            </a:r>
            <a:r>
              <a:rPr lang="es-MX" sz="2800" dirty="0">
                <a:solidFill>
                  <a:srgbClr val="FF0000"/>
                </a:solidFill>
                <a:latin typeface="Comic Sans MS" pitchFamily="66" charset="0"/>
                <a:cs typeface="+mn-cs"/>
              </a:rPr>
              <a:t>no exceder el 80% de su capacidad en periodo de transición </a:t>
            </a:r>
          </a:p>
          <a:p>
            <a:pPr marL="342900" indent="-342900" fontAlgn="auto">
              <a:spcBef>
                <a:spcPct val="20000"/>
              </a:spcBef>
              <a:spcAft>
                <a:spcPts val="0"/>
              </a:spcAft>
              <a:buFontTx/>
              <a:buChar char="•"/>
              <a:defRPr/>
            </a:pPr>
            <a:r>
              <a:rPr lang="es-MX" sz="2800" dirty="0">
                <a:latin typeface="Comic Sans MS" pitchFamily="66" charset="0"/>
                <a:cs typeface="+mn-cs"/>
              </a:rPr>
              <a:t>Agua</a:t>
            </a:r>
          </a:p>
          <a:p>
            <a:pPr fontAlgn="auto">
              <a:spcBef>
                <a:spcPts val="0"/>
              </a:spcBef>
              <a:spcAft>
                <a:spcPts val="0"/>
              </a:spcAft>
              <a:defRPr/>
            </a:pPr>
            <a:endParaRPr lang="en-US" dirty="0">
              <a:latin typeface="+mn-lt"/>
              <a:cs typeface="+mn-cs"/>
            </a:endParaRPr>
          </a:p>
        </p:txBody>
      </p:sp>
      <p:pic>
        <p:nvPicPr>
          <p:cNvPr id="6" name="R37">
            <a:hlinkClick r:id="" action="ppaction://media"/>
          </p:cNvPr>
          <p:cNvPicPr>
            <a:picLocks noRot="1" noChangeAspect="1"/>
          </p:cNvPicPr>
          <p:nvPr>
            <a:wavAudioFile r:embed="rId1" name="R37"/>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ilk Refrig"/>
          <p:cNvPicPr>
            <a:picLocks noChangeAspect="1" noChangeArrowheads="1"/>
          </p:cNvPicPr>
          <p:nvPr/>
        </p:nvPicPr>
        <p:blipFill>
          <a:blip r:embed="rId4" cstate="screen"/>
          <a:srcRect/>
          <a:stretch>
            <a:fillRect/>
          </a:stretch>
        </p:blipFill>
        <p:spPr bwMode="auto">
          <a:xfrm>
            <a:off x="0" y="3124200"/>
            <a:ext cx="4572000" cy="2667000"/>
          </a:xfrm>
          <a:prstGeom prst="rect">
            <a:avLst/>
          </a:prstGeom>
          <a:solidFill>
            <a:srgbClr val="000000"/>
          </a:solidFill>
          <a:ln w="25400">
            <a:solidFill>
              <a:srgbClr val="000000"/>
            </a:solidFill>
            <a:miter lim="800000"/>
            <a:headEnd/>
            <a:tailEnd/>
          </a:ln>
        </p:spPr>
      </p:pic>
      <p:pic>
        <p:nvPicPr>
          <p:cNvPr id="43011" name="Picture 3"/>
          <p:cNvPicPr>
            <a:picLocks noChangeAspect="1" noChangeArrowheads="1"/>
          </p:cNvPicPr>
          <p:nvPr/>
        </p:nvPicPr>
        <p:blipFill>
          <a:blip r:embed="rId5" cstate="screen"/>
          <a:srcRect/>
          <a:stretch>
            <a:fillRect/>
          </a:stretch>
        </p:blipFill>
        <p:spPr bwMode="auto">
          <a:xfrm>
            <a:off x="4648200" y="3124200"/>
            <a:ext cx="4495800" cy="2667000"/>
          </a:xfrm>
          <a:prstGeom prst="rect">
            <a:avLst/>
          </a:prstGeom>
          <a:noFill/>
          <a:ln w="25400">
            <a:solidFill>
              <a:srgbClr val="000000"/>
            </a:solidFill>
            <a:miter lim="800000"/>
            <a:headEnd/>
            <a:tailEnd/>
          </a:ln>
        </p:spPr>
      </p:pic>
      <p:pic>
        <p:nvPicPr>
          <p:cNvPr id="43012" name="Picture 4" descr="quesito"/>
          <p:cNvPicPr>
            <a:picLocks noChangeAspect="1" noChangeArrowheads="1"/>
          </p:cNvPicPr>
          <p:nvPr/>
        </p:nvPicPr>
        <p:blipFill>
          <a:blip r:embed="rId6" cstate="screen"/>
          <a:srcRect/>
          <a:stretch>
            <a:fillRect/>
          </a:stretch>
        </p:blipFill>
        <p:spPr bwMode="auto">
          <a:xfrm>
            <a:off x="4648200" y="33338"/>
            <a:ext cx="4495800" cy="3014662"/>
          </a:xfrm>
          <a:prstGeom prst="rect">
            <a:avLst/>
          </a:prstGeom>
          <a:noFill/>
          <a:ln w="25400">
            <a:solidFill>
              <a:srgbClr val="000000"/>
            </a:solidFill>
            <a:miter lim="800000"/>
            <a:headEnd/>
            <a:tailEnd/>
          </a:ln>
        </p:spPr>
      </p:pic>
      <p:pic>
        <p:nvPicPr>
          <p:cNvPr id="43013" name="Picture 5"/>
          <p:cNvPicPr>
            <a:picLocks noChangeAspect="1" noChangeArrowheads="1"/>
          </p:cNvPicPr>
          <p:nvPr/>
        </p:nvPicPr>
        <p:blipFill>
          <a:blip r:embed="rId7" cstate="screen"/>
          <a:srcRect/>
          <a:stretch>
            <a:fillRect/>
          </a:stretch>
        </p:blipFill>
        <p:spPr bwMode="auto">
          <a:xfrm>
            <a:off x="0" y="-152400"/>
            <a:ext cx="4572000" cy="3179763"/>
          </a:xfrm>
          <a:prstGeom prst="rect">
            <a:avLst/>
          </a:prstGeom>
          <a:solidFill>
            <a:srgbClr val="000000"/>
          </a:solidFill>
          <a:ln w="25400">
            <a:solidFill>
              <a:srgbClr val="000000"/>
            </a:solidFill>
            <a:miter lim="800000"/>
            <a:headEnd/>
            <a:tailEnd/>
          </a:ln>
        </p:spPr>
      </p:pic>
      <p:sp>
        <p:nvSpPr>
          <p:cNvPr id="43014" name="AutoShape 6"/>
          <p:cNvSpPr>
            <a:spLocks noChangeArrowheads="1"/>
          </p:cNvSpPr>
          <p:nvPr/>
        </p:nvSpPr>
        <p:spPr bwMode="auto">
          <a:xfrm rot="-2778853">
            <a:off x="3817938" y="2362200"/>
            <a:ext cx="1600200" cy="1447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CCFFCC">
              <a:alpha val="70979"/>
            </a:srgbClr>
          </a:solidFill>
          <a:ln w="25400">
            <a:solidFill>
              <a:srgbClr val="000000"/>
            </a:solidFill>
            <a:miter lim="800000"/>
            <a:headEnd/>
            <a:tailEnd/>
          </a:ln>
        </p:spPr>
        <p:txBody>
          <a:bodyPr wrap="none" anchor="ctr"/>
          <a:lstStyle/>
          <a:p>
            <a:endParaRPr lang="en-US"/>
          </a:p>
        </p:txBody>
      </p:sp>
      <p:sp>
        <p:nvSpPr>
          <p:cNvPr id="43015" name="TextBox 6"/>
          <p:cNvSpPr txBox="1">
            <a:spLocks noChangeArrowheads="1"/>
          </p:cNvSpPr>
          <p:nvPr/>
        </p:nvSpPr>
        <p:spPr bwMode="auto">
          <a:xfrm>
            <a:off x="2527300" y="6022975"/>
            <a:ext cx="3989388" cy="646113"/>
          </a:xfrm>
          <a:prstGeom prst="rect">
            <a:avLst/>
          </a:prstGeom>
          <a:noFill/>
          <a:ln w="9525">
            <a:noFill/>
            <a:miter lim="800000"/>
            <a:headEnd/>
            <a:tailEnd/>
          </a:ln>
        </p:spPr>
        <p:txBody>
          <a:bodyPr>
            <a:spAutoFit/>
          </a:bodyPr>
          <a:lstStyle/>
          <a:p>
            <a:pPr algn="ctr"/>
            <a:r>
              <a:rPr lang="es-MX">
                <a:latin typeface="Times New Roman" pitchFamily="18" charset="0"/>
              </a:rPr>
              <a:t>Para más artículos técnicos visite:     http://texasdairymatters.org</a:t>
            </a:r>
          </a:p>
        </p:txBody>
      </p:sp>
      <p:pic>
        <p:nvPicPr>
          <p:cNvPr id="43016" name="Picture 5" descr="FAZD-Center-logo-Nov-2008.jpg"/>
          <p:cNvPicPr>
            <a:picLocks noChangeAspect="1"/>
          </p:cNvPicPr>
          <p:nvPr/>
        </p:nvPicPr>
        <p:blipFill>
          <a:blip r:embed="rId8" cstate="screen"/>
          <a:srcRect/>
          <a:stretch>
            <a:fillRect/>
          </a:stretch>
        </p:blipFill>
        <p:spPr bwMode="auto">
          <a:xfrm>
            <a:off x="304800" y="5867400"/>
            <a:ext cx="2097088" cy="873125"/>
          </a:xfrm>
          <a:prstGeom prst="rect">
            <a:avLst/>
          </a:prstGeom>
          <a:noFill/>
          <a:ln w="9525">
            <a:noFill/>
            <a:miter lim="800000"/>
            <a:headEnd/>
            <a:tailEnd/>
          </a:ln>
        </p:spPr>
      </p:pic>
      <p:pic>
        <p:nvPicPr>
          <p:cNvPr id="9" name="R38">
            <a:hlinkClick r:id="" action="ppaction://media"/>
          </p:cNvPr>
          <p:cNvPicPr>
            <a:picLocks noRot="1" noChangeAspect="1"/>
          </p:cNvPicPr>
          <p:nvPr>
            <a:wavAudioFile r:embed="rId1" name="R38"/>
          </p:nvPr>
        </p:nvPicPr>
        <p:blipFill>
          <a:blip r:embed="rId9"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subTitle" idx="1"/>
          </p:nvPr>
        </p:nvSpPr>
        <p:spPr>
          <a:xfrm>
            <a:off x="457200" y="3213100"/>
            <a:ext cx="8686800" cy="2520950"/>
          </a:xfrm>
        </p:spPr>
        <p:txBody>
          <a:bodyPr/>
          <a:lstStyle/>
          <a:p>
            <a:pPr eaLnBrk="1" hangingPunct="1">
              <a:spcBef>
                <a:spcPct val="0"/>
              </a:spcBef>
            </a:pPr>
            <a:r>
              <a:rPr lang="en-US" sz="2200" smtClean="0"/>
              <a:t>Ralph Bruno, DVM;  Ellen Jordan, PhD; Juan A. Hernandez-Rivera,  PhD; and Kevin Lager, MS-</a:t>
            </a:r>
          </a:p>
          <a:p>
            <a:pPr eaLnBrk="1" hangingPunct="1">
              <a:spcBef>
                <a:spcPct val="0"/>
              </a:spcBef>
            </a:pPr>
            <a:r>
              <a:rPr lang="es-MX" sz="2200" smtClean="0"/>
              <a:t>Servicio de Extensión de la Texas AgriLife</a:t>
            </a:r>
            <a:endParaRPr lang="es-MX" sz="1800" smtClean="0"/>
          </a:p>
          <a:p>
            <a:pPr eaLnBrk="1" hangingPunct="1">
              <a:spcBef>
                <a:spcPct val="0"/>
              </a:spcBef>
            </a:pPr>
            <a:endParaRPr lang="es-MX" sz="1800" smtClean="0"/>
          </a:p>
          <a:p>
            <a:pPr eaLnBrk="1" hangingPunct="1">
              <a:spcBef>
                <a:spcPct val="0"/>
              </a:spcBef>
            </a:pPr>
            <a:r>
              <a:rPr lang="es-MX" sz="2000" smtClean="0"/>
              <a:t>Mireille Chahine, PhD – Universidad de Idaho</a:t>
            </a:r>
          </a:p>
          <a:p>
            <a:pPr eaLnBrk="1" hangingPunct="1">
              <a:spcBef>
                <a:spcPct val="0"/>
              </a:spcBef>
            </a:pPr>
            <a:r>
              <a:rPr lang="es-MX" sz="2000" smtClean="0"/>
              <a:t>Robert Hagevoort, PhD – Universidad Estatal de Nuevo México</a:t>
            </a:r>
          </a:p>
          <a:p>
            <a:pPr eaLnBrk="1" hangingPunct="1">
              <a:spcBef>
                <a:spcPct val="0"/>
              </a:spcBef>
            </a:pPr>
            <a:endParaRPr lang="es-MX" sz="1800" smtClean="0"/>
          </a:p>
          <a:p>
            <a:pPr eaLnBrk="1" hangingPunct="1"/>
            <a:r>
              <a:rPr lang="en-US" sz="1200" smtClean="0"/>
              <a:t>Las entidades envueltas en el desarrollo de este material no soportan un producto sobre otro y cualquier mención aquí significa solo un ejemplo, no una aprobación.</a:t>
            </a:r>
            <a:endParaRPr lang="es-MX" sz="1200" smtClean="0"/>
          </a:p>
        </p:txBody>
      </p:sp>
      <p:pic>
        <p:nvPicPr>
          <p:cNvPr id="44035" name="Picture 5" descr="FAZD-Center-logo-Nov-2008.jpg"/>
          <p:cNvPicPr>
            <a:picLocks noChangeAspect="1"/>
          </p:cNvPicPr>
          <p:nvPr/>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pic>
        <p:nvPicPr>
          <p:cNvPr id="44036" name="Picture 4" descr="NMlogo.jpg"/>
          <p:cNvPicPr>
            <a:picLocks noChangeAspect="1"/>
          </p:cNvPicPr>
          <p:nvPr/>
        </p:nvPicPr>
        <p:blipFill>
          <a:blip r:embed="rId4" cstate="screen"/>
          <a:srcRect/>
          <a:stretch>
            <a:fillRect/>
          </a:stretch>
        </p:blipFill>
        <p:spPr bwMode="auto">
          <a:xfrm>
            <a:off x="2590800" y="5878513"/>
            <a:ext cx="1466850" cy="839787"/>
          </a:xfrm>
          <a:prstGeom prst="rect">
            <a:avLst/>
          </a:prstGeom>
          <a:noFill/>
          <a:ln w="9525">
            <a:noFill/>
            <a:miter lim="800000"/>
            <a:headEnd/>
            <a:tailEnd/>
          </a:ln>
        </p:spPr>
      </p:pic>
      <p:pic>
        <p:nvPicPr>
          <p:cNvPr id="44037" name="Picture 5" descr="Univ of IdahoExt-GoldSilver_poster1.TIF"/>
          <p:cNvPicPr>
            <a:picLocks noChangeAspect="1"/>
          </p:cNvPicPr>
          <p:nvPr/>
        </p:nvPicPr>
        <p:blipFill>
          <a:blip r:embed="rId5" cstate="screen"/>
          <a:srcRect/>
          <a:stretch>
            <a:fillRect/>
          </a:stretch>
        </p:blipFill>
        <p:spPr bwMode="auto">
          <a:xfrm>
            <a:off x="4256088" y="6184900"/>
            <a:ext cx="2133600" cy="520700"/>
          </a:xfrm>
          <a:prstGeom prst="rect">
            <a:avLst/>
          </a:prstGeom>
          <a:noFill/>
          <a:ln w="9525">
            <a:noFill/>
            <a:miter lim="800000"/>
            <a:headEnd/>
            <a:tailEnd/>
          </a:ln>
        </p:spPr>
      </p:pic>
      <p:sp>
        <p:nvSpPr>
          <p:cNvPr id="44038" name="Title 6"/>
          <p:cNvSpPr>
            <a:spLocks noGrp="1"/>
          </p:cNvSpPr>
          <p:nvPr>
            <p:ph type="ctrTitle"/>
          </p:nvPr>
        </p:nvSpPr>
        <p:spPr>
          <a:xfrm>
            <a:off x="323850" y="-71438"/>
            <a:ext cx="8569325" cy="3429001"/>
          </a:xfrm>
        </p:spPr>
        <p:txBody>
          <a:bodyPr/>
          <a:lstStyle/>
          <a:p>
            <a:r>
              <a:rPr lang="es-MX" sz="2200" smtClean="0"/>
              <a:t>Este proyecto se realizó con la colaboración de:</a:t>
            </a:r>
            <a:br>
              <a:rPr lang="es-MX" sz="2200" smtClean="0"/>
            </a:br>
            <a:r>
              <a:rPr lang="es-MX" sz="2200" smtClean="0"/>
              <a:t>Texas AgriLife Extension Service</a:t>
            </a:r>
            <a:br>
              <a:rPr lang="es-MX" sz="2200" smtClean="0"/>
            </a:br>
            <a:r>
              <a:rPr lang="es-MX" sz="2200" smtClean="0"/>
              <a:t>Universidad del Estado de Nuevo Mexico </a:t>
            </a:r>
            <a:br>
              <a:rPr lang="es-MX" sz="2200" smtClean="0"/>
            </a:br>
            <a:r>
              <a:rPr lang="es-MX" sz="2200" smtClean="0"/>
              <a:t>Universidad de Idaho</a:t>
            </a:r>
            <a:br>
              <a:rPr lang="es-MX" sz="2200" smtClean="0"/>
            </a:br>
            <a:r>
              <a:rPr lang="es-MX" sz="1800" smtClean="0"/>
              <a:t/>
            </a:r>
            <a:br>
              <a:rPr lang="es-MX" sz="1800" smtClean="0"/>
            </a:br>
            <a:r>
              <a:rPr lang="es-MX" sz="2200" smtClean="0"/>
              <a:t>Financiamiento proporcionado por el Centro Nacional de Sanidad Animal de Relaciones Exteriores y Defensa de Enfermedades Zoonóticas, así como el Departamento de Seguridad Nacional y el Centro de Ciencia y Tecnología de Exelencia</a:t>
            </a:r>
            <a:endParaRPr lang="en-US" sz="2200" smtClean="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0" y="304800"/>
            <a:ext cx="7772400" cy="1143000"/>
          </a:xfrm>
        </p:spPr>
        <p:txBody>
          <a:bodyPr/>
          <a:lstStyle/>
          <a:p>
            <a:pPr eaLnBrk="1" hangingPunct="1"/>
            <a:r>
              <a:rPr lang="es-MX" smtClean="0"/>
              <a:t>Parámetros Normales en la Vaca</a:t>
            </a:r>
          </a:p>
        </p:txBody>
      </p:sp>
      <p:graphicFrame>
        <p:nvGraphicFramePr>
          <p:cNvPr id="4" name="Content Placeholder 3"/>
          <p:cNvGraphicFramePr>
            <a:graphicFrameLocks noGrp="1"/>
          </p:cNvGraphicFramePr>
          <p:nvPr>
            <p:ph idx="1"/>
          </p:nvPr>
        </p:nvGraphicFramePr>
        <p:xfrm>
          <a:off x="685800" y="1628775"/>
          <a:ext cx="7772400" cy="4114800"/>
        </p:xfrm>
        <a:graphic>
          <a:graphicData uri="http://schemas.openxmlformats.org/drawingml/2006/table">
            <a:tbl>
              <a:tblPr firstRow="1" bandRow="1">
                <a:tableStyleId>{5C22544A-7EE6-4342-B048-85BDC9FD1C3A}</a:tableStyleId>
              </a:tblPr>
              <a:tblGrid>
                <a:gridCol w="4457704"/>
                <a:gridCol w="3314696"/>
              </a:tblGrid>
              <a:tr h="762000">
                <a:tc>
                  <a:txBody>
                    <a:bodyPr/>
                    <a:lstStyle/>
                    <a:p>
                      <a:pPr algn="ctr"/>
                      <a:r>
                        <a:rPr lang="es-MX" sz="3200" noProof="0" dirty="0" smtClean="0">
                          <a:latin typeface="Comic Sans MS" pitchFamily="66" charset="0"/>
                        </a:rPr>
                        <a:t>Parámetro</a:t>
                      </a:r>
                      <a:endParaRPr lang="es-MX" sz="3200" noProof="0" dirty="0">
                        <a:latin typeface="Comic Sans MS" pitchFamily="66" charset="0"/>
                      </a:endParaRPr>
                    </a:p>
                  </a:txBody>
                  <a:tcPr anchor="ctr">
                    <a:lnL w="12700" cmpd="sng">
                      <a:noFill/>
                    </a:lnL>
                    <a:lnR w="12700" cmpd="sng">
                      <a:no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3200" noProof="0" smtClean="0">
                          <a:latin typeface="Comic Sans MS" pitchFamily="66" charset="0"/>
                        </a:rPr>
                        <a:t>Valor Normal</a:t>
                      </a:r>
                      <a:endParaRPr lang="es-MX" sz="3200" noProof="0">
                        <a:latin typeface="Comic Sans MS" pitchFamily="66" charset="0"/>
                      </a:endParaRPr>
                    </a:p>
                  </a:txBody>
                  <a:tcPr anchor="ctr">
                    <a:lnL w="12700" cmpd="sng">
                      <a:noFill/>
                    </a:lnL>
                    <a:lnR w="12700" cmpd="sng">
                      <a:no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r>
              <a:tr h="762000">
                <a:tc>
                  <a:txBody>
                    <a:bodyPr/>
                    <a:lstStyle/>
                    <a:p>
                      <a:r>
                        <a:rPr lang="es-MX" sz="3200" noProof="0" dirty="0" smtClean="0">
                          <a:solidFill>
                            <a:schemeClr val="tx1"/>
                          </a:solidFill>
                          <a:latin typeface="Comic Sans MS" pitchFamily="66" charset="0"/>
                        </a:rPr>
                        <a:t>Frecuencia</a:t>
                      </a:r>
                      <a:r>
                        <a:rPr lang="es-MX" sz="3200" baseline="0" noProof="0" dirty="0" smtClean="0">
                          <a:solidFill>
                            <a:schemeClr val="tx1"/>
                          </a:solidFill>
                          <a:latin typeface="Comic Sans MS" pitchFamily="66" charset="0"/>
                        </a:rPr>
                        <a:t> cardiaca</a:t>
                      </a:r>
                      <a:endParaRPr lang="es-MX" sz="3200" noProof="0" dirty="0">
                        <a:solidFill>
                          <a:schemeClr val="tx1"/>
                        </a:solidFill>
                        <a:latin typeface="Comic Sans MS" pitchFamily="66" charset="0"/>
                      </a:endParaRPr>
                    </a:p>
                  </a:txBody>
                  <a:tcPr anchor="ctr">
                    <a:lnL w="12700" cmpd="sng">
                      <a:noFill/>
                    </a:lnL>
                    <a:lnR w="12700" cmpd="sng">
                      <a:noFill/>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s-MX" sz="3200" b="0" kern="1200" noProof="0" dirty="0" smtClean="0">
                          <a:solidFill>
                            <a:schemeClr val="lt1"/>
                          </a:solidFill>
                          <a:latin typeface="Comic Sans MS" pitchFamily="66" charset="0"/>
                          <a:ea typeface="+mn-ea"/>
                          <a:cs typeface="+mn-cs"/>
                        </a:rPr>
                        <a:t>60-70/minuto</a:t>
                      </a:r>
                    </a:p>
                  </a:txBody>
                  <a:tcPr anchor="ctr">
                    <a:lnL w="12700" cmpd="sng">
                      <a:noFill/>
                    </a:lnL>
                    <a:lnR w="12700" cmpd="sng">
                      <a:noFill/>
                    </a:lnR>
                    <a:lnT w="28575"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762000">
                <a:tc>
                  <a:txBody>
                    <a:bodyPr/>
                    <a:lstStyle/>
                    <a:p>
                      <a:r>
                        <a:rPr lang="es-MX" sz="3200" noProof="0" smtClean="0">
                          <a:solidFill>
                            <a:schemeClr val="tx1"/>
                          </a:solidFill>
                          <a:latin typeface="Comic Sans MS" pitchFamily="66" charset="0"/>
                        </a:rPr>
                        <a:t>Tasa</a:t>
                      </a:r>
                      <a:r>
                        <a:rPr lang="es-MX" sz="3200" baseline="0" noProof="0" smtClean="0">
                          <a:solidFill>
                            <a:schemeClr val="tx1"/>
                          </a:solidFill>
                          <a:latin typeface="Comic Sans MS" pitchFamily="66" charset="0"/>
                        </a:rPr>
                        <a:t> respiratoria</a:t>
                      </a:r>
                      <a:endParaRPr lang="es-MX" sz="3200" noProof="0">
                        <a:solidFill>
                          <a:schemeClr val="tx1"/>
                        </a:solidFill>
                        <a:latin typeface="Comic Sans MS" pitchFamily="66"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MX" sz="3200" noProof="0" smtClean="0">
                          <a:solidFill>
                            <a:schemeClr val="tx1"/>
                          </a:solidFill>
                          <a:latin typeface="Comic Sans MS" pitchFamily="66" charset="0"/>
                        </a:rPr>
                        <a:t>30/minuto</a:t>
                      </a:r>
                      <a:endParaRPr lang="es-MX" sz="3200" noProof="0">
                        <a:solidFill>
                          <a:schemeClr val="tx1"/>
                        </a:solidFill>
                        <a:latin typeface="Comic Sans MS" pitchFamily="66"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62000">
                <a:tc>
                  <a:txBody>
                    <a:bodyPr/>
                    <a:lstStyle/>
                    <a:p>
                      <a:r>
                        <a:rPr lang="es-MX" sz="3200" noProof="0" smtClean="0">
                          <a:solidFill>
                            <a:schemeClr val="tx1"/>
                          </a:solidFill>
                          <a:latin typeface="Comic Sans MS" pitchFamily="66" charset="0"/>
                        </a:rPr>
                        <a:t>Temperatura</a:t>
                      </a:r>
                      <a:endParaRPr lang="es-MX" sz="3200" noProof="0">
                        <a:solidFill>
                          <a:schemeClr val="tx1"/>
                        </a:solidFill>
                        <a:latin typeface="Comic Sans MS" pitchFamily="66"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MX" sz="3200" noProof="0" dirty="0" smtClean="0">
                          <a:solidFill>
                            <a:schemeClr val="tx1"/>
                          </a:solidFill>
                          <a:latin typeface="Comic Sans MS" pitchFamily="66" charset="0"/>
                        </a:rPr>
                        <a:t>~38.6</a:t>
                      </a:r>
                      <a:r>
                        <a:rPr lang="es-MX" sz="3200" baseline="0" noProof="0" dirty="0" smtClean="0">
                          <a:solidFill>
                            <a:schemeClr val="tx1"/>
                          </a:solidFill>
                          <a:latin typeface="Comic Sans MS" pitchFamily="66" charset="0"/>
                        </a:rPr>
                        <a:t> °C</a:t>
                      </a:r>
                    </a:p>
                    <a:p>
                      <a:pPr algn="ctr"/>
                      <a:r>
                        <a:rPr lang="es-MX" sz="3200" baseline="0" noProof="0" dirty="0" smtClean="0">
                          <a:solidFill>
                            <a:schemeClr val="tx1"/>
                          </a:solidFill>
                          <a:latin typeface="Comic Sans MS" pitchFamily="66" charset="0"/>
                        </a:rPr>
                        <a:t>101.5 - 102</a:t>
                      </a:r>
                      <a:r>
                        <a:rPr lang="es-MX" sz="3200" noProof="0" dirty="0" smtClean="0">
                          <a:solidFill>
                            <a:schemeClr val="tx1"/>
                          </a:solidFill>
                          <a:latin typeface="Comic Sans MS" pitchFamily="66" charset="0"/>
                        </a:rPr>
                        <a:t> </a:t>
                      </a:r>
                      <a:r>
                        <a:rPr lang="es-MX" sz="3200" baseline="0" noProof="0" dirty="0" smtClean="0">
                          <a:solidFill>
                            <a:schemeClr val="tx1"/>
                          </a:solidFill>
                          <a:latin typeface="Comic Sans MS" pitchFamily="66" charset="0"/>
                        </a:rPr>
                        <a:t>°F</a:t>
                      </a:r>
                      <a:endParaRPr lang="es-MX" sz="3200" noProof="0" dirty="0">
                        <a:solidFill>
                          <a:schemeClr val="tx1"/>
                        </a:solidFill>
                        <a:latin typeface="Comic Sans MS" pitchFamily="66"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62000">
                <a:tc>
                  <a:txBody>
                    <a:bodyPr/>
                    <a:lstStyle/>
                    <a:p>
                      <a:r>
                        <a:rPr lang="es-MX" sz="3200" noProof="0" smtClean="0">
                          <a:solidFill>
                            <a:schemeClr val="tx1"/>
                          </a:solidFill>
                          <a:latin typeface="Comic Sans MS" pitchFamily="66" charset="0"/>
                        </a:rPr>
                        <a:t>Movimientos</a:t>
                      </a:r>
                      <a:r>
                        <a:rPr lang="es-MX" sz="3200" baseline="0" noProof="0" smtClean="0">
                          <a:solidFill>
                            <a:schemeClr val="tx1"/>
                          </a:solidFill>
                          <a:latin typeface="Comic Sans MS" pitchFamily="66" charset="0"/>
                        </a:rPr>
                        <a:t> ruminales</a:t>
                      </a:r>
                      <a:endParaRPr lang="es-MX" sz="3200" noProof="0">
                        <a:solidFill>
                          <a:schemeClr val="tx1"/>
                        </a:solidFill>
                        <a:latin typeface="Comic Sans MS" pitchFamily="66" charset="0"/>
                      </a:endParaRPr>
                    </a:p>
                  </a:txBody>
                  <a:tcPr anchor="ctr">
                    <a:lnL w="12700" cmpd="sng">
                      <a:noFill/>
                    </a:lnL>
                    <a:lnR w="12700" cmpd="sng">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3200" noProof="0" dirty="0" smtClean="0">
                          <a:solidFill>
                            <a:schemeClr val="tx1"/>
                          </a:solidFill>
                          <a:latin typeface="Comic Sans MS" pitchFamily="66" charset="0"/>
                        </a:rPr>
                        <a:t>1-2/minuto</a:t>
                      </a:r>
                      <a:endParaRPr lang="es-MX" sz="3200" noProof="0" dirty="0">
                        <a:solidFill>
                          <a:schemeClr val="tx1"/>
                        </a:solidFill>
                        <a:latin typeface="Comic Sans MS" pitchFamily="66" charset="0"/>
                      </a:endParaRPr>
                    </a:p>
                  </a:txBody>
                  <a:tcPr anchor="ctr">
                    <a:lnL w="12700" cmpd="sng">
                      <a:noFill/>
                    </a:lnL>
                    <a:lnR w="12700" cmpd="sng">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9233" name="Picture 5" descr="FAZD-Center-logo-Nov-2008.jpg"/>
          <p:cNvPicPr>
            <a:picLocks noChangeAspect="1"/>
          </p:cNvPicPr>
          <p:nvPr/>
        </p:nvPicPr>
        <p:blipFill>
          <a:blip r:embed="rId4" cstate="screen"/>
          <a:srcRect/>
          <a:stretch>
            <a:fillRect/>
          </a:stretch>
        </p:blipFill>
        <p:spPr bwMode="auto">
          <a:xfrm>
            <a:off x="304800" y="5867400"/>
            <a:ext cx="2097088" cy="873125"/>
          </a:xfrm>
          <a:prstGeom prst="rect">
            <a:avLst/>
          </a:prstGeom>
          <a:noFill/>
          <a:ln w="9525">
            <a:noFill/>
            <a:miter lim="800000"/>
            <a:headEnd/>
            <a:tailEnd/>
          </a:ln>
        </p:spPr>
      </p:pic>
      <p:pic>
        <p:nvPicPr>
          <p:cNvPr id="5" name="R4">
            <a:hlinkClick r:id="" action="ppaction://media"/>
          </p:cNvPr>
          <p:cNvPicPr>
            <a:picLocks noRot="1" noChangeAspect="1"/>
          </p:cNvPicPr>
          <p:nvPr>
            <a:wavAudioFile r:embed="rId1" name="R4"/>
          </p:nvPr>
        </p:nvPicPr>
        <p:blipFill>
          <a:blip r:embed="rId5" cstate="screen"/>
          <a:srcRect/>
          <a:stretch>
            <a:fillRect/>
          </a:stretch>
        </p:blipFill>
        <p:spPr bwMode="auto">
          <a:xfrm>
            <a:off x="4419600" y="3286125"/>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39738" y="152400"/>
            <a:ext cx="8229600" cy="838200"/>
          </a:xfrm>
        </p:spPr>
        <p:txBody>
          <a:bodyPr/>
          <a:lstStyle/>
          <a:p>
            <a:pPr eaLnBrk="1" hangingPunct="1"/>
            <a:r>
              <a:rPr lang="en-US" smtClean="0"/>
              <a:t> </a:t>
            </a:r>
            <a:r>
              <a:rPr lang="es-MX" smtClean="0"/>
              <a:t>Desordenes Potenciales</a:t>
            </a:r>
          </a:p>
        </p:txBody>
      </p:sp>
      <p:sp>
        <p:nvSpPr>
          <p:cNvPr id="10243" name="Rectangle 3"/>
          <p:cNvSpPr>
            <a:spLocks noGrp="1" noChangeArrowheads="1"/>
          </p:cNvSpPr>
          <p:nvPr>
            <p:ph type="body" idx="1"/>
          </p:nvPr>
        </p:nvSpPr>
        <p:spPr>
          <a:xfrm>
            <a:off x="152400" y="836613"/>
            <a:ext cx="8001000" cy="5334000"/>
          </a:xfrm>
        </p:spPr>
        <p:txBody>
          <a:bodyPr/>
          <a:lstStyle/>
          <a:p>
            <a:pPr eaLnBrk="1" hangingPunct="1"/>
            <a:r>
              <a:rPr lang="es-MX" sz="2800" smtClean="0"/>
              <a:t>Cetosis (orina o leche) </a:t>
            </a:r>
            <a:endParaRPr lang="es-MX" sz="2400" smtClean="0"/>
          </a:p>
          <a:p>
            <a:pPr eaLnBrk="1" hangingPunct="1"/>
            <a:r>
              <a:rPr lang="es-MX" sz="2800" smtClean="0"/>
              <a:t>Desplazamiento de abomaso (DA)</a:t>
            </a:r>
          </a:p>
          <a:p>
            <a:pPr eaLnBrk="1" hangingPunct="1"/>
            <a:r>
              <a:rPr lang="es-MX" sz="2800" smtClean="0"/>
              <a:t>Mastitis</a:t>
            </a:r>
            <a:endParaRPr lang="es-MX" sz="2400" smtClean="0"/>
          </a:p>
          <a:p>
            <a:pPr eaLnBrk="1" hangingPunct="1"/>
            <a:r>
              <a:rPr lang="es-MX" sz="2800" smtClean="0"/>
              <a:t>Metritis y endometritis</a:t>
            </a:r>
            <a:endParaRPr lang="es-MX" sz="2400" smtClean="0"/>
          </a:p>
          <a:p>
            <a:pPr eaLnBrk="1" hangingPunct="1"/>
            <a:r>
              <a:rPr lang="es-MX" sz="2800" smtClean="0"/>
              <a:t>Nódulos linfáticos</a:t>
            </a:r>
          </a:p>
          <a:p>
            <a:pPr eaLnBrk="1" hangingPunct="1"/>
            <a:r>
              <a:rPr lang="es-MX" sz="2800" smtClean="0"/>
              <a:t>Cojeras – patas y piernas</a:t>
            </a:r>
          </a:p>
          <a:p>
            <a:pPr eaLnBrk="1" hangingPunct="1"/>
            <a:r>
              <a:rPr lang="es-MX" sz="2800" smtClean="0"/>
              <a:t>Lesiones – boca, patas, tetas</a:t>
            </a:r>
          </a:p>
          <a:p>
            <a:pPr eaLnBrk="1" hangingPunct="1"/>
            <a:r>
              <a:rPr lang="es-MX" sz="2800" smtClean="0"/>
              <a:t>Enfermedades endémicas</a:t>
            </a:r>
          </a:p>
          <a:p>
            <a:pPr eaLnBrk="1" hangingPunct="1"/>
            <a:r>
              <a:rPr lang="es-MX" sz="2800" smtClean="0"/>
              <a:t>Síntomas anormales que indiquen enfermedades extrañas o nuevas</a:t>
            </a:r>
          </a:p>
        </p:txBody>
      </p:sp>
      <p:pic>
        <p:nvPicPr>
          <p:cNvPr id="10244" name="Picture 4" descr="cowoldtime"/>
          <p:cNvPicPr>
            <a:picLocks noChangeAspect="1" noChangeArrowheads="1"/>
          </p:cNvPicPr>
          <p:nvPr/>
        </p:nvPicPr>
        <p:blipFill>
          <a:blip r:embed="rId4" cstate="screen"/>
          <a:srcRect/>
          <a:stretch>
            <a:fillRect/>
          </a:stretch>
        </p:blipFill>
        <p:spPr bwMode="auto">
          <a:xfrm>
            <a:off x="7391400" y="914400"/>
            <a:ext cx="1366838" cy="1371600"/>
          </a:xfrm>
          <a:prstGeom prst="rect">
            <a:avLst/>
          </a:prstGeom>
          <a:noFill/>
          <a:ln w="9525">
            <a:noFill/>
            <a:miter lim="800000"/>
            <a:headEnd/>
            <a:tailEnd/>
          </a:ln>
        </p:spPr>
      </p:pic>
      <p:pic>
        <p:nvPicPr>
          <p:cNvPr id="10245" name="Picture 1" descr="C:\Documents and Settings\rbruno\My Documents\Ralph_Bruno\PicturesRB\Dairy_Pictures\Cow pics\xsorgum1.jpg"/>
          <p:cNvPicPr>
            <a:picLocks noChangeAspect="1" noChangeArrowheads="1"/>
          </p:cNvPicPr>
          <p:nvPr/>
        </p:nvPicPr>
        <p:blipFill>
          <a:blip r:embed="rId5" cstate="screen"/>
          <a:srcRect/>
          <a:stretch>
            <a:fillRect/>
          </a:stretch>
        </p:blipFill>
        <p:spPr bwMode="auto">
          <a:xfrm>
            <a:off x="5791200" y="3048000"/>
            <a:ext cx="3117850" cy="1905000"/>
          </a:xfrm>
          <a:prstGeom prst="rect">
            <a:avLst/>
          </a:prstGeom>
          <a:noFill/>
          <a:ln w="9525">
            <a:noFill/>
            <a:miter lim="800000"/>
            <a:headEnd/>
            <a:tailEnd/>
          </a:ln>
        </p:spPr>
      </p:pic>
      <p:pic>
        <p:nvPicPr>
          <p:cNvPr id="6" name="R5">
            <a:hlinkClick r:id="" action="ppaction://media"/>
          </p:cNvPr>
          <p:cNvPicPr>
            <a:picLocks noRot="1" noChangeAspect="1"/>
          </p:cNvPicPr>
          <p:nvPr>
            <a:wavAudioFile r:embed="rId1" name="R5"/>
          </p:nvPr>
        </p:nvPicPr>
        <p:blipFill>
          <a:blip r:embed="rId6"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28600"/>
            <a:ext cx="8001000" cy="990600"/>
          </a:xfrm>
        </p:spPr>
        <p:txBody>
          <a:bodyPr/>
          <a:lstStyle/>
          <a:p>
            <a:pPr eaLnBrk="1" hangingPunct="1"/>
            <a:r>
              <a:rPr lang="es-MX" smtClean="0"/>
              <a:t>Grupos de Animales</a:t>
            </a:r>
          </a:p>
        </p:txBody>
      </p:sp>
      <p:sp>
        <p:nvSpPr>
          <p:cNvPr id="11267" name="Content Placeholder 2"/>
          <p:cNvSpPr>
            <a:spLocks noGrp="1"/>
          </p:cNvSpPr>
          <p:nvPr>
            <p:ph sz="half" idx="1"/>
          </p:nvPr>
        </p:nvSpPr>
        <p:spPr>
          <a:xfrm>
            <a:off x="228600" y="1600200"/>
            <a:ext cx="4486275" cy="4267200"/>
          </a:xfrm>
        </p:spPr>
        <p:txBody>
          <a:bodyPr/>
          <a:lstStyle/>
          <a:p>
            <a:pPr eaLnBrk="1" hangingPunct="1"/>
            <a:r>
              <a:rPr lang="es-MX" smtClean="0"/>
              <a:t>Vacas recién paridas o frescas</a:t>
            </a:r>
          </a:p>
          <a:p>
            <a:pPr eaLnBrk="1" hangingPunct="1"/>
            <a:r>
              <a:rPr lang="es-MX" smtClean="0"/>
              <a:t>Animales sin estrés </a:t>
            </a:r>
          </a:p>
          <a:p>
            <a:pPr eaLnBrk="1" hangingPunct="1"/>
            <a:r>
              <a:rPr lang="es-MX" smtClean="0"/>
              <a:t>Animales recién traídos</a:t>
            </a:r>
          </a:p>
          <a:p>
            <a:pPr eaLnBrk="1" hangingPunct="1"/>
            <a:r>
              <a:rPr lang="es-MX" smtClean="0"/>
              <a:t>Animales estresados</a:t>
            </a:r>
          </a:p>
          <a:p>
            <a:pPr lvl="1" eaLnBrk="1" hangingPunct="1"/>
            <a:r>
              <a:rPr lang="es-MX" smtClean="0"/>
              <a:t>Destete</a:t>
            </a:r>
          </a:p>
          <a:p>
            <a:pPr lvl="1" eaLnBrk="1" hangingPunct="1"/>
            <a:r>
              <a:rPr lang="es-MX" smtClean="0"/>
              <a:t>Condiciones ambientales</a:t>
            </a:r>
          </a:p>
          <a:p>
            <a:pPr lvl="1" eaLnBrk="1" hangingPunct="1"/>
            <a:r>
              <a:rPr lang="es-MX" smtClean="0"/>
              <a:t>Cambios en el manejo</a:t>
            </a:r>
          </a:p>
          <a:p>
            <a:pPr lvl="1" eaLnBrk="1" hangingPunct="1">
              <a:buFontTx/>
              <a:buNone/>
            </a:pPr>
            <a:endParaRPr lang="es-MX" smtClean="0"/>
          </a:p>
        </p:txBody>
      </p:sp>
      <p:pic>
        <p:nvPicPr>
          <p:cNvPr id="11268" name="Content Placeholder 6" descr="IMG_0366.JPG"/>
          <p:cNvPicPr>
            <a:picLocks noGrp="1" noChangeAspect="1"/>
          </p:cNvPicPr>
          <p:nvPr>
            <p:ph sz="half" idx="2"/>
          </p:nvPr>
        </p:nvPicPr>
        <p:blipFill>
          <a:blip r:embed="rId4" cstate="screen"/>
          <a:srcRect/>
          <a:stretch>
            <a:fillRect/>
          </a:stretch>
        </p:blipFill>
        <p:spPr>
          <a:xfrm>
            <a:off x="4857750" y="2133600"/>
            <a:ext cx="4235450" cy="3333750"/>
          </a:xfrm>
        </p:spPr>
      </p:pic>
      <p:pic>
        <p:nvPicPr>
          <p:cNvPr id="5" name="R6">
            <a:hlinkClick r:id="" action="ppaction://media"/>
          </p:cNvPr>
          <p:cNvPicPr>
            <a:picLocks noRot="1" noChangeAspect="1"/>
          </p:cNvPicPr>
          <p:nvPr>
            <a:wavAudioFile r:embed="rId1" name="R6"/>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3"/>
          <p:cNvSpPr>
            <a:spLocks noChangeArrowheads="1"/>
          </p:cNvSpPr>
          <p:nvPr/>
        </p:nvSpPr>
        <p:spPr bwMode="auto">
          <a:xfrm>
            <a:off x="7534275" y="2143125"/>
            <a:ext cx="393700" cy="2590800"/>
          </a:xfrm>
          <a:prstGeom prst="rect">
            <a:avLst/>
          </a:prstGeom>
          <a:noFill/>
          <a:ln w="9525" algn="ctr">
            <a:solidFill>
              <a:schemeClr val="tx1"/>
            </a:solidFill>
            <a:round/>
            <a:headEnd/>
            <a:tailEnd/>
          </a:ln>
        </p:spPr>
        <p:txBody>
          <a:bodyPr wrap="none"/>
          <a:lstStyle/>
          <a:p>
            <a:endParaRPr lang="en-US">
              <a:latin typeface="Times New Roman" pitchFamily="18" charset="0"/>
            </a:endParaRPr>
          </a:p>
        </p:txBody>
      </p:sp>
      <p:sp>
        <p:nvSpPr>
          <p:cNvPr id="12291" name="Rectangle 24"/>
          <p:cNvSpPr>
            <a:spLocks noChangeArrowheads="1"/>
          </p:cNvSpPr>
          <p:nvPr/>
        </p:nvSpPr>
        <p:spPr bwMode="auto">
          <a:xfrm>
            <a:off x="6858000" y="2151063"/>
            <a:ext cx="393700" cy="457200"/>
          </a:xfrm>
          <a:prstGeom prst="rect">
            <a:avLst/>
          </a:prstGeom>
          <a:noFill/>
          <a:ln w="9525" algn="ctr">
            <a:solidFill>
              <a:schemeClr val="tx1"/>
            </a:solidFill>
            <a:round/>
            <a:headEnd/>
            <a:tailEnd/>
          </a:ln>
        </p:spPr>
        <p:txBody>
          <a:bodyPr wrap="none"/>
          <a:lstStyle/>
          <a:p>
            <a:endParaRPr lang="en-US">
              <a:latin typeface="Times New Roman" pitchFamily="18" charset="0"/>
            </a:endParaRPr>
          </a:p>
        </p:txBody>
      </p:sp>
      <p:sp>
        <p:nvSpPr>
          <p:cNvPr id="12292" name="AutoShape 2"/>
          <p:cNvSpPr>
            <a:spLocks noChangeArrowheads="1"/>
          </p:cNvSpPr>
          <p:nvPr/>
        </p:nvSpPr>
        <p:spPr bwMode="auto">
          <a:xfrm>
            <a:off x="781050" y="4610100"/>
            <a:ext cx="1290638" cy="1314450"/>
          </a:xfrm>
          <a:prstGeom prst="cube">
            <a:avLst>
              <a:gd name="adj" fmla="val 25000"/>
            </a:avLst>
          </a:prstGeom>
          <a:solidFill>
            <a:srgbClr val="00FF00"/>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2293" name="AutoShape 3"/>
          <p:cNvSpPr>
            <a:spLocks noChangeArrowheads="1"/>
          </p:cNvSpPr>
          <p:nvPr/>
        </p:nvSpPr>
        <p:spPr bwMode="auto">
          <a:xfrm>
            <a:off x="996950" y="4005263"/>
            <a:ext cx="950913" cy="868362"/>
          </a:xfrm>
          <a:prstGeom prst="cube">
            <a:avLst>
              <a:gd name="adj" fmla="val 25000"/>
            </a:avLst>
          </a:prstGeom>
          <a:solidFill>
            <a:schemeClr val="accent2"/>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2294" name="AutoShape 4"/>
          <p:cNvSpPr>
            <a:spLocks noChangeArrowheads="1"/>
          </p:cNvSpPr>
          <p:nvPr/>
        </p:nvSpPr>
        <p:spPr bwMode="auto">
          <a:xfrm>
            <a:off x="1036638" y="3332163"/>
            <a:ext cx="771525" cy="836612"/>
          </a:xfrm>
          <a:prstGeom prst="cube">
            <a:avLst>
              <a:gd name="adj" fmla="val 25514"/>
            </a:avLst>
          </a:prstGeom>
          <a:solidFill>
            <a:schemeClr val="tx2"/>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2295" name="AutoShape 5"/>
          <p:cNvSpPr>
            <a:spLocks noChangeArrowheads="1"/>
          </p:cNvSpPr>
          <p:nvPr/>
        </p:nvSpPr>
        <p:spPr bwMode="auto">
          <a:xfrm>
            <a:off x="857250" y="2657475"/>
            <a:ext cx="869950" cy="869950"/>
          </a:xfrm>
          <a:prstGeom prst="cube">
            <a:avLst>
              <a:gd name="adj" fmla="val 25000"/>
            </a:avLst>
          </a:prstGeom>
          <a:solidFill>
            <a:schemeClr val="accent1"/>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2296" name="AutoShape 6"/>
          <p:cNvSpPr>
            <a:spLocks noChangeArrowheads="1"/>
          </p:cNvSpPr>
          <p:nvPr/>
        </p:nvSpPr>
        <p:spPr bwMode="auto">
          <a:xfrm>
            <a:off x="641350" y="2100263"/>
            <a:ext cx="820738" cy="755650"/>
          </a:xfrm>
          <a:prstGeom prst="cube">
            <a:avLst>
              <a:gd name="adj" fmla="val 25000"/>
            </a:avLst>
          </a:prstGeom>
          <a:solidFill>
            <a:schemeClr val="hlink"/>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2297" name="Rectangle 7"/>
          <p:cNvSpPr>
            <a:spLocks noChangeArrowheads="1"/>
          </p:cNvSpPr>
          <p:nvPr/>
        </p:nvSpPr>
        <p:spPr bwMode="auto">
          <a:xfrm>
            <a:off x="6865938" y="2590800"/>
            <a:ext cx="385762" cy="3092450"/>
          </a:xfrm>
          <a:prstGeom prst="rect">
            <a:avLst/>
          </a:prstGeom>
          <a:solidFill>
            <a:schemeClr val="hlink"/>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2298" name="Rectangle 8"/>
          <p:cNvSpPr>
            <a:spLocks noChangeArrowheads="1"/>
          </p:cNvSpPr>
          <p:nvPr/>
        </p:nvSpPr>
        <p:spPr bwMode="auto">
          <a:xfrm>
            <a:off x="7537450" y="4741863"/>
            <a:ext cx="385763" cy="919162"/>
          </a:xfrm>
          <a:prstGeom prst="rect">
            <a:avLst/>
          </a:prstGeom>
          <a:solidFill>
            <a:srgbClr val="00FF00"/>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2299" name="Text Box 9"/>
          <p:cNvSpPr txBox="1">
            <a:spLocks noChangeArrowheads="1"/>
          </p:cNvSpPr>
          <p:nvPr/>
        </p:nvSpPr>
        <p:spPr bwMode="auto">
          <a:xfrm>
            <a:off x="2492375" y="2876550"/>
            <a:ext cx="2103438" cy="461963"/>
          </a:xfrm>
          <a:prstGeom prst="rect">
            <a:avLst/>
          </a:prstGeom>
          <a:noFill/>
          <a:ln w="12700">
            <a:noFill/>
            <a:miter lim="800000"/>
            <a:headEnd/>
            <a:tailEnd/>
          </a:ln>
        </p:spPr>
        <p:txBody>
          <a:bodyPr wrap="none">
            <a:spAutoFit/>
          </a:bodyPr>
          <a:lstStyle/>
          <a:p>
            <a:pPr algn="ctr" eaLnBrk="0" hangingPunct="0"/>
            <a:r>
              <a:rPr lang="es-MX" sz="2400">
                <a:solidFill>
                  <a:srgbClr val="FFFF99"/>
                </a:solidFill>
                <a:latin typeface="Comic Sans MS" pitchFamily="66" charset="0"/>
              </a:rPr>
              <a:t>Hacinamiento</a:t>
            </a:r>
          </a:p>
        </p:txBody>
      </p:sp>
      <p:sp>
        <p:nvSpPr>
          <p:cNvPr id="12300" name="Text Box 10"/>
          <p:cNvSpPr txBox="1">
            <a:spLocks noChangeArrowheads="1"/>
          </p:cNvSpPr>
          <p:nvPr/>
        </p:nvSpPr>
        <p:spPr bwMode="auto">
          <a:xfrm>
            <a:off x="2344738" y="2170113"/>
            <a:ext cx="2370137" cy="461962"/>
          </a:xfrm>
          <a:prstGeom prst="rect">
            <a:avLst/>
          </a:prstGeom>
          <a:noFill/>
          <a:ln w="12700">
            <a:noFill/>
            <a:miter lim="800000"/>
            <a:headEnd/>
            <a:tailEnd/>
          </a:ln>
        </p:spPr>
        <p:txBody>
          <a:bodyPr wrap="none">
            <a:spAutoFit/>
          </a:bodyPr>
          <a:lstStyle/>
          <a:p>
            <a:pPr algn="ctr" eaLnBrk="0" hangingPunct="0"/>
            <a:r>
              <a:rPr lang="es-MX" sz="2400">
                <a:solidFill>
                  <a:srgbClr val="FFFF99"/>
                </a:solidFill>
                <a:latin typeface="Comic Sans MS" pitchFamily="66" charset="0"/>
              </a:rPr>
              <a:t>Estrés Calórico</a:t>
            </a:r>
            <a:endParaRPr lang="es-MX" sz="2400">
              <a:solidFill>
                <a:srgbClr val="FFFF99"/>
              </a:solidFill>
              <a:latin typeface="Times New Roman" pitchFamily="18" charset="0"/>
            </a:endParaRPr>
          </a:p>
        </p:txBody>
      </p:sp>
      <p:sp>
        <p:nvSpPr>
          <p:cNvPr id="12301" name="Text Box 11"/>
          <p:cNvSpPr txBox="1">
            <a:spLocks noChangeArrowheads="1"/>
          </p:cNvSpPr>
          <p:nvPr/>
        </p:nvSpPr>
        <p:spPr bwMode="auto">
          <a:xfrm>
            <a:off x="2081213" y="4191000"/>
            <a:ext cx="2925762" cy="461963"/>
          </a:xfrm>
          <a:prstGeom prst="rect">
            <a:avLst/>
          </a:prstGeom>
          <a:noFill/>
          <a:ln w="12700">
            <a:noFill/>
            <a:miter lim="800000"/>
            <a:headEnd/>
            <a:tailEnd/>
          </a:ln>
        </p:spPr>
        <p:txBody>
          <a:bodyPr wrap="none">
            <a:spAutoFit/>
          </a:bodyPr>
          <a:lstStyle/>
          <a:p>
            <a:pPr algn="ctr" eaLnBrk="0" hangingPunct="0"/>
            <a:r>
              <a:rPr lang="es-MX" sz="2400">
                <a:solidFill>
                  <a:srgbClr val="FFFF99"/>
                </a:solidFill>
                <a:latin typeface="Comic Sans MS" pitchFamily="66" charset="0"/>
              </a:rPr>
              <a:t>Malas instalaciones</a:t>
            </a:r>
          </a:p>
        </p:txBody>
      </p:sp>
      <p:sp>
        <p:nvSpPr>
          <p:cNvPr id="370700" name="Line 12"/>
          <p:cNvSpPr>
            <a:spLocks noChangeShapeType="1"/>
          </p:cNvSpPr>
          <p:nvPr/>
        </p:nvSpPr>
        <p:spPr bwMode="auto">
          <a:xfrm>
            <a:off x="228600" y="2365375"/>
            <a:ext cx="1905000" cy="0"/>
          </a:xfrm>
          <a:prstGeom prst="line">
            <a:avLst/>
          </a:prstGeom>
          <a:noFill/>
          <a:ln w="47625">
            <a:solidFill>
              <a:srgbClr val="FF0000"/>
            </a:solidFill>
            <a:round/>
            <a:headEnd/>
            <a:tailEnd/>
          </a:ln>
        </p:spPr>
        <p:txBody>
          <a:bodyPr wrap="none" anchor="ctr"/>
          <a:lstStyle/>
          <a:p>
            <a:endParaRPr lang="en-US"/>
          </a:p>
        </p:txBody>
      </p:sp>
      <p:sp>
        <p:nvSpPr>
          <p:cNvPr id="370701" name="Text Box 13"/>
          <p:cNvSpPr txBox="1">
            <a:spLocks noChangeArrowheads="1"/>
          </p:cNvSpPr>
          <p:nvPr/>
        </p:nvSpPr>
        <p:spPr bwMode="auto">
          <a:xfrm>
            <a:off x="1447800" y="1447800"/>
            <a:ext cx="1824038" cy="523875"/>
          </a:xfrm>
          <a:prstGeom prst="rect">
            <a:avLst/>
          </a:prstGeom>
          <a:noFill/>
          <a:ln w="12700">
            <a:noFill/>
            <a:miter lim="800000"/>
            <a:headEnd/>
            <a:tailEnd/>
          </a:ln>
        </p:spPr>
        <p:txBody>
          <a:bodyPr>
            <a:spAutoFit/>
          </a:bodyPr>
          <a:lstStyle/>
          <a:p>
            <a:pPr algn="ctr" eaLnBrk="0" hangingPunct="0"/>
            <a:r>
              <a:rPr lang="es-MX" sz="2800" b="1" dirty="0">
                <a:solidFill>
                  <a:srgbClr val="FF0000"/>
                </a:solidFill>
                <a:latin typeface="Comic Sans MS" pitchFamily="66" charset="0"/>
              </a:rPr>
              <a:t>Límite</a:t>
            </a:r>
          </a:p>
        </p:txBody>
      </p:sp>
      <p:sp>
        <p:nvSpPr>
          <p:cNvPr id="370702" name="Line 14"/>
          <p:cNvSpPr>
            <a:spLocks noChangeShapeType="1"/>
          </p:cNvSpPr>
          <p:nvPr/>
        </p:nvSpPr>
        <p:spPr bwMode="auto">
          <a:xfrm flipH="1">
            <a:off x="2057400" y="1905000"/>
            <a:ext cx="228600" cy="381000"/>
          </a:xfrm>
          <a:prstGeom prst="line">
            <a:avLst/>
          </a:prstGeom>
          <a:noFill/>
          <a:ln w="34925">
            <a:solidFill>
              <a:srgbClr val="FFFF00"/>
            </a:solidFill>
            <a:round/>
            <a:headEnd/>
            <a:tailEnd type="triangle" w="med" len="lg"/>
          </a:ln>
        </p:spPr>
        <p:txBody>
          <a:bodyPr wrap="none" anchor="ctr"/>
          <a:lstStyle/>
          <a:p>
            <a:endParaRPr lang="en-US"/>
          </a:p>
        </p:txBody>
      </p:sp>
      <p:sp>
        <p:nvSpPr>
          <p:cNvPr id="12305" name="Rectangle 15"/>
          <p:cNvSpPr>
            <a:spLocks noGrp="1" noChangeArrowheads="1"/>
          </p:cNvSpPr>
          <p:nvPr>
            <p:ph type="title"/>
          </p:nvPr>
        </p:nvSpPr>
        <p:spPr>
          <a:xfrm>
            <a:off x="381000" y="214313"/>
            <a:ext cx="8001000" cy="1071562"/>
          </a:xfrm>
        </p:spPr>
        <p:txBody>
          <a:bodyPr lIns="85097" tIns="43800" rIns="85097" bIns="43800"/>
          <a:lstStyle/>
          <a:p>
            <a:pPr eaLnBrk="1" hangingPunct="1"/>
            <a:r>
              <a:rPr lang="es-MX" smtClean="0"/>
              <a:t>Efecto de los Diferentes Grados de Estrés</a:t>
            </a:r>
            <a:endParaRPr lang="es-MX" smtClean="0">
              <a:solidFill>
                <a:schemeClr val="bg1"/>
              </a:solidFill>
            </a:endParaRPr>
          </a:p>
        </p:txBody>
      </p:sp>
      <p:sp>
        <p:nvSpPr>
          <p:cNvPr id="12306" name="Text Box 16"/>
          <p:cNvSpPr txBox="1">
            <a:spLocks noChangeArrowheads="1"/>
          </p:cNvSpPr>
          <p:nvPr/>
        </p:nvSpPr>
        <p:spPr bwMode="auto">
          <a:xfrm>
            <a:off x="3492500" y="6092825"/>
            <a:ext cx="2033588" cy="40005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000">
                <a:latin typeface="Comic Sans MS" pitchFamily="66" charset="0"/>
              </a:rPr>
              <a:t>Drackley, 2002</a:t>
            </a:r>
          </a:p>
        </p:txBody>
      </p:sp>
      <p:sp>
        <p:nvSpPr>
          <p:cNvPr id="12307" name="Text Box 17"/>
          <p:cNvSpPr txBox="1">
            <a:spLocks noChangeArrowheads="1"/>
          </p:cNvSpPr>
          <p:nvPr/>
        </p:nvSpPr>
        <p:spPr bwMode="auto">
          <a:xfrm rot="-5400000">
            <a:off x="6434932" y="3725068"/>
            <a:ext cx="3898900" cy="461963"/>
          </a:xfrm>
          <a:prstGeom prst="rect">
            <a:avLst/>
          </a:prstGeom>
          <a:noFill/>
          <a:ln w="12700">
            <a:noFill/>
            <a:miter lim="800000"/>
            <a:headEnd/>
            <a:tailEnd/>
          </a:ln>
        </p:spPr>
        <p:txBody>
          <a:bodyPr wrap="none">
            <a:spAutoFit/>
          </a:bodyPr>
          <a:lstStyle/>
          <a:p>
            <a:pPr algn="ctr" eaLnBrk="0" hangingPunct="0"/>
            <a:r>
              <a:rPr lang="es-MX" sz="2400" b="1">
                <a:solidFill>
                  <a:srgbClr val="FFFF99"/>
                </a:solidFill>
                <a:latin typeface="Comic Sans MS" pitchFamily="66" charset="0"/>
              </a:rPr>
              <a:t>Cambios en la producción</a:t>
            </a:r>
          </a:p>
        </p:txBody>
      </p:sp>
      <p:sp>
        <p:nvSpPr>
          <p:cNvPr id="12308" name="Text Box 18"/>
          <p:cNvSpPr txBox="1">
            <a:spLocks noChangeArrowheads="1"/>
          </p:cNvSpPr>
          <p:nvPr/>
        </p:nvSpPr>
        <p:spPr bwMode="auto">
          <a:xfrm rot="-5400000">
            <a:off x="4443413" y="3487737"/>
            <a:ext cx="3919538" cy="461963"/>
          </a:xfrm>
          <a:prstGeom prst="rect">
            <a:avLst/>
          </a:prstGeom>
          <a:noFill/>
          <a:ln w="12700">
            <a:noFill/>
            <a:miter lim="800000"/>
            <a:headEnd/>
            <a:tailEnd/>
          </a:ln>
        </p:spPr>
        <p:txBody>
          <a:bodyPr wrap="none">
            <a:spAutoFit/>
          </a:bodyPr>
          <a:lstStyle/>
          <a:p>
            <a:pPr algn="ctr" eaLnBrk="0" hangingPunct="0"/>
            <a:r>
              <a:rPr lang="es-MX" sz="2400" b="1">
                <a:solidFill>
                  <a:srgbClr val="FFFF99"/>
                </a:solidFill>
                <a:latin typeface="Comic Sans MS" pitchFamily="66" charset="0"/>
              </a:rPr>
              <a:t>Cambios debido al estrés</a:t>
            </a:r>
          </a:p>
        </p:txBody>
      </p:sp>
      <p:sp>
        <p:nvSpPr>
          <p:cNvPr id="12309" name="Text Box 19"/>
          <p:cNvSpPr txBox="1">
            <a:spLocks noChangeArrowheads="1"/>
          </p:cNvSpPr>
          <p:nvPr/>
        </p:nvSpPr>
        <p:spPr bwMode="auto">
          <a:xfrm>
            <a:off x="2185988" y="5029200"/>
            <a:ext cx="2806700" cy="461963"/>
          </a:xfrm>
          <a:prstGeom prst="rect">
            <a:avLst/>
          </a:prstGeom>
          <a:noFill/>
          <a:ln w="12700">
            <a:noFill/>
            <a:miter lim="800000"/>
            <a:headEnd/>
            <a:tailEnd/>
          </a:ln>
        </p:spPr>
        <p:txBody>
          <a:bodyPr wrap="none">
            <a:spAutoFit/>
          </a:bodyPr>
          <a:lstStyle/>
          <a:p>
            <a:pPr algn="ctr" eaLnBrk="0" hangingPunct="0"/>
            <a:r>
              <a:rPr lang="es-MX" sz="2400">
                <a:solidFill>
                  <a:srgbClr val="FFFF99"/>
                </a:solidFill>
                <a:latin typeface="Comic Sans MS" pitchFamily="66" charset="0"/>
              </a:rPr>
              <a:t>Estrés Metabólico</a:t>
            </a:r>
          </a:p>
        </p:txBody>
      </p:sp>
      <p:sp>
        <p:nvSpPr>
          <p:cNvPr id="12310" name="Text Box 20"/>
          <p:cNvSpPr txBox="1">
            <a:spLocks noChangeArrowheads="1"/>
          </p:cNvSpPr>
          <p:nvPr/>
        </p:nvSpPr>
        <p:spPr bwMode="auto">
          <a:xfrm>
            <a:off x="2354263" y="3505200"/>
            <a:ext cx="2465387" cy="461963"/>
          </a:xfrm>
          <a:prstGeom prst="rect">
            <a:avLst/>
          </a:prstGeom>
          <a:noFill/>
          <a:ln w="12700">
            <a:noFill/>
            <a:miter lim="800000"/>
            <a:headEnd/>
            <a:tailEnd/>
          </a:ln>
        </p:spPr>
        <p:txBody>
          <a:bodyPr wrap="none">
            <a:spAutoFit/>
          </a:bodyPr>
          <a:lstStyle/>
          <a:p>
            <a:pPr algn="ctr" eaLnBrk="0" hangingPunct="0"/>
            <a:r>
              <a:rPr lang="es-MX" sz="2400">
                <a:solidFill>
                  <a:srgbClr val="FFFF99"/>
                </a:solidFill>
                <a:latin typeface="Comic Sans MS" pitchFamily="66" charset="0"/>
              </a:rPr>
              <a:t>Estrés de grupo</a:t>
            </a:r>
          </a:p>
        </p:txBody>
      </p:sp>
      <p:sp>
        <p:nvSpPr>
          <p:cNvPr id="12311" name="Down Arrow 20"/>
          <p:cNvSpPr>
            <a:spLocks noChangeArrowheads="1"/>
          </p:cNvSpPr>
          <p:nvPr/>
        </p:nvSpPr>
        <p:spPr bwMode="auto">
          <a:xfrm>
            <a:off x="7651750" y="2362200"/>
            <a:ext cx="196850" cy="3213100"/>
          </a:xfrm>
          <a:prstGeom prst="downArrow">
            <a:avLst>
              <a:gd name="adj1" fmla="val 50000"/>
              <a:gd name="adj2" fmla="val 49950"/>
            </a:avLst>
          </a:prstGeom>
          <a:solidFill>
            <a:srgbClr val="FF0000"/>
          </a:solidFill>
          <a:ln w="9525" algn="ctr">
            <a:solidFill>
              <a:srgbClr val="FF0000"/>
            </a:solidFill>
            <a:round/>
            <a:headEnd/>
            <a:tailEnd/>
          </a:ln>
        </p:spPr>
        <p:txBody>
          <a:bodyPr wrap="none"/>
          <a:lstStyle/>
          <a:p>
            <a:endParaRPr lang="en-US">
              <a:latin typeface="Times New Roman" pitchFamily="18" charset="0"/>
            </a:endParaRPr>
          </a:p>
        </p:txBody>
      </p:sp>
      <p:sp>
        <p:nvSpPr>
          <p:cNvPr id="12312" name="Up Arrow 22"/>
          <p:cNvSpPr>
            <a:spLocks noChangeArrowheads="1"/>
          </p:cNvSpPr>
          <p:nvPr/>
        </p:nvSpPr>
        <p:spPr bwMode="auto">
          <a:xfrm>
            <a:off x="6983413" y="2389188"/>
            <a:ext cx="152400" cy="3200400"/>
          </a:xfrm>
          <a:prstGeom prst="upArrow">
            <a:avLst>
              <a:gd name="adj1" fmla="val 50000"/>
              <a:gd name="adj2" fmla="val 49972"/>
            </a:avLst>
          </a:prstGeom>
          <a:solidFill>
            <a:srgbClr val="FFFF00"/>
          </a:solidFill>
          <a:ln w="9525" algn="ctr">
            <a:solidFill>
              <a:srgbClr val="FFFF00"/>
            </a:solidFill>
            <a:round/>
            <a:headEnd/>
            <a:tailEnd/>
          </a:ln>
        </p:spPr>
        <p:txBody>
          <a:bodyPr wrap="none"/>
          <a:lstStyle/>
          <a:p>
            <a:endParaRPr lang="en-US">
              <a:latin typeface="Times New Roman" pitchFamily="18" charset="0"/>
            </a:endParaRPr>
          </a:p>
        </p:txBody>
      </p:sp>
      <p:pic>
        <p:nvPicPr>
          <p:cNvPr id="12313" name="Picture 9" descr="FAZD-Center-logo-Nov-2008.jpg"/>
          <p:cNvPicPr>
            <a:picLocks noChangeAspect="1"/>
          </p:cNvPicPr>
          <p:nvPr/>
        </p:nvPicPr>
        <p:blipFill>
          <a:blip r:embed="rId4" cstate="screen"/>
          <a:srcRect/>
          <a:stretch>
            <a:fillRect/>
          </a:stretch>
        </p:blipFill>
        <p:spPr bwMode="auto">
          <a:xfrm>
            <a:off x="304800" y="5926138"/>
            <a:ext cx="2097088" cy="873125"/>
          </a:xfrm>
          <a:prstGeom prst="rect">
            <a:avLst/>
          </a:prstGeom>
          <a:noFill/>
          <a:ln w="9525">
            <a:noFill/>
            <a:miter lim="800000"/>
            <a:headEnd/>
            <a:tailEnd/>
          </a:ln>
        </p:spPr>
      </p:pic>
      <p:pic>
        <p:nvPicPr>
          <p:cNvPr id="26" name="Sonido grabado">
            <a:hlinkClick r:id="" action="ppaction://media"/>
          </p:cNvPr>
          <p:cNvPicPr>
            <a:picLocks noRot="1" noChangeAspect="1"/>
          </p:cNvPicPr>
          <p:nvPr>
            <a:wavAudioFile r:embed="rId1" name="Sonido grabado"/>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000"/>
                                  </p:stCondLst>
                                  <p:childTnLst>
                                    <p:set>
                                      <p:cBhvr>
                                        <p:cTn id="6" dur="1" fill="hold">
                                          <p:stCondLst>
                                            <p:cond delay="0"/>
                                          </p:stCondLst>
                                        </p:cTn>
                                        <p:tgtEl>
                                          <p:spTgt spid="370700"/>
                                        </p:tgtEl>
                                        <p:attrNameLst>
                                          <p:attrName>style.visibility</p:attrName>
                                        </p:attrNameLst>
                                      </p:cBhvr>
                                      <p:to>
                                        <p:strVal val="visible"/>
                                      </p:to>
                                    </p:set>
                                    <p:anim calcmode="lin" valueType="num">
                                      <p:cBhvr additive="base">
                                        <p:cTn id="7" dur="500" fill="hold"/>
                                        <p:tgtEl>
                                          <p:spTgt spid="370700"/>
                                        </p:tgtEl>
                                        <p:attrNameLst>
                                          <p:attrName>ppt_x</p:attrName>
                                        </p:attrNameLst>
                                      </p:cBhvr>
                                      <p:tavLst>
                                        <p:tav tm="0">
                                          <p:val>
                                            <p:strVal val="#ppt_x"/>
                                          </p:val>
                                        </p:tav>
                                        <p:tav tm="100000">
                                          <p:val>
                                            <p:strVal val="#ppt_x"/>
                                          </p:val>
                                        </p:tav>
                                      </p:tavLst>
                                    </p:anim>
                                    <p:anim calcmode="lin" valueType="num">
                                      <p:cBhvr additive="base">
                                        <p:cTn id="8" dur="500" fill="hold"/>
                                        <p:tgtEl>
                                          <p:spTgt spid="370700"/>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8000"/>
                                  </p:stCondLst>
                                  <p:childTnLst>
                                    <p:set>
                                      <p:cBhvr>
                                        <p:cTn id="10" dur="1" fill="hold">
                                          <p:stCondLst>
                                            <p:cond delay="0"/>
                                          </p:stCondLst>
                                        </p:cTn>
                                        <p:tgtEl>
                                          <p:spTgt spid="370701"/>
                                        </p:tgtEl>
                                        <p:attrNameLst>
                                          <p:attrName>style.visibility</p:attrName>
                                        </p:attrNameLst>
                                      </p:cBhvr>
                                      <p:to>
                                        <p:strVal val="visible"/>
                                      </p:to>
                                    </p:set>
                                  </p:childTnLst>
                                </p:cTn>
                              </p:par>
                              <p:par>
                                <p:cTn id="11" presetID="1" presetClass="entr" presetSubtype="0" fill="hold" grpId="0" nodeType="withEffect">
                                  <p:stCondLst>
                                    <p:cond delay="8000"/>
                                  </p:stCondLst>
                                  <p:childTnLst>
                                    <p:set>
                                      <p:cBhvr>
                                        <p:cTn id="12" dur="1" fill="hold">
                                          <p:stCondLst>
                                            <p:cond delay="0"/>
                                          </p:stCondLst>
                                        </p:cTn>
                                        <p:tgtEl>
                                          <p:spTgt spid="370702"/>
                                        </p:tgtEl>
                                        <p:attrNameLst>
                                          <p:attrName>style.visibility</p:attrName>
                                        </p:attrNameLst>
                                      </p:cBhvr>
                                      <p:to>
                                        <p:strVal val="visible"/>
                                      </p:to>
                                    </p:set>
                                  </p:childTnLst>
                                </p:cTn>
                              </p:par>
                            </p:childTnLst>
                          </p:cTn>
                        </p:par>
                        <p:par>
                          <p:cTn id="13" fill="hold">
                            <p:stCondLst>
                              <p:cond delay="8000"/>
                            </p:stCondLst>
                            <p:childTnLst>
                              <p:par>
                                <p:cTn id="14" presetID="1" presetClass="mediacall" presetSubtype="0" fill="hold" nodeType="afterEffect">
                                  <p:stCondLst>
                                    <p:cond delay="0"/>
                                  </p:stCondLst>
                                  <p:childTnLst>
                                    <p:cmd type="call" cmd="playFrom(0.0)">
                                      <p:cBhvr>
                                        <p:cTn id="15" dur="4010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childTnLst>
        </p:cTn>
      </p:par>
    </p:tnLst>
    <p:bldLst>
      <p:bldP spid="370700" grpId="0" animBg="1"/>
      <p:bldP spid="370701" grpId="0"/>
      <p:bldP spid="37070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44016" y="188640"/>
            <a:ext cx="8892480" cy="2939752"/>
          </a:xfrm>
          <a:ln>
            <a:solidFill>
              <a:srgbClr val="FFFF00"/>
            </a:solidFill>
          </a:ln>
        </p:spPr>
        <p:txBody>
          <a:bodyPr/>
          <a:lstStyle/>
          <a:p>
            <a:pPr eaLnBrk="1" hangingPunct="1"/>
            <a:r>
              <a:rPr lang="es-MX" sz="3600" b="1" dirty="0" smtClean="0"/>
              <a:t>… Una vez pasando el límite:</a:t>
            </a:r>
            <a:br>
              <a:rPr lang="es-MX" sz="3600" b="1" dirty="0" smtClean="0"/>
            </a:br>
            <a:r>
              <a:rPr lang="es-MX" sz="3600" b="1" dirty="0" smtClean="0"/>
              <a:t/>
            </a:r>
            <a:br>
              <a:rPr lang="es-MX" sz="3600" b="1" dirty="0" smtClean="0"/>
            </a:br>
            <a:r>
              <a:rPr lang="es-MX" sz="3600" b="1" dirty="0" smtClean="0"/>
              <a:t>Cetosis  Retención Placentaria Metritis</a:t>
            </a:r>
          </a:p>
        </p:txBody>
      </p:sp>
      <p:sp>
        <p:nvSpPr>
          <p:cNvPr id="13315" name="AutoShape 3"/>
          <p:cNvSpPr>
            <a:spLocks noChangeArrowheads="1"/>
          </p:cNvSpPr>
          <p:nvPr/>
        </p:nvSpPr>
        <p:spPr bwMode="auto">
          <a:xfrm>
            <a:off x="4186238" y="4186238"/>
            <a:ext cx="1292225" cy="1314450"/>
          </a:xfrm>
          <a:prstGeom prst="cube">
            <a:avLst>
              <a:gd name="adj" fmla="val 25000"/>
            </a:avLst>
          </a:prstGeom>
          <a:solidFill>
            <a:srgbClr val="00FF00"/>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3316" name="AutoShape 4"/>
          <p:cNvSpPr>
            <a:spLocks noChangeArrowheads="1"/>
          </p:cNvSpPr>
          <p:nvPr/>
        </p:nvSpPr>
        <p:spPr bwMode="auto">
          <a:xfrm rot="-2700000">
            <a:off x="5435600" y="4259263"/>
            <a:ext cx="950913" cy="868362"/>
          </a:xfrm>
          <a:prstGeom prst="cube">
            <a:avLst>
              <a:gd name="adj" fmla="val 25000"/>
            </a:avLst>
          </a:prstGeom>
          <a:solidFill>
            <a:schemeClr val="accent2"/>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3317" name="AutoShape 5"/>
          <p:cNvSpPr>
            <a:spLocks noChangeArrowheads="1"/>
          </p:cNvSpPr>
          <p:nvPr/>
        </p:nvSpPr>
        <p:spPr bwMode="auto">
          <a:xfrm>
            <a:off x="6451600" y="4289425"/>
            <a:ext cx="771525" cy="836613"/>
          </a:xfrm>
          <a:prstGeom prst="cube">
            <a:avLst>
              <a:gd name="adj" fmla="val 25514"/>
            </a:avLst>
          </a:prstGeom>
          <a:solidFill>
            <a:schemeClr val="tx2"/>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3318" name="AutoShape 6"/>
          <p:cNvSpPr>
            <a:spLocks noChangeArrowheads="1"/>
          </p:cNvSpPr>
          <p:nvPr/>
        </p:nvSpPr>
        <p:spPr bwMode="auto">
          <a:xfrm rot="2700000">
            <a:off x="3155950" y="4262438"/>
            <a:ext cx="869950" cy="869950"/>
          </a:xfrm>
          <a:prstGeom prst="cube">
            <a:avLst>
              <a:gd name="adj" fmla="val 25000"/>
            </a:avLst>
          </a:prstGeom>
          <a:solidFill>
            <a:schemeClr val="accent1"/>
          </a:solidFill>
          <a:ln w="12700">
            <a:solidFill>
              <a:schemeClr val="tx1"/>
            </a:solidFill>
            <a:miter lim="800000"/>
            <a:headEnd/>
            <a:tailEnd/>
          </a:ln>
        </p:spPr>
        <p:txBody>
          <a:bodyPr wrap="none" anchor="ctr"/>
          <a:lstStyle/>
          <a:p>
            <a:endParaRPr lang="en-US">
              <a:latin typeface="Times New Roman" pitchFamily="18" charset="0"/>
            </a:endParaRPr>
          </a:p>
        </p:txBody>
      </p:sp>
      <p:sp>
        <p:nvSpPr>
          <p:cNvPr id="13319" name="AutoShape 7"/>
          <p:cNvSpPr>
            <a:spLocks noChangeArrowheads="1"/>
          </p:cNvSpPr>
          <p:nvPr/>
        </p:nvSpPr>
        <p:spPr bwMode="auto">
          <a:xfrm>
            <a:off x="2201863" y="4572000"/>
            <a:ext cx="820737" cy="755650"/>
          </a:xfrm>
          <a:prstGeom prst="cube">
            <a:avLst>
              <a:gd name="adj" fmla="val 25000"/>
            </a:avLst>
          </a:prstGeom>
          <a:solidFill>
            <a:schemeClr val="hlink"/>
          </a:solidFill>
          <a:ln w="12700">
            <a:solidFill>
              <a:schemeClr val="tx1"/>
            </a:solidFill>
            <a:miter lim="800000"/>
            <a:headEnd/>
            <a:tailEnd/>
          </a:ln>
        </p:spPr>
        <p:txBody>
          <a:bodyPr wrap="none" anchor="ctr"/>
          <a:lstStyle/>
          <a:p>
            <a:endParaRPr lang="en-US">
              <a:latin typeface="Times New Roman" pitchFamily="18" charset="0"/>
            </a:endParaRPr>
          </a:p>
        </p:txBody>
      </p:sp>
      <p:sp>
        <p:nvSpPr>
          <p:cNvPr id="372744" name="Text Box 8"/>
          <p:cNvSpPr txBox="1">
            <a:spLocks noChangeArrowheads="1"/>
          </p:cNvSpPr>
          <p:nvPr/>
        </p:nvSpPr>
        <p:spPr bwMode="auto">
          <a:xfrm>
            <a:off x="746125" y="3352800"/>
            <a:ext cx="7850188" cy="584200"/>
          </a:xfrm>
          <a:prstGeom prst="rect">
            <a:avLst/>
          </a:prstGeom>
          <a:noFill/>
          <a:ln w="12700">
            <a:noFill/>
            <a:miter lim="800000"/>
            <a:headEnd/>
            <a:tailEnd/>
          </a:ln>
        </p:spPr>
        <p:txBody>
          <a:bodyPr wrap="none">
            <a:spAutoFit/>
          </a:bodyPr>
          <a:lstStyle/>
          <a:p>
            <a:pPr algn="ctr" eaLnBrk="0" hangingPunct="0"/>
            <a:r>
              <a:rPr lang="es-MX" sz="3200" b="1">
                <a:solidFill>
                  <a:srgbClr val="FFFF99"/>
                </a:solidFill>
                <a:latin typeface="Comic Sans MS" pitchFamily="66" charset="0"/>
              </a:rPr>
              <a:t>Desordenes y enfermedades postparto</a:t>
            </a:r>
            <a:endParaRPr lang="es-MX" sz="2800" b="1">
              <a:solidFill>
                <a:srgbClr val="FFFF99"/>
              </a:solidFill>
              <a:latin typeface="Comic Sans MS" pitchFamily="66" charset="0"/>
            </a:endParaRPr>
          </a:p>
        </p:txBody>
      </p:sp>
      <p:sp>
        <p:nvSpPr>
          <p:cNvPr id="13321" name="Text Box 9"/>
          <p:cNvSpPr txBox="1">
            <a:spLocks noChangeArrowheads="1"/>
          </p:cNvSpPr>
          <p:nvPr/>
        </p:nvSpPr>
        <p:spPr bwMode="auto">
          <a:xfrm>
            <a:off x="3725863" y="5878513"/>
            <a:ext cx="1814512" cy="36988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a:solidFill>
                  <a:srgbClr val="FFFF99"/>
                </a:solidFill>
                <a:latin typeface="Comic Sans MS" pitchFamily="66" charset="0"/>
              </a:rPr>
              <a:t>Drackley, 2002</a:t>
            </a:r>
          </a:p>
        </p:txBody>
      </p:sp>
      <p:pic>
        <p:nvPicPr>
          <p:cNvPr id="13322" name="Picture 9" descr="FAZD-Center-logo-Nov-2008.jpg"/>
          <p:cNvPicPr>
            <a:picLocks noChangeAspect="1"/>
          </p:cNvPicPr>
          <p:nvPr/>
        </p:nvPicPr>
        <p:blipFill>
          <a:blip r:embed="rId4" cstate="screen"/>
          <a:srcRect/>
          <a:stretch>
            <a:fillRect/>
          </a:stretch>
        </p:blipFill>
        <p:spPr bwMode="auto">
          <a:xfrm>
            <a:off x="304800" y="5867400"/>
            <a:ext cx="2097088" cy="873125"/>
          </a:xfrm>
          <a:prstGeom prst="rect">
            <a:avLst/>
          </a:prstGeom>
          <a:noFill/>
          <a:ln w="9525">
            <a:noFill/>
            <a:miter lim="800000"/>
            <a:headEnd/>
            <a:tailEnd/>
          </a:ln>
        </p:spPr>
      </p:pic>
      <p:pic>
        <p:nvPicPr>
          <p:cNvPr id="11" name="R8">
            <a:hlinkClick r:id="" action="ppaction://media"/>
          </p:cNvPr>
          <p:cNvPicPr>
            <a:picLocks noRot="1" noChangeAspect="1"/>
          </p:cNvPicPr>
          <p:nvPr>
            <a:wavAudioFile r:embed="rId1" name="R8"/>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05"/>
          <p:cNvGrpSpPr>
            <a:grpSpLocks/>
          </p:cNvGrpSpPr>
          <p:nvPr/>
        </p:nvGrpSpPr>
        <p:grpSpPr bwMode="auto">
          <a:xfrm>
            <a:off x="71438" y="1671638"/>
            <a:ext cx="5872162" cy="4356100"/>
            <a:chOff x="-26415" y="1399471"/>
            <a:chExt cx="5872649" cy="4357128"/>
          </a:xfrm>
        </p:grpSpPr>
        <p:sp>
          <p:nvSpPr>
            <p:cNvPr id="14344" name="Freeform 3"/>
            <p:cNvSpPr>
              <a:spLocks/>
            </p:cNvSpPr>
            <p:nvPr/>
          </p:nvSpPr>
          <p:spPr bwMode="auto">
            <a:xfrm>
              <a:off x="1222022" y="2003425"/>
              <a:ext cx="4624212" cy="2984500"/>
            </a:xfrm>
            <a:custGeom>
              <a:avLst/>
              <a:gdLst>
                <a:gd name="T0" fmla="*/ 0 w 4026"/>
                <a:gd name="T1" fmla="*/ 0 h 2859"/>
                <a:gd name="T2" fmla="*/ 0 w 4026"/>
                <a:gd name="T3" fmla="*/ 2147483647 h 2859"/>
                <a:gd name="T4" fmla="*/ 2147483647 w 4026"/>
                <a:gd name="T5" fmla="*/ 2147483647 h 2859"/>
                <a:gd name="T6" fmla="*/ 0 60000 65536"/>
                <a:gd name="T7" fmla="*/ 0 60000 65536"/>
                <a:gd name="T8" fmla="*/ 0 60000 65536"/>
                <a:gd name="T9" fmla="*/ 0 w 4026"/>
                <a:gd name="T10" fmla="*/ 0 h 2859"/>
                <a:gd name="T11" fmla="*/ 4026 w 4026"/>
                <a:gd name="T12" fmla="*/ 2859 h 2859"/>
              </a:gdLst>
              <a:ahLst/>
              <a:cxnLst>
                <a:cxn ang="T6">
                  <a:pos x="T0" y="T1"/>
                </a:cxn>
                <a:cxn ang="T7">
                  <a:pos x="T2" y="T3"/>
                </a:cxn>
                <a:cxn ang="T8">
                  <a:pos x="T4" y="T5"/>
                </a:cxn>
              </a:cxnLst>
              <a:rect l="T9" t="T10" r="T11" b="T12"/>
              <a:pathLst>
                <a:path w="4026" h="2859">
                  <a:moveTo>
                    <a:pt x="0" y="0"/>
                  </a:moveTo>
                  <a:lnTo>
                    <a:pt x="0" y="2858"/>
                  </a:lnTo>
                  <a:lnTo>
                    <a:pt x="4025" y="2858"/>
                  </a:lnTo>
                </a:path>
              </a:pathLst>
            </a:custGeom>
            <a:noFill/>
            <a:ln w="25400" cap="rnd">
              <a:solidFill>
                <a:srgbClr val="FFFF00"/>
              </a:solidFill>
              <a:round/>
              <a:headEnd/>
              <a:tailEnd/>
            </a:ln>
          </p:spPr>
          <p:txBody>
            <a:bodyPr/>
            <a:lstStyle/>
            <a:p>
              <a:endParaRPr lang="en-US"/>
            </a:p>
          </p:txBody>
        </p:sp>
        <p:sp>
          <p:nvSpPr>
            <p:cNvPr id="14345" name="Line 4"/>
            <p:cNvSpPr>
              <a:spLocks noChangeShapeType="1"/>
            </p:cNvSpPr>
            <p:nvPr/>
          </p:nvSpPr>
          <p:spPr bwMode="auto">
            <a:xfrm>
              <a:off x="1175456" y="4691063"/>
              <a:ext cx="22578" cy="0"/>
            </a:xfrm>
            <a:prstGeom prst="line">
              <a:avLst/>
            </a:prstGeom>
            <a:noFill/>
            <a:ln w="12700">
              <a:solidFill>
                <a:srgbClr val="FFFF00"/>
              </a:solidFill>
              <a:round/>
              <a:headEnd/>
              <a:tailEnd/>
            </a:ln>
          </p:spPr>
          <p:txBody>
            <a:bodyPr wrap="none" anchor="ctr"/>
            <a:lstStyle/>
            <a:p>
              <a:endParaRPr lang="en-US"/>
            </a:p>
          </p:txBody>
        </p:sp>
        <p:sp>
          <p:nvSpPr>
            <p:cNvPr id="14346" name="Line 5"/>
            <p:cNvSpPr>
              <a:spLocks noChangeShapeType="1"/>
            </p:cNvSpPr>
            <p:nvPr/>
          </p:nvSpPr>
          <p:spPr bwMode="auto">
            <a:xfrm>
              <a:off x="1175456" y="4097338"/>
              <a:ext cx="22578" cy="0"/>
            </a:xfrm>
            <a:prstGeom prst="line">
              <a:avLst/>
            </a:prstGeom>
            <a:noFill/>
            <a:ln w="12700">
              <a:solidFill>
                <a:srgbClr val="FFFF00"/>
              </a:solidFill>
              <a:round/>
              <a:headEnd/>
              <a:tailEnd/>
            </a:ln>
          </p:spPr>
          <p:txBody>
            <a:bodyPr wrap="none" anchor="ctr"/>
            <a:lstStyle/>
            <a:p>
              <a:endParaRPr lang="en-US"/>
            </a:p>
          </p:txBody>
        </p:sp>
        <p:sp>
          <p:nvSpPr>
            <p:cNvPr id="14347" name="Line 6"/>
            <p:cNvSpPr>
              <a:spLocks noChangeShapeType="1"/>
            </p:cNvSpPr>
            <p:nvPr/>
          </p:nvSpPr>
          <p:spPr bwMode="auto">
            <a:xfrm>
              <a:off x="1175456" y="3495675"/>
              <a:ext cx="22578" cy="0"/>
            </a:xfrm>
            <a:prstGeom prst="line">
              <a:avLst/>
            </a:prstGeom>
            <a:noFill/>
            <a:ln w="12700">
              <a:solidFill>
                <a:srgbClr val="FFFF00"/>
              </a:solidFill>
              <a:round/>
              <a:headEnd/>
              <a:tailEnd/>
            </a:ln>
          </p:spPr>
          <p:txBody>
            <a:bodyPr wrap="none" anchor="ctr"/>
            <a:lstStyle/>
            <a:p>
              <a:endParaRPr lang="en-US"/>
            </a:p>
          </p:txBody>
        </p:sp>
        <p:sp>
          <p:nvSpPr>
            <p:cNvPr id="14348" name="Line 7"/>
            <p:cNvSpPr>
              <a:spLocks noChangeShapeType="1"/>
            </p:cNvSpPr>
            <p:nvPr/>
          </p:nvSpPr>
          <p:spPr bwMode="auto">
            <a:xfrm>
              <a:off x="1175456" y="2901950"/>
              <a:ext cx="22578" cy="0"/>
            </a:xfrm>
            <a:prstGeom prst="line">
              <a:avLst/>
            </a:prstGeom>
            <a:noFill/>
            <a:ln w="12700">
              <a:solidFill>
                <a:srgbClr val="FFFF00"/>
              </a:solidFill>
              <a:round/>
              <a:headEnd/>
              <a:tailEnd/>
            </a:ln>
          </p:spPr>
          <p:txBody>
            <a:bodyPr wrap="none" anchor="ctr"/>
            <a:lstStyle/>
            <a:p>
              <a:endParaRPr lang="en-US"/>
            </a:p>
          </p:txBody>
        </p:sp>
        <p:sp>
          <p:nvSpPr>
            <p:cNvPr id="14349" name="Line 8"/>
            <p:cNvSpPr>
              <a:spLocks noChangeShapeType="1"/>
            </p:cNvSpPr>
            <p:nvPr/>
          </p:nvSpPr>
          <p:spPr bwMode="auto">
            <a:xfrm>
              <a:off x="1175456" y="2300288"/>
              <a:ext cx="22578" cy="0"/>
            </a:xfrm>
            <a:prstGeom prst="line">
              <a:avLst/>
            </a:prstGeom>
            <a:noFill/>
            <a:ln w="12700">
              <a:solidFill>
                <a:srgbClr val="FFFF00"/>
              </a:solidFill>
              <a:round/>
              <a:headEnd/>
              <a:tailEnd/>
            </a:ln>
          </p:spPr>
          <p:txBody>
            <a:bodyPr wrap="none" anchor="ctr"/>
            <a:lstStyle/>
            <a:p>
              <a:endParaRPr lang="en-US"/>
            </a:p>
          </p:txBody>
        </p:sp>
        <p:sp>
          <p:nvSpPr>
            <p:cNvPr id="14350" name="Line 9"/>
            <p:cNvSpPr>
              <a:spLocks noChangeShapeType="1"/>
            </p:cNvSpPr>
            <p:nvPr/>
          </p:nvSpPr>
          <p:spPr bwMode="auto">
            <a:xfrm flipV="1">
              <a:off x="1213556" y="2003425"/>
              <a:ext cx="0" cy="2984500"/>
            </a:xfrm>
            <a:prstGeom prst="line">
              <a:avLst/>
            </a:prstGeom>
            <a:noFill/>
            <a:ln w="25400">
              <a:solidFill>
                <a:srgbClr val="FFFF00"/>
              </a:solidFill>
              <a:round/>
              <a:headEnd/>
              <a:tailEnd/>
            </a:ln>
          </p:spPr>
          <p:txBody>
            <a:bodyPr wrap="none" anchor="ctr"/>
            <a:lstStyle/>
            <a:p>
              <a:endParaRPr lang="en-US"/>
            </a:p>
          </p:txBody>
        </p:sp>
        <p:sp>
          <p:nvSpPr>
            <p:cNvPr id="14351" name="Line 10"/>
            <p:cNvSpPr>
              <a:spLocks noChangeShapeType="1"/>
            </p:cNvSpPr>
            <p:nvPr/>
          </p:nvSpPr>
          <p:spPr bwMode="auto">
            <a:xfrm>
              <a:off x="1449212" y="4999038"/>
              <a:ext cx="0" cy="12700"/>
            </a:xfrm>
            <a:prstGeom prst="line">
              <a:avLst/>
            </a:prstGeom>
            <a:noFill/>
            <a:ln w="12700">
              <a:solidFill>
                <a:srgbClr val="FFFF00"/>
              </a:solidFill>
              <a:round/>
              <a:headEnd/>
              <a:tailEnd/>
            </a:ln>
          </p:spPr>
          <p:txBody>
            <a:bodyPr wrap="none" anchor="ctr"/>
            <a:lstStyle/>
            <a:p>
              <a:endParaRPr lang="en-US"/>
            </a:p>
          </p:txBody>
        </p:sp>
        <p:sp>
          <p:nvSpPr>
            <p:cNvPr id="14352" name="Line 11"/>
            <p:cNvSpPr>
              <a:spLocks noChangeShapeType="1"/>
            </p:cNvSpPr>
            <p:nvPr/>
          </p:nvSpPr>
          <p:spPr bwMode="auto">
            <a:xfrm>
              <a:off x="1920523" y="4999038"/>
              <a:ext cx="0" cy="12700"/>
            </a:xfrm>
            <a:prstGeom prst="line">
              <a:avLst/>
            </a:prstGeom>
            <a:noFill/>
            <a:ln w="12700">
              <a:solidFill>
                <a:srgbClr val="FFFF00"/>
              </a:solidFill>
              <a:round/>
              <a:headEnd/>
              <a:tailEnd/>
            </a:ln>
          </p:spPr>
          <p:txBody>
            <a:bodyPr wrap="none" anchor="ctr"/>
            <a:lstStyle/>
            <a:p>
              <a:endParaRPr lang="en-US"/>
            </a:p>
          </p:txBody>
        </p:sp>
        <p:sp>
          <p:nvSpPr>
            <p:cNvPr id="14353" name="Line 12"/>
            <p:cNvSpPr>
              <a:spLocks noChangeShapeType="1"/>
            </p:cNvSpPr>
            <p:nvPr/>
          </p:nvSpPr>
          <p:spPr bwMode="auto">
            <a:xfrm>
              <a:off x="2383367" y="4999038"/>
              <a:ext cx="0" cy="12700"/>
            </a:xfrm>
            <a:prstGeom prst="line">
              <a:avLst/>
            </a:prstGeom>
            <a:noFill/>
            <a:ln w="12700">
              <a:solidFill>
                <a:srgbClr val="FFFF00"/>
              </a:solidFill>
              <a:round/>
              <a:headEnd/>
              <a:tailEnd/>
            </a:ln>
          </p:spPr>
          <p:txBody>
            <a:bodyPr wrap="none" anchor="ctr"/>
            <a:lstStyle/>
            <a:p>
              <a:endParaRPr lang="en-US"/>
            </a:p>
          </p:txBody>
        </p:sp>
        <p:sp>
          <p:nvSpPr>
            <p:cNvPr id="14354" name="Line 13"/>
            <p:cNvSpPr>
              <a:spLocks noChangeShapeType="1"/>
            </p:cNvSpPr>
            <p:nvPr/>
          </p:nvSpPr>
          <p:spPr bwMode="auto">
            <a:xfrm>
              <a:off x="2847622" y="4999038"/>
              <a:ext cx="0" cy="12700"/>
            </a:xfrm>
            <a:prstGeom prst="line">
              <a:avLst/>
            </a:prstGeom>
            <a:noFill/>
            <a:ln w="12700">
              <a:solidFill>
                <a:srgbClr val="FFFF00"/>
              </a:solidFill>
              <a:round/>
              <a:headEnd/>
              <a:tailEnd/>
            </a:ln>
          </p:spPr>
          <p:txBody>
            <a:bodyPr wrap="none" anchor="ctr"/>
            <a:lstStyle/>
            <a:p>
              <a:endParaRPr lang="en-US"/>
            </a:p>
          </p:txBody>
        </p:sp>
        <p:sp>
          <p:nvSpPr>
            <p:cNvPr id="14355" name="Line 14"/>
            <p:cNvSpPr>
              <a:spLocks noChangeShapeType="1"/>
            </p:cNvSpPr>
            <p:nvPr/>
          </p:nvSpPr>
          <p:spPr bwMode="auto">
            <a:xfrm>
              <a:off x="3302000" y="4999038"/>
              <a:ext cx="0" cy="12700"/>
            </a:xfrm>
            <a:prstGeom prst="line">
              <a:avLst/>
            </a:prstGeom>
            <a:noFill/>
            <a:ln w="12700">
              <a:solidFill>
                <a:srgbClr val="FFFF00"/>
              </a:solidFill>
              <a:round/>
              <a:headEnd/>
              <a:tailEnd/>
            </a:ln>
          </p:spPr>
          <p:txBody>
            <a:bodyPr wrap="none" anchor="ctr"/>
            <a:lstStyle/>
            <a:p>
              <a:endParaRPr lang="en-US"/>
            </a:p>
          </p:txBody>
        </p:sp>
        <p:sp>
          <p:nvSpPr>
            <p:cNvPr id="14356" name="Line 15"/>
            <p:cNvSpPr>
              <a:spLocks noChangeShapeType="1"/>
            </p:cNvSpPr>
            <p:nvPr/>
          </p:nvSpPr>
          <p:spPr bwMode="auto">
            <a:xfrm>
              <a:off x="3773311" y="4999038"/>
              <a:ext cx="0" cy="12700"/>
            </a:xfrm>
            <a:prstGeom prst="line">
              <a:avLst/>
            </a:prstGeom>
            <a:noFill/>
            <a:ln w="12700">
              <a:solidFill>
                <a:srgbClr val="FFFF00"/>
              </a:solidFill>
              <a:round/>
              <a:headEnd/>
              <a:tailEnd/>
            </a:ln>
          </p:spPr>
          <p:txBody>
            <a:bodyPr wrap="none" anchor="ctr"/>
            <a:lstStyle/>
            <a:p>
              <a:endParaRPr lang="en-US"/>
            </a:p>
          </p:txBody>
        </p:sp>
        <p:sp>
          <p:nvSpPr>
            <p:cNvPr id="14357" name="Line 16"/>
            <p:cNvSpPr>
              <a:spLocks noChangeShapeType="1"/>
            </p:cNvSpPr>
            <p:nvPr/>
          </p:nvSpPr>
          <p:spPr bwMode="auto">
            <a:xfrm>
              <a:off x="4236156" y="4999038"/>
              <a:ext cx="0" cy="12700"/>
            </a:xfrm>
            <a:prstGeom prst="line">
              <a:avLst/>
            </a:prstGeom>
            <a:noFill/>
            <a:ln w="12700">
              <a:solidFill>
                <a:srgbClr val="FFFF00"/>
              </a:solidFill>
              <a:round/>
              <a:headEnd/>
              <a:tailEnd/>
            </a:ln>
          </p:spPr>
          <p:txBody>
            <a:bodyPr wrap="none" anchor="ctr"/>
            <a:lstStyle/>
            <a:p>
              <a:endParaRPr lang="en-US"/>
            </a:p>
          </p:txBody>
        </p:sp>
        <p:sp>
          <p:nvSpPr>
            <p:cNvPr id="14358" name="Line 17"/>
            <p:cNvSpPr>
              <a:spLocks noChangeShapeType="1"/>
            </p:cNvSpPr>
            <p:nvPr/>
          </p:nvSpPr>
          <p:spPr bwMode="auto">
            <a:xfrm>
              <a:off x="4700412" y="4999038"/>
              <a:ext cx="0" cy="12700"/>
            </a:xfrm>
            <a:prstGeom prst="line">
              <a:avLst/>
            </a:prstGeom>
            <a:noFill/>
            <a:ln w="12700">
              <a:solidFill>
                <a:srgbClr val="FFFF00"/>
              </a:solidFill>
              <a:round/>
              <a:headEnd/>
              <a:tailEnd/>
            </a:ln>
          </p:spPr>
          <p:txBody>
            <a:bodyPr wrap="none" anchor="ctr"/>
            <a:lstStyle/>
            <a:p>
              <a:endParaRPr lang="en-US"/>
            </a:p>
          </p:txBody>
        </p:sp>
        <p:sp>
          <p:nvSpPr>
            <p:cNvPr id="14359" name="Line 18"/>
            <p:cNvSpPr>
              <a:spLocks noChangeShapeType="1"/>
            </p:cNvSpPr>
            <p:nvPr/>
          </p:nvSpPr>
          <p:spPr bwMode="auto">
            <a:xfrm>
              <a:off x="5163256" y="4999038"/>
              <a:ext cx="0" cy="12700"/>
            </a:xfrm>
            <a:prstGeom prst="line">
              <a:avLst/>
            </a:prstGeom>
            <a:noFill/>
            <a:ln w="12700">
              <a:solidFill>
                <a:srgbClr val="FFFF00"/>
              </a:solidFill>
              <a:round/>
              <a:headEnd/>
              <a:tailEnd/>
            </a:ln>
          </p:spPr>
          <p:txBody>
            <a:bodyPr wrap="none" anchor="ctr"/>
            <a:lstStyle/>
            <a:p>
              <a:endParaRPr lang="en-US"/>
            </a:p>
          </p:txBody>
        </p:sp>
        <p:sp>
          <p:nvSpPr>
            <p:cNvPr id="14360" name="Line 19"/>
            <p:cNvSpPr>
              <a:spLocks noChangeShapeType="1"/>
            </p:cNvSpPr>
            <p:nvPr/>
          </p:nvSpPr>
          <p:spPr bwMode="auto">
            <a:xfrm>
              <a:off x="5626100" y="4999038"/>
              <a:ext cx="0" cy="12700"/>
            </a:xfrm>
            <a:prstGeom prst="line">
              <a:avLst/>
            </a:prstGeom>
            <a:noFill/>
            <a:ln w="12700">
              <a:solidFill>
                <a:srgbClr val="FFFF00"/>
              </a:solidFill>
              <a:round/>
              <a:headEnd/>
              <a:tailEnd/>
            </a:ln>
          </p:spPr>
          <p:txBody>
            <a:bodyPr wrap="none" anchor="ctr"/>
            <a:lstStyle/>
            <a:p>
              <a:endParaRPr lang="en-US"/>
            </a:p>
          </p:txBody>
        </p:sp>
        <p:sp>
          <p:nvSpPr>
            <p:cNvPr id="14361" name="Line 20"/>
            <p:cNvSpPr>
              <a:spLocks noChangeShapeType="1"/>
            </p:cNvSpPr>
            <p:nvPr/>
          </p:nvSpPr>
          <p:spPr bwMode="auto">
            <a:xfrm>
              <a:off x="1222022" y="4987925"/>
              <a:ext cx="4611511" cy="0"/>
            </a:xfrm>
            <a:prstGeom prst="line">
              <a:avLst/>
            </a:prstGeom>
            <a:noFill/>
            <a:ln w="25400">
              <a:solidFill>
                <a:srgbClr val="FFFF00"/>
              </a:solidFill>
              <a:round/>
              <a:headEnd/>
              <a:tailEnd/>
            </a:ln>
          </p:spPr>
          <p:txBody>
            <a:bodyPr wrap="none" anchor="ctr"/>
            <a:lstStyle/>
            <a:p>
              <a:endParaRPr lang="en-US"/>
            </a:p>
          </p:txBody>
        </p:sp>
        <p:sp>
          <p:nvSpPr>
            <p:cNvPr id="14362" name="Line 21"/>
            <p:cNvSpPr>
              <a:spLocks noChangeShapeType="1"/>
            </p:cNvSpPr>
            <p:nvPr/>
          </p:nvSpPr>
          <p:spPr bwMode="auto">
            <a:xfrm flipV="1">
              <a:off x="1444978" y="2863851"/>
              <a:ext cx="0" cy="511175"/>
            </a:xfrm>
            <a:prstGeom prst="line">
              <a:avLst/>
            </a:prstGeom>
            <a:noFill/>
            <a:ln w="12700">
              <a:solidFill>
                <a:srgbClr val="FFFFFF"/>
              </a:solidFill>
              <a:round/>
              <a:headEnd/>
              <a:tailEnd/>
            </a:ln>
          </p:spPr>
          <p:txBody>
            <a:bodyPr wrap="none" anchor="ctr"/>
            <a:lstStyle/>
            <a:p>
              <a:endParaRPr lang="en-US"/>
            </a:p>
          </p:txBody>
        </p:sp>
        <p:sp>
          <p:nvSpPr>
            <p:cNvPr id="14363" name="Line 22"/>
            <p:cNvSpPr>
              <a:spLocks noChangeShapeType="1"/>
            </p:cNvSpPr>
            <p:nvPr/>
          </p:nvSpPr>
          <p:spPr bwMode="auto">
            <a:xfrm>
              <a:off x="1432279" y="2863850"/>
              <a:ext cx="31044" cy="0"/>
            </a:xfrm>
            <a:prstGeom prst="line">
              <a:avLst/>
            </a:prstGeom>
            <a:noFill/>
            <a:ln w="12700">
              <a:solidFill>
                <a:srgbClr val="FFFFFF"/>
              </a:solidFill>
              <a:round/>
              <a:headEnd/>
              <a:tailEnd/>
            </a:ln>
          </p:spPr>
          <p:txBody>
            <a:bodyPr wrap="none" anchor="ctr"/>
            <a:lstStyle/>
            <a:p>
              <a:endParaRPr lang="en-US"/>
            </a:p>
          </p:txBody>
        </p:sp>
        <p:sp>
          <p:nvSpPr>
            <p:cNvPr id="14364" name="Line 23"/>
            <p:cNvSpPr>
              <a:spLocks noChangeShapeType="1"/>
            </p:cNvSpPr>
            <p:nvPr/>
          </p:nvSpPr>
          <p:spPr bwMode="auto">
            <a:xfrm>
              <a:off x="1449212" y="3457576"/>
              <a:ext cx="0" cy="493713"/>
            </a:xfrm>
            <a:prstGeom prst="line">
              <a:avLst/>
            </a:prstGeom>
            <a:noFill/>
            <a:ln w="12700">
              <a:solidFill>
                <a:srgbClr val="FFFFFF"/>
              </a:solidFill>
              <a:round/>
              <a:headEnd/>
              <a:tailEnd/>
            </a:ln>
          </p:spPr>
          <p:txBody>
            <a:bodyPr wrap="none" anchor="ctr"/>
            <a:lstStyle/>
            <a:p>
              <a:endParaRPr lang="en-US"/>
            </a:p>
          </p:txBody>
        </p:sp>
        <p:sp>
          <p:nvSpPr>
            <p:cNvPr id="14365" name="Line 24"/>
            <p:cNvSpPr>
              <a:spLocks noChangeShapeType="1"/>
            </p:cNvSpPr>
            <p:nvPr/>
          </p:nvSpPr>
          <p:spPr bwMode="auto">
            <a:xfrm>
              <a:off x="1432279" y="3960813"/>
              <a:ext cx="31044" cy="0"/>
            </a:xfrm>
            <a:prstGeom prst="line">
              <a:avLst/>
            </a:prstGeom>
            <a:noFill/>
            <a:ln w="12700">
              <a:solidFill>
                <a:srgbClr val="FFFFFF"/>
              </a:solidFill>
              <a:round/>
              <a:headEnd/>
              <a:tailEnd/>
            </a:ln>
          </p:spPr>
          <p:txBody>
            <a:bodyPr wrap="none" anchor="ctr"/>
            <a:lstStyle/>
            <a:p>
              <a:endParaRPr lang="en-US"/>
            </a:p>
          </p:txBody>
        </p:sp>
        <p:sp>
          <p:nvSpPr>
            <p:cNvPr id="14366" name="Line 25"/>
            <p:cNvSpPr>
              <a:spLocks noChangeShapeType="1"/>
            </p:cNvSpPr>
            <p:nvPr/>
          </p:nvSpPr>
          <p:spPr bwMode="auto">
            <a:xfrm flipV="1">
              <a:off x="1914878" y="2525713"/>
              <a:ext cx="0" cy="406400"/>
            </a:xfrm>
            <a:prstGeom prst="line">
              <a:avLst/>
            </a:prstGeom>
            <a:noFill/>
            <a:ln w="12700">
              <a:solidFill>
                <a:srgbClr val="FFFFFF"/>
              </a:solidFill>
              <a:round/>
              <a:headEnd/>
              <a:tailEnd/>
            </a:ln>
          </p:spPr>
          <p:txBody>
            <a:bodyPr wrap="none" anchor="ctr"/>
            <a:lstStyle/>
            <a:p>
              <a:endParaRPr lang="en-US"/>
            </a:p>
          </p:txBody>
        </p:sp>
        <p:sp>
          <p:nvSpPr>
            <p:cNvPr id="14367" name="Line 26"/>
            <p:cNvSpPr>
              <a:spLocks noChangeShapeType="1"/>
            </p:cNvSpPr>
            <p:nvPr/>
          </p:nvSpPr>
          <p:spPr bwMode="auto">
            <a:xfrm>
              <a:off x="1895123" y="2525713"/>
              <a:ext cx="39511" cy="0"/>
            </a:xfrm>
            <a:prstGeom prst="line">
              <a:avLst/>
            </a:prstGeom>
            <a:noFill/>
            <a:ln w="12700">
              <a:solidFill>
                <a:srgbClr val="FFFFFF"/>
              </a:solidFill>
              <a:round/>
              <a:headEnd/>
              <a:tailEnd/>
            </a:ln>
          </p:spPr>
          <p:txBody>
            <a:bodyPr wrap="none" anchor="ctr"/>
            <a:lstStyle/>
            <a:p>
              <a:endParaRPr lang="en-US"/>
            </a:p>
          </p:txBody>
        </p:sp>
        <p:sp>
          <p:nvSpPr>
            <p:cNvPr id="14368" name="Line 27"/>
            <p:cNvSpPr>
              <a:spLocks noChangeShapeType="1"/>
            </p:cNvSpPr>
            <p:nvPr/>
          </p:nvSpPr>
          <p:spPr bwMode="auto">
            <a:xfrm>
              <a:off x="1920523" y="3014664"/>
              <a:ext cx="0" cy="395287"/>
            </a:xfrm>
            <a:prstGeom prst="line">
              <a:avLst/>
            </a:prstGeom>
            <a:noFill/>
            <a:ln w="12700">
              <a:solidFill>
                <a:srgbClr val="FFFFFF"/>
              </a:solidFill>
              <a:round/>
              <a:headEnd/>
              <a:tailEnd/>
            </a:ln>
          </p:spPr>
          <p:txBody>
            <a:bodyPr wrap="none" anchor="ctr"/>
            <a:lstStyle/>
            <a:p>
              <a:endParaRPr lang="en-US"/>
            </a:p>
          </p:txBody>
        </p:sp>
        <p:sp>
          <p:nvSpPr>
            <p:cNvPr id="14369" name="Line 28"/>
            <p:cNvSpPr>
              <a:spLocks noChangeShapeType="1"/>
            </p:cNvSpPr>
            <p:nvPr/>
          </p:nvSpPr>
          <p:spPr bwMode="auto">
            <a:xfrm>
              <a:off x="1895123" y="3419475"/>
              <a:ext cx="39511" cy="0"/>
            </a:xfrm>
            <a:prstGeom prst="line">
              <a:avLst/>
            </a:prstGeom>
            <a:noFill/>
            <a:ln w="12700">
              <a:solidFill>
                <a:srgbClr val="FFFFFF"/>
              </a:solidFill>
              <a:round/>
              <a:headEnd/>
              <a:tailEnd/>
            </a:ln>
          </p:spPr>
          <p:txBody>
            <a:bodyPr wrap="none" anchor="ctr"/>
            <a:lstStyle/>
            <a:p>
              <a:endParaRPr lang="en-US"/>
            </a:p>
          </p:txBody>
        </p:sp>
        <p:sp>
          <p:nvSpPr>
            <p:cNvPr id="14370" name="Line 29"/>
            <p:cNvSpPr>
              <a:spLocks noChangeShapeType="1"/>
            </p:cNvSpPr>
            <p:nvPr/>
          </p:nvSpPr>
          <p:spPr bwMode="auto">
            <a:xfrm flipV="1">
              <a:off x="2379133" y="3006725"/>
              <a:ext cx="0" cy="330200"/>
            </a:xfrm>
            <a:prstGeom prst="line">
              <a:avLst/>
            </a:prstGeom>
            <a:noFill/>
            <a:ln w="12700">
              <a:solidFill>
                <a:srgbClr val="FFFFFF"/>
              </a:solidFill>
              <a:round/>
              <a:headEnd/>
              <a:tailEnd/>
            </a:ln>
          </p:spPr>
          <p:txBody>
            <a:bodyPr wrap="none" anchor="ctr"/>
            <a:lstStyle/>
            <a:p>
              <a:endParaRPr lang="en-US"/>
            </a:p>
          </p:txBody>
        </p:sp>
        <p:sp>
          <p:nvSpPr>
            <p:cNvPr id="14371" name="Line 30"/>
            <p:cNvSpPr>
              <a:spLocks noChangeShapeType="1"/>
            </p:cNvSpPr>
            <p:nvPr/>
          </p:nvSpPr>
          <p:spPr bwMode="auto">
            <a:xfrm>
              <a:off x="2359378" y="3006725"/>
              <a:ext cx="38100" cy="0"/>
            </a:xfrm>
            <a:prstGeom prst="line">
              <a:avLst/>
            </a:prstGeom>
            <a:noFill/>
            <a:ln w="12700">
              <a:solidFill>
                <a:srgbClr val="FFFFFF"/>
              </a:solidFill>
              <a:round/>
              <a:headEnd/>
              <a:tailEnd/>
            </a:ln>
          </p:spPr>
          <p:txBody>
            <a:bodyPr wrap="none" anchor="ctr"/>
            <a:lstStyle/>
            <a:p>
              <a:endParaRPr lang="en-US"/>
            </a:p>
          </p:txBody>
        </p:sp>
        <p:sp>
          <p:nvSpPr>
            <p:cNvPr id="14372" name="Line 31"/>
            <p:cNvSpPr>
              <a:spLocks noChangeShapeType="1"/>
            </p:cNvSpPr>
            <p:nvPr/>
          </p:nvSpPr>
          <p:spPr bwMode="auto">
            <a:xfrm>
              <a:off x="2383367" y="3419475"/>
              <a:ext cx="0" cy="336550"/>
            </a:xfrm>
            <a:prstGeom prst="line">
              <a:avLst/>
            </a:prstGeom>
            <a:noFill/>
            <a:ln w="12700">
              <a:solidFill>
                <a:srgbClr val="FFFFFF"/>
              </a:solidFill>
              <a:round/>
              <a:headEnd/>
              <a:tailEnd/>
            </a:ln>
          </p:spPr>
          <p:txBody>
            <a:bodyPr wrap="none" anchor="ctr"/>
            <a:lstStyle/>
            <a:p>
              <a:endParaRPr lang="en-US"/>
            </a:p>
          </p:txBody>
        </p:sp>
        <p:sp>
          <p:nvSpPr>
            <p:cNvPr id="14373" name="Line 32"/>
            <p:cNvSpPr>
              <a:spLocks noChangeShapeType="1"/>
            </p:cNvSpPr>
            <p:nvPr/>
          </p:nvSpPr>
          <p:spPr bwMode="auto">
            <a:xfrm>
              <a:off x="2359378" y="3765550"/>
              <a:ext cx="38100" cy="0"/>
            </a:xfrm>
            <a:prstGeom prst="line">
              <a:avLst/>
            </a:prstGeom>
            <a:noFill/>
            <a:ln w="12700">
              <a:solidFill>
                <a:srgbClr val="FFFFFF"/>
              </a:solidFill>
              <a:round/>
              <a:headEnd/>
              <a:tailEnd/>
            </a:ln>
          </p:spPr>
          <p:txBody>
            <a:bodyPr wrap="none" anchor="ctr"/>
            <a:lstStyle/>
            <a:p>
              <a:endParaRPr lang="en-US"/>
            </a:p>
          </p:txBody>
        </p:sp>
        <p:sp>
          <p:nvSpPr>
            <p:cNvPr id="14374" name="Line 33"/>
            <p:cNvSpPr>
              <a:spLocks noChangeShapeType="1"/>
            </p:cNvSpPr>
            <p:nvPr/>
          </p:nvSpPr>
          <p:spPr bwMode="auto">
            <a:xfrm flipV="1">
              <a:off x="2841978" y="3300413"/>
              <a:ext cx="0" cy="330200"/>
            </a:xfrm>
            <a:prstGeom prst="line">
              <a:avLst/>
            </a:prstGeom>
            <a:noFill/>
            <a:ln w="12700">
              <a:solidFill>
                <a:srgbClr val="FFFFFF"/>
              </a:solidFill>
              <a:round/>
              <a:headEnd/>
              <a:tailEnd/>
            </a:ln>
          </p:spPr>
          <p:txBody>
            <a:bodyPr wrap="none" anchor="ctr"/>
            <a:lstStyle/>
            <a:p>
              <a:endParaRPr lang="en-US"/>
            </a:p>
          </p:txBody>
        </p:sp>
        <p:sp>
          <p:nvSpPr>
            <p:cNvPr id="14375" name="Line 34"/>
            <p:cNvSpPr>
              <a:spLocks noChangeShapeType="1"/>
            </p:cNvSpPr>
            <p:nvPr/>
          </p:nvSpPr>
          <p:spPr bwMode="auto">
            <a:xfrm>
              <a:off x="2822223" y="3300413"/>
              <a:ext cx="31044" cy="0"/>
            </a:xfrm>
            <a:prstGeom prst="line">
              <a:avLst/>
            </a:prstGeom>
            <a:noFill/>
            <a:ln w="12700">
              <a:solidFill>
                <a:srgbClr val="FFFFFF"/>
              </a:solidFill>
              <a:round/>
              <a:headEnd/>
              <a:tailEnd/>
            </a:ln>
          </p:spPr>
          <p:txBody>
            <a:bodyPr wrap="none" anchor="ctr"/>
            <a:lstStyle/>
            <a:p>
              <a:endParaRPr lang="en-US"/>
            </a:p>
          </p:txBody>
        </p:sp>
        <p:sp>
          <p:nvSpPr>
            <p:cNvPr id="14376" name="Line 35"/>
            <p:cNvSpPr>
              <a:spLocks noChangeShapeType="1"/>
            </p:cNvSpPr>
            <p:nvPr/>
          </p:nvSpPr>
          <p:spPr bwMode="auto">
            <a:xfrm>
              <a:off x="2847622" y="3713164"/>
              <a:ext cx="0" cy="320675"/>
            </a:xfrm>
            <a:prstGeom prst="line">
              <a:avLst/>
            </a:prstGeom>
            <a:noFill/>
            <a:ln w="12700">
              <a:solidFill>
                <a:srgbClr val="FFFFFF"/>
              </a:solidFill>
              <a:round/>
              <a:headEnd/>
              <a:tailEnd/>
            </a:ln>
          </p:spPr>
          <p:txBody>
            <a:bodyPr wrap="none" anchor="ctr"/>
            <a:lstStyle/>
            <a:p>
              <a:endParaRPr lang="en-US"/>
            </a:p>
          </p:txBody>
        </p:sp>
        <p:sp>
          <p:nvSpPr>
            <p:cNvPr id="14377" name="Line 36"/>
            <p:cNvSpPr>
              <a:spLocks noChangeShapeType="1"/>
            </p:cNvSpPr>
            <p:nvPr/>
          </p:nvSpPr>
          <p:spPr bwMode="auto">
            <a:xfrm>
              <a:off x="2822223" y="4043363"/>
              <a:ext cx="31044" cy="0"/>
            </a:xfrm>
            <a:prstGeom prst="line">
              <a:avLst/>
            </a:prstGeom>
            <a:noFill/>
            <a:ln w="12700">
              <a:solidFill>
                <a:srgbClr val="FFFFFF"/>
              </a:solidFill>
              <a:round/>
              <a:headEnd/>
              <a:tailEnd/>
            </a:ln>
          </p:spPr>
          <p:txBody>
            <a:bodyPr wrap="none" anchor="ctr"/>
            <a:lstStyle/>
            <a:p>
              <a:endParaRPr lang="en-US"/>
            </a:p>
          </p:txBody>
        </p:sp>
        <p:sp>
          <p:nvSpPr>
            <p:cNvPr id="14378" name="Line 37"/>
            <p:cNvSpPr>
              <a:spLocks noChangeShapeType="1"/>
            </p:cNvSpPr>
            <p:nvPr/>
          </p:nvSpPr>
          <p:spPr bwMode="auto">
            <a:xfrm flipV="1">
              <a:off x="3297767" y="3922713"/>
              <a:ext cx="0" cy="323850"/>
            </a:xfrm>
            <a:prstGeom prst="line">
              <a:avLst/>
            </a:prstGeom>
            <a:noFill/>
            <a:ln w="12700">
              <a:solidFill>
                <a:srgbClr val="FFFFFF"/>
              </a:solidFill>
              <a:round/>
              <a:headEnd/>
              <a:tailEnd/>
            </a:ln>
          </p:spPr>
          <p:txBody>
            <a:bodyPr wrap="none" anchor="ctr"/>
            <a:lstStyle/>
            <a:p>
              <a:endParaRPr lang="en-US"/>
            </a:p>
          </p:txBody>
        </p:sp>
        <p:sp>
          <p:nvSpPr>
            <p:cNvPr id="14379" name="Line 38"/>
            <p:cNvSpPr>
              <a:spLocks noChangeShapeType="1"/>
            </p:cNvSpPr>
            <p:nvPr/>
          </p:nvSpPr>
          <p:spPr bwMode="auto">
            <a:xfrm>
              <a:off x="3285067" y="3922713"/>
              <a:ext cx="31044" cy="0"/>
            </a:xfrm>
            <a:prstGeom prst="line">
              <a:avLst/>
            </a:prstGeom>
            <a:noFill/>
            <a:ln w="12700">
              <a:solidFill>
                <a:srgbClr val="FFFFFF"/>
              </a:solidFill>
              <a:round/>
              <a:headEnd/>
              <a:tailEnd/>
            </a:ln>
          </p:spPr>
          <p:txBody>
            <a:bodyPr wrap="none" anchor="ctr"/>
            <a:lstStyle/>
            <a:p>
              <a:endParaRPr lang="en-US"/>
            </a:p>
          </p:txBody>
        </p:sp>
        <p:sp>
          <p:nvSpPr>
            <p:cNvPr id="14380" name="Line 39"/>
            <p:cNvSpPr>
              <a:spLocks noChangeShapeType="1"/>
            </p:cNvSpPr>
            <p:nvPr/>
          </p:nvSpPr>
          <p:spPr bwMode="auto">
            <a:xfrm>
              <a:off x="3302000" y="4329114"/>
              <a:ext cx="0" cy="314325"/>
            </a:xfrm>
            <a:prstGeom prst="line">
              <a:avLst/>
            </a:prstGeom>
            <a:noFill/>
            <a:ln w="12700">
              <a:solidFill>
                <a:srgbClr val="FFFFFF"/>
              </a:solidFill>
              <a:round/>
              <a:headEnd/>
              <a:tailEnd/>
            </a:ln>
          </p:spPr>
          <p:txBody>
            <a:bodyPr wrap="none" anchor="ctr"/>
            <a:lstStyle/>
            <a:p>
              <a:endParaRPr lang="en-US"/>
            </a:p>
          </p:txBody>
        </p:sp>
        <p:sp>
          <p:nvSpPr>
            <p:cNvPr id="14381" name="Line 40"/>
            <p:cNvSpPr>
              <a:spLocks noChangeShapeType="1"/>
            </p:cNvSpPr>
            <p:nvPr/>
          </p:nvSpPr>
          <p:spPr bwMode="auto">
            <a:xfrm>
              <a:off x="3285067" y="4652963"/>
              <a:ext cx="31044" cy="0"/>
            </a:xfrm>
            <a:prstGeom prst="line">
              <a:avLst/>
            </a:prstGeom>
            <a:noFill/>
            <a:ln w="12700">
              <a:solidFill>
                <a:srgbClr val="FFFFFF"/>
              </a:solidFill>
              <a:round/>
              <a:headEnd/>
              <a:tailEnd/>
            </a:ln>
          </p:spPr>
          <p:txBody>
            <a:bodyPr wrap="none" anchor="ctr"/>
            <a:lstStyle/>
            <a:p>
              <a:endParaRPr lang="en-US"/>
            </a:p>
          </p:txBody>
        </p:sp>
        <p:sp>
          <p:nvSpPr>
            <p:cNvPr id="14382" name="Line 41"/>
            <p:cNvSpPr>
              <a:spLocks noChangeShapeType="1"/>
            </p:cNvSpPr>
            <p:nvPr/>
          </p:nvSpPr>
          <p:spPr bwMode="auto">
            <a:xfrm flipV="1">
              <a:off x="3767667" y="3871913"/>
              <a:ext cx="0" cy="368300"/>
            </a:xfrm>
            <a:prstGeom prst="line">
              <a:avLst/>
            </a:prstGeom>
            <a:noFill/>
            <a:ln w="12700">
              <a:solidFill>
                <a:srgbClr val="FFFFFF"/>
              </a:solidFill>
              <a:round/>
              <a:headEnd/>
              <a:tailEnd/>
            </a:ln>
          </p:spPr>
          <p:txBody>
            <a:bodyPr wrap="none" anchor="ctr"/>
            <a:lstStyle/>
            <a:p>
              <a:endParaRPr lang="en-US"/>
            </a:p>
          </p:txBody>
        </p:sp>
        <p:sp>
          <p:nvSpPr>
            <p:cNvPr id="14383" name="Line 42"/>
            <p:cNvSpPr>
              <a:spLocks noChangeShapeType="1"/>
            </p:cNvSpPr>
            <p:nvPr/>
          </p:nvSpPr>
          <p:spPr bwMode="auto">
            <a:xfrm>
              <a:off x="3749322" y="3871913"/>
              <a:ext cx="38100" cy="0"/>
            </a:xfrm>
            <a:prstGeom prst="line">
              <a:avLst/>
            </a:prstGeom>
            <a:noFill/>
            <a:ln w="12700">
              <a:solidFill>
                <a:srgbClr val="FFFFFF"/>
              </a:solidFill>
              <a:round/>
              <a:headEnd/>
              <a:tailEnd/>
            </a:ln>
          </p:spPr>
          <p:txBody>
            <a:bodyPr wrap="none" anchor="ctr"/>
            <a:lstStyle/>
            <a:p>
              <a:endParaRPr lang="en-US"/>
            </a:p>
          </p:txBody>
        </p:sp>
        <p:sp>
          <p:nvSpPr>
            <p:cNvPr id="14384" name="Line 43"/>
            <p:cNvSpPr>
              <a:spLocks noChangeShapeType="1"/>
            </p:cNvSpPr>
            <p:nvPr/>
          </p:nvSpPr>
          <p:spPr bwMode="auto">
            <a:xfrm>
              <a:off x="3773311" y="4322764"/>
              <a:ext cx="0" cy="358775"/>
            </a:xfrm>
            <a:prstGeom prst="line">
              <a:avLst/>
            </a:prstGeom>
            <a:noFill/>
            <a:ln w="12700">
              <a:solidFill>
                <a:srgbClr val="FFFFFF"/>
              </a:solidFill>
              <a:round/>
              <a:headEnd/>
              <a:tailEnd/>
            </a:ln>
          </p:spPr>
          <p:txBody>
            <a:bodyPr wrap="none" anchor="ctr"/>
            <a:lstStyle/>
            <a:p>
              <a:endParaRPr lang="en-US"/>
            </a:p>
          </p:txBody>
        </p:sp>
        <p:sp>
          <p:nvSpPr>
            <p:cNvPr id="14385" name="Line 44"/>
            <p:cNvSpPr>
              <a:spLocks noChangeShapeType="1"/>
            </p:cNvSpPr>
            <p:nvPr/>
          </p:nvSpPr>
          <p:spPr bwMode="auto">
            <a:xfrm>
              <a:off x="3749322" y="4691063"/>
              <a:ext cx="38100" cy="0"/>
            </a:xfrm>
            <a:prstGeom prst="line">
              <a:avLst/>
            </a:prstGeom>
            <a:noFill/>
            <a:ln w="12700">
              <a:solidFill>
                <a:srgbClr val="FFFFFF"/>
              </a:solidFill>
              <a:round/>
              <a:headEnd/>
              <a:tailEnd/>
            </a:ln>
          </p:spPr>
          <p:txBody>
            <a:bodyPr wrap="none" anchor="ctr"/>
            <a:lstStyle/>
            <a:p>
              <a:endParaRPr lang="en-US"/>
            </a:p>
          </p:txBody>
        </p:sp>
        <p:sp>
          <p:nvSpPr>
            <p:cNvPr id="14386" name="Line 45"/>
            <p:cNvSpPr>
              <a:spLocks noChangeShapeType="1"/>
            </p:cNvSpPr>
            <p:nvPr/>
          </p:nvSpPr>
          <p:spPr bwMode="auto">
            <a:xfrm flipV="1">
              <a:off x="4231923" y="3163888"/>
              <a:ext cx="0" cy="400050"/>
            </a:xfrm>
            <a:prstGeom prst="line">
              <a:avLst/>
            </a:prstGeom>
            <a:noFill/>
            <a:ln w="12700">
              <a:solidFill>
                <a:srgbClr val="FFFFFF"/>
              </a:solidFill>
              <a:round/>
              <a:headEnd/>
              <a:tailEnd/>
            </a:ln>
          </p:spPr>
          <p:txBody>
            <a:bodyPr wrap="none" anchor="ctr"/>
            <a:lstStyle/>
            <a:p>
              <a:endParaRPr lang="en-US"/>
            </a:p>
          </p:txBody>
        </p:sp>
        <p:sp>
          <p:nvSpPr>
            <p:cNvPr id="14387" name="Line 46"/>
            <p:cNvSpPr>
              <a:spLocks noChangeShapeType="1"/>
            </p:cNvSpPr>
            <p:nvPr/>
          </p:nvSpPr>
          <p:spPr bwMode="auto">
            <a:xfrm>
              <a:off x="4212167" y="3163888"/>
              <a:ext cx="38100" cy="0"/>
            </a:xfrm>
            <a:prstGeom prst="line">
              <a:avLst/>
            </a:prstGeom>
            <a:noFill/>
            <a:ln w="12700">
              <a:solidFill>
                <a:srgbClr val="FFFFFF"/>
              </a:solidFill>
              <a:round/>
              <a:headEnd/>
              <a:tailEnd/>
            </a:ln>
          </p:spPr>
          <p:txBody>
            <a:bodyPr wrap="none" anchor="ctr"/>
            <a:lstStyle/>
            <a:p>
              <a:endParaRPr lang="en-US"/>
            </a:p>
          </p:txBody>
        </p:sp>
        <p:sp>
          <p:nvSpPr>
            <p:cNvPr id="14388" name="Line 47"/>
            <p:cNvSpPr>
              <a:spLocks noChangeShapeType="1"/>
            </p:cNvSpPr>
            <p:nvPr/>
          </p:nvSpPr>
          <p:spPr bwMode="auto">
            <a:xfrm>
              <a:off x="4236156" y="3644900"/>
              <a:ext cx="0" cy="388938"/>
            </a:xfrm>
            <a:prstGeom prst="line">
              <a:avLst/>
            </a:prstGeom>
            <a:noFill/>
            <a:ln w="12700">
              <a:solidFill>
                <a:srgbClr val="FFFFFF"/>
              </a:solidFill>
              <a:round/>
              <a:headEnd/>
              <a:tailEnd/>
            </a:ln>
          </p:spPr>
          <p:txBody>
            <a:bodyPr wrap="none" anchor="ctr"/>
            <a:lstStyle/>
            <a:p>
              <a:endParaRPr lang="en-US"/>
            </a:p>
          </p:txBody>
        </p:sp>
        <p:sp>
          <p:nvSpPr>
            <p:cNvPr id="14389" name="Line 48"/>
            <p:cNvSpPr>
              <a:spLocks noChangeShapeType="1"/>
            </p:cNvSpPr>
            <p:nvPr/>
          </p:nvSpPr>
          <p:spPr bwMode="auto">
            <a:xfrm>
              <a:off x="4212167" y="4043363"/>
              <a:ext cx="38100" cy="0"/>
            </a:xfrm>
            <a:prstGeom prst="line">
              <a:avLst/>
            </a:prstGeom>
            <a:noFill/>
            <a:ln w="12700">
              <a:solidFill>
                <a:srgbClr val="FFFFFF"/>
              </a:solidFill>
              <a:round/>
              <a:headEnd/>
              <a:tailEnd/>
            </a:ln>
          </p:spPr>
          <p:txBody>
            <a:bodyPr wrap="none" anchor="ctr"/>
            <a:lstStyle/>
            <a:p>
              <a:endParaRPr lang="en-US"/>
            </a:p>
          </p:txBody>
        </p:sp>
        <p:sp>
          <p:nvSpPr>
            <p:cNvPr id="14390" name="Line 49"/>
            <p:cNvSpPr>
              <a:spLocks noChangeShapeType="1"/>
            </p:cNvSpPr>
            <p:nvPr/>
          </p:nvSpPr>
          <p:spPr bwMode="auto">
            <a:xfrm flipV="1">
              <a:off x="4694767" y="2998788"/>
              <a:ext cx="0" cy="354012"/>
            </a:xfrm>
            <a:prstGeom prst="line">
              <a:avLst/>
            </a:prstGeom>
            <a:noFill/>
            <a:ln w="12700">
              <a:solidFill>
                <a:srgbClr val="FFFFFF"/>
              </a:solidFill>
              <a:round/>
              <a:headEnd/>
              <a:tailEnd/>
            </a:ln>
          </p:spPr>
          <p:txBody>
            <a:bodyPr wrap="none" anchor="ctr"/>
            <a:lstStyle/>
            <a:p>
              <a:endParaRPr lang="en-US"/>
            </a:p>
          </p:txBody>
        </p:sp>
        <p:sp>
          <p:nvSpPr>
            <p:cNvPr id="14391" name="Line 50"/>
            <p:cNvSpPr>
              <a:spLocks noChangeShapeType="1"/>
            </p:cNvSpPr>
            <p:nvPr/>
          </p:nvSpPr>
          <p:spPr bwMode="auto">
            <a:xfrm>
              <a:off x="4675012" y="2998788"/>
              <a:ext cx="31044" cy="0"/>
            </a:xfrm>
            <a:prstGeom prst="line">
              <a:avLst/>
            </a:prstGeom>
            <a:noFill/>
            <a:ln w="12700">
              <a:solidFill>
                <a:srgbClr val="FFFFFF"/>
              </a:solidFill>
              <a:round/>
              <a:headEnd/>
              <a:tailEnd/>
            </a:ln>
          </p:spPr>
          <p:txBody>
            <a:bodyPr wrap="none" anchor="ctr"/>
            <a:lstStyle/>
            <a:p>
              <a:endParaRPr lang="en-US"/>
            </a:p>
          </p:txBody>
        </p:sp>
        <p:sp>
          <p:nvSpPr>
            <p:cNvPr id="14392" name="Line 51"/>
            <p:cNvSpPr>
              <a:spLocks noChangeShapeType="1"/>
            </p:cNvSpPr>
            <p:nvPr/>
          </p:nvSpPr>
          <p:spPr bwMode="auto">
            <a:xfrm>
              <a:off x="4700412" y="3435350"/>
              <a:ext cx="0" cy="350838"/>
            </a:xfrm>
            <a:prstGeom prst="line">
              <a:avLst/>
            </a:prstGeom>
            <a:noFill/>
            <a:ln w="12700">
              <a:solidFill>
                <a:srgbClr val="FFFFFF"/>
              </a:solidFill>
              <a:round/>
              <a:headEnd/>
              <a:tailEnd/>
            </a:ln>
          </p:spPr>
          <p:txBody>
            <a:bodyPr wrap="none" anchor="ctr"/>
            <a:lstStyle/>
            <a:p>
              <a:endParaRPr lang="en-US"/>
            </a:p>
          </p:txBody>
        </p:sp>
        <p:sp>
          <p:nvSpPr>
            <p:cNvPr id="14393" name="Line 52"/>
            <p:cNvSpPr>
              <a:spLocks noChangeShapeType="1"/>
            </p:cNvSpPr>
            <p:nvPr/>
          </p:nvSpPr>
          <p:spPr bwMode="auto">
            <a:xfrm>
              <a:off x="4675012" y="3795713"/>
              <a:ext cx="31044" cy="0"/>
            </a:xfrm>
            <a:prstGeom prst="line">
              <a:avLst/>
            </a:prstGeom>
            <a:noFill/>
            <a:ln w="12700">
              <a:solidFill>
                <a:srgbClr val="FFFFFF"/>
              </a:solidFill>
              <a:round/>
              <a:headEnd/>
              <a:tailEnd/>
            </a:ln>
          </p:spPr>
          <p:txBody>
            <a:bodyPr wrap="none" anchor="ctr"/>
            <a:lstStyle/>
            <a:p>
              <a:endParaRPr lang="en-US"/>
            </a:p>
          </p:txBody>
        </p:sp>
        <p:sp>
          <p:nvSpPr>
            <p:cNvPr id="14394" name="Line 53"/>
            <p:cNvSpPr>
              <a:spLocks noChangeShapeType="1"/>
            </p:cNvSpPr>
            <p:nvPr/>
          </p:nvSpPr>
          <p:spPr bwMode="auto">
            <a:xfrm flipV="1">
              <a:off x="5157612" y="3216275"/>
              <a:ext cx="0" cy="368300"/>
            </a:xfrm>
            <a:prstGeom prst="line">
              <a:avLst/>
            </a:prstGeom>
            <a:noFill/>
            <a:ln w="12700">
              <a:solidFill>
                <a:srgbClr val="FFFFFF"/>
              </a:solidFill>
              <a:round/>
              <a:headEnd/>
              <a:tailEnd/>
            </a:ln>
          </p:spPr>
          <p:txBody>
            <a:bodyPr wrap="none" anchor="ctr"/>
            <a:lstStyle/>
            <a:p>
              <a:endParaRPr lang="en-US"/>
            </a:p>
          </p:txBody>
        </p:sp>
        <p:sp>
          <p:nvSpPr>
            <p:cNvPr id="14395" name="Line 54"/>
            <p:cNvSpPr>
              <a:spLocks noChangeShapeType="1"/>
            </p:cNvSpPr>
            <p:nvPr/>
          </p:nvSpPr>
          <p:spPr bwMode="auto">
            <a:xfrm>
              <a:off x="5137856" y="3216275"/>
              <a:ext cx="39511" cy="0"/>
            </a:xfrm>
            <a:prstGeom prst="line">
              <a:avLst/>
            </a:prstGeom>
            <a:noFill/>
            <a:ln w="12700">
              <a:solidFill>
                <a:srgbClr val="FFFFFF"/>
              </a:solidFill>
              <a:round/>
              <a:headEnd/>
              <a:tailEnd/>
            </a:ln>
          </p:spPr>
          <p:txBody>
            <a:bodyPr wrap="none" anchor="ctr"/>
            <a:lstStyle/>
            <a:p>
              <a:endParaRPr lang="en-US"/>
            </a:p>
          </p:txBody>
        </p:sp>
        <p:sp>
          <p:nvSpPr>
            <p:cNvPr id="14396" name="Line 55"/>
            <p:cNvSpPr>
              <a:spLocks noChangeShapeType="1"/>
            </p:cNvSpPr>
            <p:nvPr/>
          </p:nvSpPr>
          <p:spPr bwMode="auto">
            <a:xfrm>
              <a:off x="5163256" y="3667126"/>
              <a:ext cx="0" cy="366713"/>
            </a:xfrm>
            <a:prstGeom prst="line">
              <a:avLst/>
            </a:prstGeom>
            <a:noFill/>
            <a:ln w="12700">
              <a:solidFill>
                <a:srgbClr val="FFFFFF"/>
              </a:solidFill>
              <a:round/>
              <a:headEnd/>
              <a:tailEnd/>
            </a:ln>
          </p:spPr>
          <p:txBody>
            <a:bodyPr wrap="none" anchor="ctr"/>
            <a:lstStyle/>
            <a:p>
              <a:endParaRPr lang="en-US"/>
            </a:p>
          </p:txBody>
        </p:sp>
        <p:sp>
          <p:nvSpPr>
            <p:cNvPr id="14397" name="Line 56"/>
            <p:cNvSpPr>
              <a:spLocks noChangeShapeType="1"/>
            </p:cNvSpPr>
            <p:nvPr/>
          </p:nvSpPr>
          <p:spPr bwMode="auto">
            <a:xfrm>
              <a:off x="5137856" y="4043363"/>
              <a:ext cx="39511" cy="0"/>
            </a:xfrm>
            <a:prstGeom prst="line">
              <a:avLst/>
            </a:prstGeom>
            <a:noFill/>
            <a:ln w="12700">
              <a:solidFill>
                <a:srgbClr val="FFFFFF"/>
              </a:solidFill>
              <a:round/>
              <a:headEnd/>
              <a:tailEnd/>
            </a:ln>
          </p:spPr>
          <p:txBody>
            <a:bodyPr wrap="none" anchor="ctr"/>
            <a:lstStyle/>
            <a:p>
              <a:endParaRPr lang="en-US"/>
            </a:p>
          </p:txBody>
        </p:sp>
        <p:sp>
          <p:nvSpPr>
            <p:cNvPr id="14398" name="Line 57"/>
            <p:cNvSpPr>
              <a:spLocks noChangeShapeType="1"/>
            </p:cNvSpPr>
            <p:nvPr/>
          </p:nvSpPr>
          <p:spPr bwMode="auto">
            <a:xfrm flipV="1">
              <a:off x="5621867" y="2652713"/>
              <a:ext cx="0" cy="474662"/>
            </a:xfrm>
            <a:prstGeom prst="line">
              <a:avLst/>
            </a:prstGeom>
            <a:noFill/>
            <a:ln w="12700">
              <a:solidFill>
                <a:srgbClr val="FFFFFF"/>
              </a:solidFill>
              <a:round/>
              <a:headEnd/>
              <a:tailEnd/>
            </a:ln>
          </p:spPr>
          <p:txBody>
            <a:bodyPr wrap="none" anchor="ctr"/>
            <a:lstStyle/>
            <a:p>
              <a:endParaRPr lang="en-US"/>
            </a:p>
          </p:txBody>
        </p:sp>
        <p:sp>
          <p:nvSpPr>
            <p:cNvPr id="14399" name="Line 58"/>
            <p:cNvSpPr>
              <a:spLocks noChangeShapeType="1"/>
            </p:cNvSpPr>
            <p:nvPr/>
          </p:nvSpPr>
          <p:spPr bwMode="auto">
            <a:xfrm>
              <a:off x="5600700" y="2652713"/>
              <a:ext cx="39511" cy="0"/>
            </a:xfrm>
            <a:prstGeom prst="line">
              <a:avLst/>
            </a:prstGeom>
            <a:noFill/>
            <a:ln w="12700">
              <a:solidFill>
                <a:srgbClr val="FFFFFF"/>
              </a:solidFill>
              <a:round/>
              <a:headEnd/>
              <a:tailEnd/>
            </a:ln>
          </p:spPr>
          <p:txBody>
            <a:bodyPr wrap="none" anchor="ctr"/>
            <a:lstStyle/>
            <a:p>
              <a:endParaRPr lang="en-US"/>
            </a:p>
          </p:txBody>
        </p:sp>
        <p:sp>
          <p:nvSpPr>
            <p:cNvPr id="14400" name="Line 59"/>
            <p:cNvSpPr>
              <a:spLocks noChangeShapeType="1"/>
            </p:cNvSpPr>
            <p:nvPr/>
          </p:nvSpPr>
          <p:spPr bwMode="auto">
            <a:xfrm>
              <a:off x="5626100" y="3209925"/>
              <a:ext cx="0" cy="471488"/>
            </a:xfrm>
            <a:prstGeom prst="line">
              <a:avLst/>
            </a:prstGeom>
            <a:noFill/>
            <a:ln w="12700">
              <a:solidFill>
                <a:srgbClr val="FFFFFF"/>
              </a:solidFill>
              <a:round/>
              <a:headEnd/>
              <a:tailEnd/>
            </a:ln>
          </p:spPr>
          <p:txBody>
            <a:bodyPr wrap="none" anchor="ctr"/>
            <a:lstStyle/>
            <a:p>
              <a:endParaRPr lang="en-US"/>
            </a:p>
          </p:txBody>
        </p:sp>
        <p:sp>
          <p:nvSpPr>
            <p:cNvPr id="14401" name="Line 60"/>
            <p:cNvSpPr>
              <a:spLocks noChangeShapeType="1"/>
            </p:cNvSpPr>
            <p:nvPr/>
          </p:nvSpPr>
          <p:spPr bwMode="auto">
            <a:xfrm>
              <a:off x="5600700" y="3690938"/>
              <a:ext cx="39511" cy="0"/>
            </a:xfrm>
            <a:prstGeom prst="line">
              <a:avLst/>
            </a:prstGeom>
            <a:noFill/>
            <a:ln w="12700">
              <a:solidFill>
                <a:srgbClr val="FFFFFF"/>
              </a:solidFill>
              <a:round/>
              <a:headEnd/>
              <a:tailEnd/>
            </a:ln>
          </p:spPr>
          <p:txBody>
            <a:bodyPr wrap="none" anchor="ctr"/>
            <a:lstStyle/>
            <a:p>
              <a:endParaRPr lang="en-US"/>
            </a:p>
          </p:txBody>
        </p:sp>
        <p:sp>
          <p:nvSpPr>
            <p:cNvPr id="14402" name="Freeform 61"/>
            <p:cNvSpPr>
              <a:spLocks/>
            </p:cNvSpPr>
            <p:nvPr/>
          </p:nvSpPr>
          <p:spPr bwMode="auto">
            <a:xfrm>
              <a:off x="1444978" y="2973388"/>
              <a:ext cx="4178300" cy="1309687"/>
            </a:xfrm>
            <a:custGeom>
              <a:avLst/>
              <a:gdLst>
                <a:gd name="T0" fmla="*/ 0 w 3637"/>
                <a:gd name="T1" fmla="*/ 2147483647 h 1254"/>
                <a:gd name="T2" fmla="*/ 2147483647 w 3637"/>
                <a:gd name="T3" fmla="*/ 0 h 1254"/>
                <a:gd name="T4" fmla="*/ 2147483647 w 3637"/>
                <a:gd name="T5" fmla="*/ 2147483647 h 1254"/>
                <a:gd name="T6" fmla="*/ 2147483647 w 3637"/>
                <a:gd name="T7" fmla="*/ 2147483647 h 1254"/>
                <a:gd name="T8" fmla="*/ 2147483647 w 3637"/>
                <a:gd name="T9" fmla="*/ 2147483647 h 1254"/>
                <a:gd name="T10" fmla="*/ 2147483647 w 3637"/>
                <a:gd name="T11" fmla="*/ 2147483647 h 1254"/>
                <a:gd name="T12" fmla="*/ 2147483647 w 3637"/>
                <a:gd name="T13" fmla="*/ 2147483647 h 1254"/>
                <a:gd name="T14" fmla="*/ 2147483647 w 3637"/>
                <a:gd name="T15" fmla="*/ 2147483647 h 1254"/>
                <a:gd name="T16" fmla="*/ 2147483647 w 3637"/>
                <a:gd name="T17" fmla="*/ 2147483647 h 1254"/>
                <a:gd name="T18" fmla="*/ 2147483647 w 3637"/>
                <a:gd name="T19" fmla="*/ 2147483647 h 1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37"/>
                <a:gd name="T31" fmla="*/ 0 h 1254"/>
                <a:gd name="T32" fmla="*/ 3637 w 3637"/>
                <a:gd name="T33" fmla="*/ 1254 h 1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37" h="1254">
                  <a:moveTo>
                    <a:pt x="0" y="417"/>
                  </a:moveTo>
                  <a:lnTo>
                    <a:pt x="410" y="0"/>
                  </a:lnTo>
                  <a:lnTo>
                    <a:pt x="813" y="389"/>
                  </a:lnTo>
                  <a:lnTo>
                    <a:pt x="1217" y="662"/>
                  </a:lnTo>
                  <a:lnTo>
                    <a:pt x="1613" y="1253"/>
                  </a:lnTo>
                  <a:lnTo>
                    <a:pt x="2023" y="1253"/>
                  </a:lnTo>
                  <a:lnTo>
                    <a:pt x="2426" y="597"/>
                  </a:lnTo>
                  <a:lnTo>
                    <a:pt x="2829" y="403"/>
                  </a:lnTo>
                  <a:lnTo>
                    <a:pt x="3233" y="626"/>
                  </a:lnTo>
                  <a:lnTo>
                    <a:pt x="3636" y="187"/>
                  </a:lnTo>
                </a:path>
              </a:pathLst>
            </a:custGeom>
            <a:noFill/>
            <a:ln w="25400" cap="rnd">
              <a:solidFill>
                <a:srgbClr val="FFFFFF"/>
              </a:solidFill>
              <a:round/>
              <a:headEnd/>
              <a:tailEnd/>
            </a:ln>
          </p:spPr>
          <p:txBody>
            <a:bodyPr/>
            <a:lstStyle/>
            <a:p>
              <a:endParaRPr lang="en-US"/>
            </a:p>
          </p:txBody>
        </p:sp>
        <p:sp>
          <p:nvSpPr>
            <p:cNvPr id="14403" name="Oval 62"/>
            <p:cNvSpPr>
              <a:spLocks noChangeArrowheads="1"/>
            </p:cNvSpPr>
            <p:nvPr/>
          </p:nvSpPr>
          <p:spPr bwMode="auto">
            <a:xfrm>
              <a:off x="1429457" y="3392488"/>
              <a:ext cx="31044" cy="30162"/>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04" name="Oval 63"/>
            <p:cNvSpPr>
              <a:spLocks noChangeArrowheads="1"/>
            </p:cNvSpPr>
            <p:nvPr/>
          </p:nvSpPr>
          <p:spPr bwMode="auto">
            <a:xfrm>
              <a:off x="1429456" y="3394075"/>
              <a:ext cx="29633" cy="26988"/>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05" name="Oval 64"/>
            <p:cNvSpPr>
              <a:spLocks noChangeArrowheads="1"/>
            </p:cNvSpPr>
            <p:nvPr/>
          </p:nvSpPr>
          <p:spPr bwMode="auto">
            <a:xfrm>
              <a:off x="1890889" y="2949576"/>
              <a:ext cx="40923" cy="36513"/>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06" name="Oval 65"/>
            <p:cNvSpPr>
              <a:spLocks noChangeArrowheads="1"/>
            </p:cNvSpPr>
            <p:nvPr/>
          </p:nvSpPr>
          <p:spPr bwMode="auto">
            <a:xfrm>
              <a:off x="1892300" y="2949576"/>
              <a:ext cx="38100" cy="36513"/>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07" name="Oval 66"/>
            <p:cNvSpPr>
              <a:spLocks noChangeArrowheads="1"/>
            </p:cNvSpPr>
            <p:nvPr/>
          </p:nvSpPr>
          <p:spPr bwMode="auto">
            <a:xfrm>
              <a:off x="2353733" y="3355976"/>
              <a:ext cx="40923" cy="36513"/>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08" name="Oval 67"/>
            <p:cNvSpPr>
              <a:spLocks noChangeArrowheads="1"/>
            </p:cNvSpPr>
            <p:nvPr/>
          </p:nvSpPr>
          <p:spPr bwMode="auto">
            <a:xfrm>
              <a:off x="2356556" y="3355975"/>
              <a:ext cx="28222" cy="26988"/>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09" name="Oval 68"/>
            <p:cNvSpPr>
              <a:spLocks noChangeArrowheads="1"/>
            </p:cNvSpPr>
            <p:nvPr/>
          </p:nvSpPr>
          <p:spPr bwMode="auto">
            <a:xfrm>
              <a:off x="2816578" y="3641726"/>
              <a:ext cx="32456" cy="36513"/>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10" name="Oval 69"/>
            <p:cNvSpPr>
              <a:spLocks noChangeArrowheads="1"/>
            </p:cNvSpPr>
            <p:nvPr/>
          </p:nvSpPr>
          <p:spPr bwMode="auto">
            <a:xfrm>
              <a:off x="2817990" y="3649664"/>
              <a:ext cx="29633" cy="26987"/>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11" name="Oval 70"/>
            <p:cNvSpPr>
              <a:spLocks noChangeArrowheads="1"/>
            </p:cNvSpPr>
            <p:nvPr/>
          </p:nvSpPr>
          <p:spPr bwMode="auto">
            <a:xfrm>
              <a:off x="3279423" y="4264026"/>
              <a:ext cx="32456" cy="30163"/>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12" name="Oval 71"/>
            <p:cNvSpPr>
              <a:spLocks noChangeArrowheads="1"/>
            </p:cNvSpPr>
            <p:nvPr/>
          </p:nvSpPr>
          <p:spPr bwMode="auto">
            <a:xfrm>
              <a:off x="3280834" y="4265614"/>
              <a:ext cx="31044" cy="28575"/>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13" name="Oval 72"/>
            <p:cNvSpPr>
              <a:spLocks noChangeArrowheads="1"/>
            </p:cNvSpPr>
            <p:nvPr/>
          </p:nvSpPr>
          <p:spPr bwMode="auto">
            <a:xfrm>
              <a:off x="3743679" y="4257676"/>
              <a:ext cx="40922" cy="28575"/>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14" name="Oval 73"/>
            <p:cNvSpPr>
              <a:spLocks noChangeArrowheads="1"/>
            </p:cNvSpPr>
            <p:nvPr/>
          </p:nvSpPr>
          <p:spPr bwMode="auto">
            <a:xfrm>
              <a:off x="3743678" y="4259264"/>
              <a:ext cx="39511" cy="26987"/>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15" name="Oval 74"/>
            <p:cNvSpPr>
              <a:spLocks noChangeArrowheads="1"/>
            </p:cNvSpPr>
            <p:nvPr/>
          </p:nvSpPr>
          <p:spPr bwMode="auto">
            <a:xfrm>
              <a:off x="4206523" y="3573463"/>
              <a:ext cx="42333" cy="36512"/>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16" name="Oval 75"/>
            <p:cNvSpPr>
              <a:spLocks noChangeArrowheads="1"/>
            </p:cNvSpPr>
            <p:nvPr/>
          </p:nvSpPr>
          <p:spPr bwMode="auto">
            <a:xfrm>
              <a:off x="4207933" y="3575050"/>
              <a:ext cx="29634" cy="33338"/>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17" name="Oval 76"/>
            <p:cNvSpPr>
              <a:spLocks noChangeArrowheads="1"/>
            </p:cNvSpPr>
            <p:nvPr/>
          </p:nvSpPr>
          <p:spPr bwMode="auto">
            <a:xfrm>
              <a:off x="4669367" y="3371851"/>
              <a:ext cx="32455" cy="28575"/>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18" name="Oval 77"/>
            <p:cNvSpPr>
              <a:spLocks noChangeArrowheads="1"/>
            </p:cNvSpPr>
            <p:nvPr/>
          </p:nvSpPr>
          <p:spPr bwMode="auto">
            <a:xfrm>
              <a:off x="4670778" y="3371850"/>
              <a:ext cx="29634" cy="26988"/>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19" name="Oval 78"/>
            <p:cNvSpPr>
              <a:spLocks noChangeArrowheads="1"/>
            </p:cNvSpPr>
            <p:nvPr/>
          </p:nvSpPr>
          <p:spPr bwMode="auto">
            <a:xfrm>
              <a:off x="5133622" y="3603626"/>
              <a:ext cx="39511" cy="30163"/>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20" name="Oval 79"/>
            <p:cNvSpPr>
              <a:spLocks noChangeArrowheads="1"/>
            </p:cNvSpPr>
            <p:nvPr/>
          </p:nvSpPr>
          <p:spPr bwMode="auto">
            <a:xfrm>
              <a:off x="5142090" y="3605214"/>
              <a:ext cx="31044" cy="26987"/>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21" name="Oval 80"/>
            <p:cNvSpPr>
              <a:spLocks noChangeArrowheads="1"/>
            </p:cNvSpPr>
            <p:nvPr/>
          </p:nvSpPr>
          <p:spPr bwMode="auto">
            <a:xfrm>
              <a:off x="5596467" y="3144838"/>
              <a:ext cx="40923" cy="30162"/>
            </a:xfrm>
            <a:prstGeom prst="ellipse">
              <a:avLst/>
            </a:prstGeom>
            <a:solidFill>
              <a:srgbClr val="FFFFFF"/>
            </a:solidFill>
            <a:ln w="12700">
              <a:noFill/>
              <a:round/>
              <a:headEnd/>
              <a:tailEnd/>
            </a:ln>
          </p:spPr>
          <p:txBody>
            <a:bodyPr wrap="none" anchor="ctr"/>
            <a:lstStyle/>
            <a:p>
              <a:endParaRPr lang="en-US">
                <a:latin typeface="Times New Roman" pitchFamily="18" charset="0"/>
              </a:endParaRPr>
            </a:p>
          </p:txBody>
        </p:sp>
        <p:sp>
          <p:nvSpPr>
            <p:cNvPr id="14422" name="Oval 81"/>
            <p:cNvSpPr>
              <a:spLocks noChangeArrowheads="1"/>
            </p:cNvSpPr>
            <p:nvPr/>
          </p:nvSpPr>
          <p:spPr bwMode="auto">
            <a:xfrm>
              <a:off x="5596467" y="3144839"/>
              <a:ext cx="39511" cy="28575"/>
            </a:xfrm>
            <a:prstGeom prst="ellipse">
              <a:avLst/>
            </a:prstGeom>
            <a:noFill/>
            <a:ln w="25400">
              <a:solidFill>
                <a:srgbClr val="FFFFFF"/>
              </a:solidFill>
              <a:round/>
              <a:headEnd/>
              <a:tailEnd/>
            </a:ln>
          </p:spPr>
          <p:txBody>
            <a:bodyPr wrap="none" anchor="ctr"/>
            <a:lstStyle/>
            <a:p>
              <a:endParaRPr lang="en-US">
                <a:latin typeface="Times New Roman" pitchFamily="18" charset="0"/>
              </a:endParaRPr>
            </a:p>
          </p:txBody>
        </p:sp>
        <p:sp>
          <p:nvSpPr>
            <p:cNvPr id="14423" name="Rectangle 82"/>
            <p:cNvSpPr>
              <a:spLocks noChangeArrowheads="1"/>
            </p:cNvSpPr>
            <p:nvPr/>
          </p:nvSpPr>
          <p:spPr bwMode="auto">
            <a:xfrm>
              <a:off x="845256" y="4483100"/>
              <a:ext cx="439222" cy="397545"/>
            </a:xfrm>
            <a:prstGeom prst="rect">
              <a:avLst/>
            </a:prstGeom>
            <a:noFill/>
            <a:ln w="12700">
              <a:noFill/>
              <a:miter lim="800000"/>
              <a:headEnd/>
              <a:tailEnd/>
            </a:ln>
          </p:spPr>
          <p:txBody>
            <a:bodyPr wrap="none" lIns="90487" tIns="44450" rIns="90487" bIns="44450">
              <a:spAutoFit/>
            </a:bodyPr>
            <a:lstStyle/>
            <a:p>
              <a:pPr eaLnBrk="0" hangingPunct="0"/>
              <a:r>
                <a:rPr lang="en-US" sz="2000">
                  <a:solidFill>
                    <a:srgbClr val="FFFF00"/>
                  </a:solidFill>
                  <a:latin typeface="Times" pitchFamily="18" charset="0"/>
                </a:rPr>
                <a:t>90</a:t>
              </a:r>
            </a:p>
          </p:txBody>
        </p:sp>
        <p:sp>
          <p:nvSpPr>
            <p:cNvPr id="14424" name="Rectangle 83"/>
            <p:cNvSpPr>
              <a:spLocks noChangeArrowheads="1"/>
            </p:cNvSpPr>
            <p:nvPr/>
          </p:nvSpPr>
          <p:spPr bwMode="auto">
            <a:xfrm>
              <a:off x="745067" y="3886200"/>
              <a:ext cx="567462" cy="397545"/>
            </a:xfrm>
            <a:prstGeom prst="rect">
              <a:avLst/>
            </a:prstGeom>
            <a:noFill/>
            <a:ln w="12700">
              <a:noFill/>
              <a:miter lim="800000"/>
              <a:headEnd/>
              <a:tailEnd/>
            </a:ln>
          </p:spPr>
          <p:txBody>
            <a:bodyPr wrap="none" lIns="90487" tIns="44450" rIns="90487" bIns="44450">
              <a:spAutoFit/>
            </a:bodyPr>
            <a:lstStyle/>
            <a:p>
              <a:pPr eaLnBrk="0" hangingPunct="0"/>
              <a:r>
                <a:rPr lang="en-US" sz="2000">
                  <a:solidFill>
                    <a:srgbClr val="FFFF00"/>
                  </a:solidFill>
                  <a:latin typeface="Times" pitchFamily="18" charset="0"/>
                </a:rPr>
                <a:t>100</a:t>
              </a:r>
            </a:p>
          </p:txBody>
        </p:sp>
        <p:sp>
          <p:nvSpPr>
            <p:cNvPr id="14425" name="Rectangle 84"/>
            <p:cNvSpPr>
              <a:spLocks noChangeArrowheads="1"/>
            </p:cNvSpPr>
            <p:nvPr/>
          </p:nvSpPr>
          <p:spPr bwMode="auto">
            <a:xfrm>
              <a:off x="711201" y="3263900"/>
              <a:ext cx="557972" cy="397545"/>
            </a:xfrm>
            <a:prstGeom prst="rect">
              <a:avLst/>
            </a:prstGeom>
            <a:noFill/>
            <a:ln w="12700">
              <a:noFill/>
              <a:miter lim="800000"/>
              <a:headEnd/>
              <a:tailEnd/>
            </a:ln>
          </p:spPr>
          <p:txBody>
            <a:bodyPr wrap="none" lIns="90487" tIns="44450" rIns="90487" bIns="44450">
              <a:spAutoFit/>
            </a:bodyPr>
            <a:lstStyle/>
            <a:p>
              <a:pPr eaLnBrk="0" hangingPunct="0"/>
              <a:r>
                <a:rPr lang="en-US" sz="2000">
                  <a:solidFill>
                    <a:srgbClr val="FFFF00"/>
                  </a:solidFill>
                  <a:latin typeface="Times" pitchFamily="18" charset="0"/>
                </a:rPr>
                <a:t>110</a:t>
              </a:r>
            </a:p>
          </p:txBody>
        </p:sp>
        <p:sp>
          <p:nvSpPr>
            <p:cNvPr id="14426" name="Rectangle 85"/>
            <p:cNvSpPr>
              <a:spLocks noChangeArrowheads="1"/>
            </p:cNvSpPr>
            <p:nvPr/>
          </p:nvSpPr>
          <p:spPr bwMode="auto">
            <a:xfrm>
              <a:off x="708378" y="2705100"/>
              <a:ext cx="567462" cy="397545"/>
            </a:xfrm>
            <a:prstGeom prst="rect">
              <a:avLst/>
            </a:prstGeom>
            <a:noFill/>
            <a:ln w="12700">
              <a:noFill/>
              <a:miter lim="800000"/>
              <a:headEnd/>
              <a:tailEnd/>
            </a:ln>
          </p:spPr>
          <p:txBody>
            <a:bodyPr wrap="none" lIns="90487" tIns="44450" rIns="90487" bIns="44450">
              <a:spAutoFit/>
            </a:bodyPr>
            <a:lstStyle/>
            <a:p>
              <a:pPr eaLnBrk="0" hangingPunct="0"/>
              <a:r>
                <a:rPr lang="en-US" sz="2000">
                  <a:solidFill>
                    <a:srgbClr val="FFFF00"/>
                  </a:solidFill>
                  <a:latin typeface="Times" pitchFamily="18" charset="0"/>
                </a:rPr>
                <a:t>120</a:t>
              </a:r>
            </a:p>
          </p:txBody>
        </p:sp>
        <p:sp>
          <p:nvSpPr>
            <p:cNvPr id="14427" name="Rectangle 86"/>
            <p:cNvSpPr>
              <a:spLocks noChangeArrowheads="1"/>
            </p:cNvSpPr>
            <p:nvPr/>
          </p:nvSpPr>
          <p:spPr bwMode="auto">
            <a:xfrm>
              <a:off x="711200" y="2168525"/>
              <a:ext cx="584200" cy="397545"/>
            </a:xfrm>
            <a:prstGeom prst="rect">
              <a:avLst/>
            </a:prstGeom>
            <a:noFill/>
            <a:ln w="12700">
              <a:noFill/>
              <a:miter lim="800000"/>
              <a:headEnd/>
              <a:tailEnd/>
            </a:ln>
          </p:spPr>
          <p:txBody>
            <a:bodyPr lIns="90487" tIns="44450" rIns="90487" bIns="44450">
              <a:spAutoFit/>
            </a:bodyPr>
            <a:lstStyle/>
            <a:p>
              <a:pPr eaLnBrk="0" hangingPunct="0"/>
              <a:r>
                <a:rPr lang="en-US" sz="2000">
                  <a:solidFill>
                    <a:srgbClr val="FFFF00"/>
                  </a:solidFill>
                  <a:latin typeface="Times" pitchFamily="18" charset="0"/>
                </a:rPr>
                <a:t>130</a:t>
              </a:r>
            </a:p>
          </p:txBody>
        </p:sp>
        <p:sp>
          <p:nvSpPr>
            <p:cNvPr id="14428" name="Rectangle 87"/>
            <p:cNvSpPr>
              <a:spLocks noChangeArrowheads="1"/>
            </p:cNvSpPr>
            <p:nvPr/>
          </p:nvSpPr>
          <p:spPr bwMode="auto">
            <a:xfrm rot="-5400000">
              <a:off x="-1765734" y="3138790"/>
              <a:ext cx="4307134" cy="828496"/>
            </a:xfrm>
            <a:prstGeom prst="rect">
              <a:avLst/>
            </a:prstGeom>
            <a:noFill/>
            <a:ln w="12700">
              <a:noFill/>
              <a:miter lim="800000"/>
              <a:headEnd/>
              <a:tailEnd/>
            </a:ln>
          </p:spPr>
          <p:txBody>
            <a:bodyPr lIns="90487" tIns="44450" rIns="90487" bIns="44450">
              <a:spAutoFit/>
            </a:bodyPr>
            <a:lstStyle/>
            <a:p>
              <a:pPr algn="ctr" eaLnBrk="0" hangingPunct="0"/>
              <a:r>
                <a:rPr lang="es-MX" sz="2400">
                  <a:solidFill>
                    <a:srgbClr val="FF6600"/>
                  </a:solidFill>
                  <a:latin typeface="Comic Sans MS" pitchFamily="66" charset="0"/>
                </a:rPr>
                <a:t>Producción de anticuerpos (Padrones del laboratorio %)</a:t>
              </a:r>
            </a:p>
          </p:txBody>
        </p:sp>
        <p:sp>
          <p:nvSpPr>
            <p:cNvPr id="14429" name="Rectangle 88"/>
            <p:cNvSpPr>
              <a:spLocks noChangeArrowheads="1"/>
            </p:cNvSpPr>
            <p:nvPr/>
          </p:nvSpPr>
          <p:spPr bwMode="auto">
            <a:xfrm>
              <a:off x="1309511" y="4981576"/>
              <a:ext cx="418383"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-5</a:t>
              </a:r>
            </a:p>
          </p:txBody>
        </p:sp>
        <p:sp>
          <p:nvSpPr>
            <p:cNvPr id="14430" name="Rectangle 89"/>
            <p:cNvSpPr>
              <a:spLocks noChangeArrowheads="1"/>
            </p:cNvSpPr>
            <p:nvPr/>
          </p:nvSpPr>
          <p:spPr bwMode="auto">
            <a:xfrm>
              <a:off x="1778000" y="4981576"/>
              <a:ext cx="418383"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-4</a:t>
              </a:r>
            </a:p>
          </p:txBody>
        </p:sp>
        <p:sp>
          <p:nvSpPr>
            <p:cNvPr id="14431" name="Rectangle 90"/>
            <p:cNvSpPr>
              <a:spLocks noChangeArrowheads="1"/>
            </p:cNvSpPr>
            <p:nvPr/>
          </p:nvSpPr>
          <p:spPr bwMode="auto">
            <a:xfrm>
              <a:off x="2239434" y="4981576"/>
              <a:ext cx="418383"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-3</a:t>
              </a:r>
            </a:p>
          </p:txBody>
        </p:sp>
        <p:sp>
          <p:nvSpPr>
            <p:cNvPr id="14432" name="Rectangle 91"/>
            <p:cNvSpPr>
              <a:spLocks noChangeArrowheads="1"/>
            </p:cNvSpPr>
            <p:nvPr/>
          </p:nvSpPr>
          <p:spPr bwMode="auto">
            <a:xfrm>
              <a:off x="2700867" y="4981576"/>
              <a:ext cx="418383"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-2</a:t>
              </a:r>
            </a:p>
          </p:txBody>
        </p:sp>
        <p:sp>
          <p:nvSpPr>
            <p:cNvPr id="14433" name="Rectangle 92"/>
            <p:cNvSpPr>
              <a:spLocks noChangeArrowheads="1"/>
            </p:cNvSpPr>
            <p:nvPr/>
          </p:nvSpPr>
          <p:spPr bwMode="auto">
            <a:xfrm>
              <a:off x="3081867" y="4981576"/>
              <a:ext cx="418383"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-1</a:t>
              </a:r>
            </a:p>
          </p:txBody>
        </p:sp>
        <p:sp>
          <p:nvSpPr>
            <p:cNvPr id="14434" name="Rectangle 93"/>
            <p:cNvSpPr>
              <a:spLocks noChangeArrowheads="1"/>
            </p:cNvSpPr>
            <p:nvPr/>
          </p:nvSpPr>
          <p:spPr bwMode="auto">
            <a:xfrm>
              <a:off x="3677356" y="4981576"/>
              <a:ext cx="323806"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1</a:t>
              </a:r>
            </a:p>
          </p:txBody>
        </p:sp>
        <p:sp>
          <p:nvSpPr>
            <p:cNvPr id="14435" name="Rectangle 94"/>
            <p:cNvSpPr>
              <a:spLocks noChangeArrowheads="1"/>
            </p:cNvSpPr>
            <p:nvPr/>
          </p:nvSpPr>
          <p:spPr bwMode="auto">
            <a:xfrm>
              <a:off x="4121857" y="4981576"/>
              <a:ext cx="323806"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2</a:t>
              </a:r>
            </a:p>
          </p:txBody>
        </p:sp>
        <p:sp>
          <p:nvSpPr>
            <p:cNvPr id="14436" name="Rectangle 95"/>
            <p:cNvSpPr>
              <a:spLocks noChangeArrowheads="1"/>
            </p:cNvSpPr>
            <p:nvPr/>
          </p:nvSpPr>
          <p:spPr bwMode="auto">
            <a:xfrm>
              <a:off x="4583290" y="4981576"/>
              <a:ext cx="323806"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3</a:t>
              </a:r>
            </a:p>
          </p:txBody>
        </p:sp>
        <p:sp>
          <p:nvSpPr>
            <p:cNvPr id="14437" name="Rectangle 96"/>
            <p:cNvSpPr>
              <a:spLocks noChangeArrowheads="1"/>
            </p:cNvSpPr>
            <p:nvPr/>
          </p:nvSpPr>
          <p:spPr bwMode="auto">
            <a:xfrm>
              <a:off x="5053190" y="4981576"/>
              <a:ext cx="323806"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4</a:t>
              </a:r>
            </a:p>
          </p:txBody>
        </p:sp>
        <p:sp>
          <p:nvSpPr>
            <p:cNvPr id="14438" name="Rectangle 97"/>
            <p:cNvSpPr>
              <a:spLocks noChangeArrowheads="1"/>
            </p:cNvSpPr>
            <p:nvPr/>
          </p:nvSpPr>
          <p:spPr bwMode="auto">
            <a:xfrm>
              <a:off x="5513212" y="4981576"/>
              <a:ext cx="323806" cy="428322"/>
            </a:xfrm>
            <a:prstGeom prst="rect">
              <a:avLst/>
            </a:prstGeom>
            <a:noFill/>
            <a:ln w="12700">
              <a:noFill/>
              <a:miter lim="800000"/>
              <a:headEnd/>
              <a:tailEnd/>
            </a:ln>
          </p:spPr>
          <p:txBody>
            <a:bodyPr wrap="none" lIns="90487" tIns="44450" rIns="90487" bIns="44450">
              <a:spAutoFit/>
            </a:bodyPr>
            <a:lstStyle/>
            <a:p>
              <a:pPr eaLnBrk="0" hangingPunct="0"/>
              <a:r>
                <a:rPr lang="en-US" sz="2200">
                  <a:solidFill>
                    <a:srgbClr val="FFFF00"/>
                  </a:solidFill>
                  <a:latin typeface="Times" pitchFamily="18" charset="0"/>
                </a:rPr>
                <a:t>5</a:t>
              </a:r>
            </a:p>
          </p:txBody>
        </p:sp>
        <p:sp>
          <p:nvSpPr>
            <p:cNvPr id="14439" name="Rectangle 98"/>
            <p:cNvSpPr>
              <a:spLocks noChangeArrowheads="1"/>
            </p:cNvSpPr>
            <p:nvPr/>
          </p:nvSpPr>
          <p:spPr bwMode="auto">
            <a:xfrm>
              <a:off x="1828800" y="5297489"/>
              <a:ext cx="3810000" cy="459110"/>
            </a:xfrm>
            <a:prstGeom prst="rect">
              <a:avLst/>
            </a:prstGeom>
            <a:noFill/>
            <a:ln w="12700">
              <a:noFill/>
              <a:miter lim="800000"/>
              <a:headEnd/>
              <a:tailEnd/>
            </a:ln>
          </p:spPr>
          <p:txBody>
            <a:bodyPr lIns="90487" tIns="44450" rIns="90487" bIns="44450">
              <a:spAutoFit/>
            </a:bodyPr>
            <a:lstStyle/>
            <a:p>
              <a:pPr algn="ctr" eaLnBrk="0" hangingPunct="0"/>
              <a:r>
                <a:rPr lang="es-MX" sz="2400">
                  <a:solidFill>
                    <a:srgbClr val="FF6600"/>
                  </a:solidFill>
                  <a:latin typeface="Comic Sans MS" pitchFamily="66" charset="0"/>
                </a:rPr>
                <a:t>Semanas</a:t>
              </a:r>
            </a:p>
          </p:txBody>
        </p:sp>
        <p:sp>
          <p:nvSpPr>
            <p:cNvPr id="14440" name="Rectangle 99"/>
            <p:cNvSpPr>
              <a:spLocks noChangeArrowheads="1"/>
            </p:cNvSpPr>
            <p:nvPr/>
          </p:nvSpPr>
          <p:spPr bwMode="auto">
            <a:xfrm>
              <a:off x="1360312" y="1938338"/>
              <a:ext cx="182806" cy="551433"/>
            </a:xfrm>
            <a:prstGeom prst="rect">
              <a:avLst/>
            </a:prstGeom>
            <a:noFill/>
            <a:ln w="12700">
              <a:noFill/>
              <a:miter lim="800000"/>
              <a:headEnd/>
              <a:tailEnd/>
            </a:ln>
          </p:spPr>
          <p:txBody>
            <a:bodyPr wrap="none" lIns="90487" tIns="44450" rIns="90487" bIns="44450">
              <a:spAutoFit/>
            </a:bodyPr>
            <a:lstStyle/>
            <a:p>
              <a:pPr eaLnBrk="0" hangingPunct="0"/>
              <a:endParaRPr lang="en-CA" sz="3000">
                <a:solidFill>
                  <a:srgbClr val="FFFF00"/>
                </a:solidFill>
                <a:latin typeface="Times" pitchFamily="18" charset="0"/>
              </a:endParaRPr>
            </a:p>
          </p:txBody>
        </p:sp>
        <p:sp>
          <p:nvSpPr>
            <p:cNvPr id="14441" name="Rectangle 103"/>
            <p:cNvSpPr>
              <a:spLocks noChangeArrowheads="1"/>
            </p:cNvSpPr>
            <p:nvPr/>
          </p:nvSpPr>
          <p:spPr bwMode="auto">
            <a:xfrm>
              <a:off x="3959578" y="2274888"/>
              <a:ext cx="182806" cy="551433"/>
            </a:xfrm>
            <a:prstGeom prst="rect">
              <a:avLst/>
            </a:prstGeom>
            <a:noFill/>
            <a:ln w="12700">
              <a:noFill/>
              <a:miter lim="800000"/>
              <a:headEnd/>
              <a:tailEnd/>
            </a:ln>
          </p:spPr>
          <p:txBody>
            <a:bodyPr wrap="none" lIns="90487" tIns="44450" rIns="90487" bIns="44450">
              <a:spAutoFit/>
            </a:bodyPr>
            <a:lstStyle/>
            <a:p>
              <a:pPr eaLnBrk="0" hangingPunct="0"/>
              <a:endParaRPr lang="en-CA" sz="3000">
                <a:solidFill>
                  <a:srgbClr val="FFFFFF"/>
                </a:solidFill>
                <a:latin typeface="Times" pitchFamily="18" charset="0"/>
              </a:endParaRPr>
            </a:p>
          </p:txBody>
        </p:sp>
        <p:sp>
          <p:nvSpPr>
            <p:cNvPr id="14442" name="Text Box 104"/>
            <p:cNvSpPr txBox="1">
              <a:spLocks noChangeArrowheads="1"/>
            </p:cNvSpPr>
            <p:nvPr/>
          </p:nvSpPr>
          <p:spPr bwMode="auto">
            <a:xfrm>
              <a:off x="3397955" y="4914901"/>
              <a:ext cx="294923" cy="519113"/>
            </a:xfrm>
            <a:prstGeom prst="rect">
              <a:avLst/>
            </a:prstGeom>
            <a:noFill/>
            <a:ln w="9525">
              <a:noFill/>
              <a:miter lim="800000"/>
              <a:headEnd/>
              <a:tailEnd/>
            </a:ln>
          </p:spPr>
          <p:txBody>
            <a:bodyPr>
              <a:spAutoFit/>
            </a:bodyPr>
            <a:lstStyle/>
            <a:p>
              <a:pPr eaLnBrk="0" hangingPunct="0"/>
              <a:r>
                <a:rPr lang="en-US" sz="2800" b="1">
                  <a:solidFill>
                    <a:srgbClr val="FFFF00"/>
                  </a:solidFill>
                  <a:latin typeface="Times" pitchFamily="18" charset="0"/>
                </a:rPr>
                <a:t>0</a:t>
              </a:r>
              <a:endParaRPr lang="en-US">
                <a:solidFill>
                  <a:srgbClr val="FFFF00"/>
                </a:solidFill>
                <a:latin typeface="Times" pitchFamily="18" charset="0"/>
              </a:endParaRPr>
            </a:p>
          </p:txBody>
        </p:sp>
        <p:sp>
          <p:nvSpPr>
            <p:cNvPr id="14443" name="Line 105"/>
            <p:cNvSpPr>
              <a:spLocks noChangeShapeType="1"/>
            </p:cNvSpPr>
            <p:nvPr/>
          </p:nvSpPr>
          <p:spPr bwMode="auto">
            <a:xfrm>
              <a:off x="3508022" y="5021263"/>
              <a:ext cx="0" cy="0"/>
            </a:xfrm>
            <a:prstGeom prst="line">
              <a:avLst/>
            </a:prstGeom>
            <a:noFill/>
            <a:ln w="9525">
              <a:solidFill>
                <a:schemeClr val="tx1"/>
              </a:solidFill>
              <a:round/>
              <a:headEnd/>
              <a:tailEnd/>
            </a:ln>
          </p:spPr>
          <p:txBody>
            <a:bodyPr wrap="none" anchor="ctr"/>
            <a:lstStyle/>
            <a:p>
              <a:endParaRPr lang="en-US"/>
            </a:p>
          </p:txBody>
        </p:sp>
      </p:grpSp>
      <p:sp>
        <p:nvSpPr>
          <p:cNvPr id="14339" name="Rectangle 106"/>
          <p:cNvSpPr>
            <a:spLocks noChangeArrowheads="1"/>
          </p:cNvSpPr>
          <p:nvPr/>
        </p:nvSpPr>
        <p:spPr bwMode="auto">
          <a:xfrm>
            <a:off x="5943600" y="2438400"/>
            <a:ext cx="3200400" cy="2705100"/>
          </a:xfrm>
          <a:prstGeom prst="rect">
            <a:avLst/>
          </a:prstGeom>
          <a:noFill/>
          <a:ln w="9525">
            <a:noFill/>
            <a:miter lim="800000"/>
            <a:headEnd/>
            <a:tailEnd/>
          </a:ln>
        </p:spPr>
        <p:txBody>
          <a:bodyPr/>
          <a:lstStyle/>
          <a:p>
            <a:pPr marL="342900" indent="-342900">
              <a:lnSpc>
                <a:spcPct val="90000"/>
              </a:lnSpc>
              <a:spcBef>
                <a:spcPct val="20000"/>
              </a:spcBef>
              <a:buClr>
                <a:srgbClr val="FF0000"/>
              </a:buClr>
              <a:buFont typeface="Wingdings" pitchFamily="2" charset="2"/>
              <a:buChar char="ü"/>
            </a:pPr>
            <a:r>
              <a:rPr lang="es-MX" sz="2000">
                <a:latin typeface="Comic Sans MS" pitchFamily="66" charset="0"/>
              </a:rPr>
              <a:t>La inmunosupresión ocurre 2 semanas antes y después del parto</a:t>
            </a:r>
          </a:p>
          <a:p>
            <a:pPr marL="342900" indent="-342900">
              <a:lnSpc>
                <a:spcPct val="90000"/>
              </a:lnSpc>
              <a:spcBef>
                <a:spcPct val="20000"/>
              </a:spcBef>
              <a:buClr>
                <a:srgbClr val="FF0000"/>
              </a:buClr>
              <a:buFont typeface="Wingdings" pitchFamily="2" charset="2"/>
              <a:buChar char="ü"/>
            </a:pPr>
            <a:endParaRPr lang="es-MX" sz="2000">
              <a:latin typeface="Comic Sans MS" pitchFamily="66" charset="0"/>
            </a:endParaRPr>
          </a:p>
          <a:p>
            <a:pPr marL="342900" indent="-342900">
              <a:lnSpc>
                <a:spcPct val="90000"/>
              </a:lnSpc>
              <a:spcBef>
                <a:spcPct val="20000"/>
              </a:spcBef>
              <a:buClr>
                <a:srgbClr val="FF0000"/>
              </a:buClr>
              <a:buFont typeface="Wingdings" pitchFamily="2" charset="2"/>
              <a:buChar char="ü"/>
            </a:pPr>
            <a:r>
              <a:rPr lang="es-MX" sz="2000">
                <a:latin typeface="Comic Sans MS" pitchFamily="66" charset="0"/>
              </a:rPr>
              <a:t>La respuesta a la vacuna se compromete durante el periodo de transición </a:t>
            </a:r>
          </a:p>
        </p:txBody>
      </p:sp>
      <p:sp>
        <p:nvSpPr>
          <p:cNvPr id="14340" name="Rectangle 107"/>
          <p:cNvSpPr>
            <a:spLocks noChangeArrowheads="1"/>
          </p:cNvSpPr>
          <p:nvPr/>
        </p:nvSpPr>
        <p:spPr bwMode="auto">
          <a:xfrm>
            <a:off x="0" y="142875"/>
            <a:ext cx="9144000" cy="2043113"/>
          </a:xfrm>
          <a:prstGeom prst="rect">
            <a:avLst/>
          </a:prstGeom>
          <a:noFill/>
          <a:ln w="9525" algn="ctr">
            <a:noFill/>
            <a:miter lim="800000"/>
            <a:headEnd/>
            <a:tailEnd/>
          </a:ln>
        </p:spPr>
        <p:txBody>
          <a:bodyPr anchor="ctr"/>
          <a:lstStyle/>
          <a:p>
            <a:pPr algn="ctr"/>
            <a:r>
              <a:rPr lang="es-MX" sz="4400">
                <a:solidFill>
                  <a:srgbClr val="FFFF00"/>
                </a:solidFill>
                <a:latin typeface="Comic Sans MS" pitchFamily="66" charset="0"/>
              </a:rPr>
              <a:t>Inmuno-Supresión  </a:t>
            </a:r>
          </a:p>
          <a:p>
            <a:pPr algn="ctr"/>
            <a:r>
              <a:rPr lang="es-MX" sz="4400">
                <a:solidFill>
                  <a:srgbClr val="FFFF00"/>
                </a:solidFill>
                <a:latin typeface="Comic Sans MS" pitchFamily="66" charset="0"/>
              </a:rPr>
              <a:t>Durante el Periodo de Transición</a:t>
            </a:r>
          </a:p>
        </p:txBody>
      </p:sp>
      <p:sp>
        <p:nvSpPr>
          <p:cNvPr id="14341" name="Text Box 108"/>
          <p:cNvSpPr txBox="1">
            <a:spLocks noChangeArrowheads="1"/>
          </p:cNvSpPr>
          <p:nvPr/>
        </p:nvSpPr>
        <p:spPr bwMode="auto">
          <a:xfrm>
            <a:off x="6096000" y="5334000"/>
            <a:ext cx="1168400" cy="338138"/>
          </a:xfrm>
          <a:prstGeom prst="rect">
            <a:avLst/>
          </a:prstGeom>
          <a:noFill/>
          <a:ln w="9525">
            <a:noFill/>
            <a:miter lim="800000"/>
            <a:headEnd/>
            <a:tailEnd/>
          </a:ln>
        </p:spPr>
        <p:txBody>
          <a:bodyPr wrap="none">
            <a:spAutoFit/>
          </a:bodyPr>
          <a:lstStyle/>
          <a:p>
            <a:r>
              <a:rPr lang="en-US" sz="1600">
                <a:latin typeface="Times New Roman" pitchFamily="18" charset="0"/>
              </a:rPr>
              <a:t>Goff (2006)</a:t>
            </a:r>
          </a:p>
        </p:txBody>
      </p:sp>
      <p:pic>
        <p:nvPicPr>
          <p:cNvPr id="14342" name="Picture 105" descr="FAZD-Center-logo-Nov-2008.jpg"/>
          <p:cNvPicPr>
            <a:picLocks noChangeAspect="1"/>
          </p:cNvPicPr>
          <p:nvPr/>
        </p:nvPicPr>
        <p:blipFill>
          <a:blip r:embed="rId4" cstate="screen"/>
          <a:srcRect/>
          <a:stretch>
            <a:fillRect/>
          </a:stretch>
        </p:blipFill>
        <p:spPr bwMode="auto">
          <a:xfrm>
            <a:off x="304800" y="5867400"/>
            <a:ext cx="2097088" cy="873125"/>
          </a:xfrm>
          <a:prstGeom prst="rect">
            <a:avLst/>
          </a:prstGeom>
          <a:noFill/>
          <a:ln w="9525">
            <a:noFill/>
            <a:miter lim="800000"/>
            <a:headEnd/>
            <a:tailEnd/>
          </a:ln>
        </p:spPr>
      </p:pic>
      <p:pic>
        <p:nvPicPr>
          <p:cNvPr id="107" name="R9">
            <a:hlinkClick r:id="" action="ppaction://media"/>
          </p:cNvPr>
          <p:cNvPicPr>
            <a:picLocks noRot="1" noChangeAspect="1"/>
          </p:cNvPicPr>
          <p:nvPr>
            <a:wavAudioFile r:embed="rId1" name="R9"/>
          </p:nvPr>
        </p:nvPicPr>
        <p:blipFill>
          <a:blip r:embed="rId5" cstate="screen"/>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53" fill="hold"/>
                                        <p:tgtEl>
                                          <p:spTgt spid="1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7"/>
                </p:tgtEl>
              </p:cMediaNode>
            </p:audio>
          </p:childTnLst>
        </p:cTn>
      </p:par>
    </p:tnLst>
  </p:timing>
</p:sld>
</file>

<file path=ppt/theme/theme1.xml><?xml version="1.0" encoding="utf-8"?>
<a:theme xmlns:a="http://schemas.openxmlformats.org/drawingml/2006/main" name="Tema1">
  <a:themeElements>
    <a:clrScheme name="ejribbon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fontScheme name="ejribb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jribbon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ejribbon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ejribbon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ejribbon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ejribbon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8202</TotalTime>
  <Words>4435</Words>
  <Application>Microsoft Office PowerPoint</Application>
  <PresentationFormat>On-screen Show (4:3)</PresentationFormat>
  <Paragraphs>374</Paragraphs>
  <Slides>39</Slides>
  <Notes>39</Notes>
  <HiddenSlides>0</HiddenSlides>
  <MMClips>40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Tema1</vt:lpstr>
      <vt:lpstr>Microsoft Office Excel 97-2003 Worksheet</vt:lpstr>
      <vt:lpstr>Examen Clínico Básico: La Clave para  Identificar Animales Enfermos</vt:lpstr>
      <vt:lpstr>Examen Físico en Vacas Lecheras</vt:lpstr>
      <vt:lpstr>Objetivos para un Programa de Examen Físico</vt:lpstr>
      <vt:lpstr>Parámetros Normales en la Vaca</vt:lpstr>
      <vt:lpstr> Desordenes Potenciales</vt:lpstr>
      <vt:lpstr>Grupos de Animales</vt:lpstr>
      <vt:lpstr>Efecto de los Diferentes Grados de Estrés</vt:lpstr>
      <vt:lpstr>… Una vez pasando el límite:  Cetosis  Retención Placentaria Metritis</vt:lpstr>
      <vt:lpstr>Slide 9</vt:lpstr>
      <vt:lpstr>La Inmuno-Supresión en Vacas Frescas las Hace Susceptibles a:</vt:lpstr>
      <vt:lpstr>Para Identificar Enfermedades en Vacas Frescas: Céntrese en Estos Cuatro Signos</vt:lpstr>
      <vt:lpstr>Desarrolle un Examen Sistemático</vt:lpstr>
      <vt:lpstr>Comience con la Actitud</vt:lpstr>
      <vt:lpstr>Monitorear - Apetito</vt:lpstr>
      <vt:lpstr>Estado de Hidratación</vt:lpstr>
      <vt:lpstr>Slide 16</vt:lpstr>
      <vt:lpstr>Registro y Tratamiento de Enfermedades en Cada Vaca</vt:lpstr>
      <vt:lpstr>Revise el Corazón</vt:lpstr>
      <vt:lpstr>Revise el Rumen</vt:lpstr>
      <vt:lpstr>Revise Pulmones</vt:lpstr>
      <vt:lpstr>Observe Más Allá de los Síntomas Típicos </vt:lpstr>
      <vt:lpstr>Enfermedad de Fiebre Aftosa</vt:lpstr>
      <vt:lpstr>Enfermedad de Fiebre Aftosa</vt:lpstr>
      <vt:lpstr>Epidemia de Fiebre Aftosa</vt:lpstr>
      <vt:lpstr>Razones para las pérdidas</vt:lpstr>
      <vt:lpstr>Evaluación Visual de Tetas y Ubre</vt:lpstr>
      <vt:lpstr>Revise Patas y Piernas</vt:lpstr>
      <vt:lpstr>Identificación de algo incorrecto</vt:lpstr>
      <vt:lpstr>Tome la Temperatura</vt:lpstr>
      <vt:lpstr>Interpretación de la Temperatura en la Vaca</vt:lpstr>
      <vt:lpstr>¿La fiebre Puede ser el Primer Signo de una Infección?</vt:lpstr>
      <vt:lpstr>Razones para Tomar la Temperatura</vt:lpstr>
      <vt:lpstr>Revise el Útero</vt:lpstr>
      <vt:lpstr>Registros </vt:lpstr>
      <vt:lpstr>Determine si el Tratamiento con Antibiótico es Necesario</vt:lpstr>
      <vt:lpstr>Antes de Elegir un Tratamiento</vt:lpstr>
      <vt:lpstr>Consideraciones para Evitar Posibles Enfermedades</vt:lpstr>
      <vt:lpstr>Slide 38</vt:lpstr>
      <vt:lpstr>Este proyecto se realizó con la colaboración de: Texas AgriLife Extension Service Universidad del Estado de Nuevo Mexico  Universidad de Idaho  Financiamiento proporcionado por el Centro Nacional de Sanidad Animal de Relaciones Exteriores y Defensa de Enfermedades Zoonóticas, así como el Departamento de Seguridad Nacional y el Centro de Ciencia y Tecnología de Exelencia</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Examen Clínico Básico: La Clave para  Identificar Animales Enfermos</dc:title>
  <dc:creator>Juan Augusto</dc:creator>
  <cp:lastModifiedBy>ejordan</cp:lastModifiedBy>
  <cp:revision>139</cp:revision>
  <dcterms:created xsi:type="dcterms:W3CDTF">2009-12-18T15:35:19Z</dcterms:created>
  <dcterms:modified xsi:type="dcterms:W3CDTF">2011-08-04T13:49:52Z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